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6" r:id="rId1"/>
    <p:sldMasterId id="2147483735" r:id="rId2"/>
    <p:sldMasterId id="2147483771" r:id="rId3"/>
  </p:sldMasterIdLst>
  <p:notesMasterIdLst>
    <p:notesMasterId r:id="rId72"/>
  </p:notesMasterIdLst>
  <p:handoutMasterIdLst>
    <p:handoutMasterId r:id="rId73"/>
  </p:handoutMasterIdLst>
  <p:sldIdLst>
    <p:sldId id="625" r:id="rId4"/>
    <p:sldId id="259" r:id="rId5"/>
    <p:sldId id="2966" r:id="rId6"/>
    <p:sldId id="2957" r:id="rId7"/>
    <p:sldId id="522" r:id="rId8"/>
    <p:sldId id="457" r:id="rId9"/>
    <p:sldId id="458" r:id="rId10"/>
    <p:sldId id="459" r:id="rId11"/>
    <p:sldId id="461" r:id="rId12"/>
    <p:sldId id="465" r:id="rId13"/>
    <p:sldId id="466" r:id="rId14"/>
    <p:sldId id="827" r:id="rId15"/>
    <p:sldId id="468" r:id="rId16"/>
    <p:sldId id="291" r:id="rId17"/>
    <p:sldId id="524" r:id="rId18"/>
    <p:sldId id="474" r:id="rId19"/>
    <p:sldId id="400" r:id="rId20"/>
    <p:sldId id="401" r:id="rId21"/>
    <p:sldId id="402" r:id="rId22"/>
    <p:sldId id="418" r:id="rId23"/>
    <p:sldId id="2967" r:id="rId24"/>
    <p:sldId id="895" r:id="rId25"/>
    <p:sldId id="896" r:id="rId26"/>
    <p:sldId id="897" r:id="rId27"/>
    <p:sldId id="809" r:id="rId28"/>
    <p:sldId id="937" r:id="rId29"/>
    <p:sldId id="2968" r:id="rId30"/>
    <p:sldId id="685" r:id="rId31"/>
    <p:sldId id="2969" r:id="rId32"/>
    <p:sldId id="403" r:id="rId33"/>
    <p:sldId id="381" r:id="rId34"/>
    <p:sldId id="472" r:id="rId35"/>
    <p:sldId id="715" r:id="rId36"/>
    <p:sldId id="2959" r:id="rId37"/>
    <p:sldId id="2970" r:id="rId38"/>
    <p:sldId id="2971" r:id="rId39"/>
    <p:sldId id="2972" r:id="rId40"/>
    <p:sldId id="2973" r:id="rId41"/>
    <p:sldId id="2974" r:id="rId42"/>
    <p:sldId id="2978" r:id="rId43"/>
    <p:sldId id="756" r:id="rId44"/>
    <p:sldId id="757" r:id="rId45"/>
    <p:sldId id="758" r:id="rId46"/>
    <p:sldId id="1458" r:id="rId47"/>
    <p:sldId id="1459" r:id="rId48"/>
    <p:sldId id="1460" r:id="rId49"/>
    <p:sldId id="1461" r:id="rId50"/>
    <p:sldId id="765" r:id="rId51"/>
    <p:sldId id="767" r:id="rId52"/>
    <p:sldId id="779" r:id="rId53"/>
    <p:sldId id="794" r:id="rId54"/>
    <p:sldId id="770" r:id="rId55"/>
    <p:sldId id="771" r:id="rId56"/>
    <p:sldId id="772" r:id="rId57"/>
    <p:sldId id="773" r:id="rId58"/>
    <p:sldId id="774" r:id="rId59"/>
    <p:sldId id="775" r:id="rId60"/>
    <p:sldId id="776" r:id="rId61"/>
    <p:sldId id="777" r:id="rId62"/>
    <p:sldId id="2975" r:id="rId63"/>
    <p:sldId id="707" r:id="rId64"/>
    <p:sldId id="672" r:id="rId65"/>
    <p:sldId id="678" r:id="rId66"/>
    <p:sldId id="717" r:id="rId67"/>
    <p:sldId id="941" r:id="rId68"/>
    <p:sldId id="2977" r:id="rId69"/>
    <p:sldId id="2139117737" r:id="rId70"/>
    <p:sldId id="2976"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727E"/>
    <a:srgbClr val="2E686C"/>
    <a:srgbClr val="56504B"/>
    <a:srgbClr val="67605B"/>
    <a:srgbClr val="79726D"/>
    <a:srgbClr val="8B8580"/>
    <a:srgbClr val="FCFBFA"/>
    <a:srgbClr val="E5DBBE"/>
    <a:srgbClr val="41817E"/>
    <a:srgbClr val="4F86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55" autoAdjust="0"/>
    <p:restoredTop sz="94605"/>
  </p:normalViewPr>
  <p:slideViewPr>
    <p:cSldViewPr snapToGrid="0">
      <p:cViewPr varScale="1">
        <p:scale>
          <a:sx n="116" d="100"/>
          <a:sy n="116" d="100"/>
        </p:scale>
        <p:origin x="216" y="360"/>
      </p:cViewPr>
      <p:guideLst/>
    </p:cSldViewPr>
  </p:slideViewPr>
  <p:outlineViewPr>
    <p:cViewPr>
      <p:scale>
        <a:sx n="33" d="100"/>
        <a:sy n="33" d="100"/>
      </p:scale>
      <p:origin x="0" y="-12176"/>
    </p:cViewPr>
    <p:sldLst>
      <p:sld r:id="rId1" collapse="1"/>
      <p:sld r:id="rId2" collapse="1"/>
      <p:sld r:id="rId3" collapse="1"/>
      <p:sld r:id="rId4" collapse="1"/>
    </p:sldLst>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136" d="100"/>
          <a:sy n="136" d="100"/>
        </p:scale>
        <p:origin x="3072" y="21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s>
</file>

<file path=ppt/_rels/viewProps.xml.rels><?xml version="1.0" encoding="UTF-8" standalone="yes"?>
<Relationships xmlns="http://schemas.openxmlformats.org/package/2006/relationships"><Relationship Id="rId3" Type="http://schemas.openxmlformats.org/officeDocument/2006/relationships/slide" Target="slides/slide53.xml"/><Relationship Id="rId2" Type="http://schemas.openxmlformats.org/officeDocument/2006/relationships/slide" Target="slides/slide49.xml"/><Relationship Id="rId1" Type="http://schemas.openxmlformats.org/officeDocument/2006/relationships/slide" Target="slides/slide42.xml"/><Relationship Id="rId4" Type="http://schemas.openxmlformats.org/officeDocument/2006/relationships/slide" Target="slides/slide5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EA5244-BC3A-7A4D-B9E6-B928720290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25B08D4-33FD-AB4E-971F-C23E61AE924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8FAACF-FE80-3045-A52B-C9F476AFAC98}" type="datetime1">
              <a:t>11/02/2021</a:t>
            </a:fld>
            <a:endParaRPr lang="en-US"/>
          </a:p>
        </p:txBody>
      </p:sp>
      <p:sp>
        <p:nvSpPr>
          <p:cNvPr id="4" name="Footer Placeholder 3">
            <a:extLst>
              <a:ext uri="{FF2B5EF4-FFF2-40B4-BE49-F238E27FC236}">
                <a16:creationId xmlns:a16="http://schemas.microsoft.com/office/drawing/2014/main" id="{65A749FB-11A2-4844-A3E2-6409BDCA4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DE54BFF-84E0-DD4D-AA95-90004118958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63F28C-7873-F94D-89B6-7E3636EF7574}" type="slidenum">
              <a:rPr lang="en-US" smtClean="0"/>
              <a:t>‹#›</a:t>
            </a:fld>
            <a:endParaRPr lang="en-US"/>
          </a:p>
        </p:txBody>
      </p:sp>
    </p:spTree>
    <p:extLst>
      <p:ext uri="{BB962C8B-B14F-4D97-AF65-F5344CB8AC3E}">
        <p14:creationId xmlns:p14="http://schemas.microsoft.com/office/powerpoint/2010/main" val="524265067"/>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A7B521-A6BB-8943-A483-BC51E6FD688D}" type="datetime1">
              <a:t>11/02/2021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CC16FB-9D68-C74B-AABD-CDFC2ED74F24}" type="slidenum">
              <a:rPr lang="en-US" smtClean="0"/>
              <a:t>‹#›</a:t>
            </a:fld>
            <a:endParaRPr lang="en-US"/>
          </a:p>
        </p:txBody>
      </p:sp>
    </p:spTree>
    <p:extLst>
      <p:ext uri="{BB962C8B-B14F-4D97-AF65-F5344CB8AC3E}">
        <p14:creationId xmlns:p14="http://schemas.microsoft.com/office/powerpoint/2010/main" val="1952888429"/>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download.oracle.com/docs/cd/B28359_01/backup.111/b28270/glossary.htm#CHDEEEDG"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xfrm>
            <a:off x="382588" y="381000"/>
            <a:ext cx="4572000" cy="2573338"/>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9421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9421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itchFamily="34" charset="0"/>
              </a:defRPr>
            </a:lvl1pPr>
            <a:lvl2pPr marL="785353" indent="-302059">
              <a:defRPr>
                <a:solidFill>
                  <a:schemeClr val="tx1"/>
                </a:solidFill>
                <a:latin typeface="Calibri" pitchFamily="34" charset="0"/>
              </a:defRPr>
            </a:lvl2pPr>
            <a:lvl3pPr marL="1208236" indent="-241648">
              <a:defRPr>
                <a:solidFill>
                  <a:schemeClr val="tx1"/>
                </a:solidFill>
                <a:latin typeface="Calibri" pitchFamily="34" charset="0"/>
              </a:defRPr>
            </a:lvl3pPr>
            <a:lvl4pPr marL="1691530" indent="-241648">
              <a:defRPr>
                <a:solidFill>
                  <a:schemeClr val="tx1"/>
                </a:solidFill>
                <a:latin typeface="Calibri" pitchFamily="34" charset="0"/>
              </a:defRPr>
            </a:lvl4pPr>
            <a:lvl5pPr marL="2174825" indent="-241648">
              <a:defRPr>
                <a:solidFill>
                  <a:schemeClr val="tx1"/>
                </a:solidFill>
                <a:latin typeface="Calibri" pitchFamily="34" charset="0"/>
              </a:defRPr>
            </a:lvl5pPr>
            <a:lvl6pPr marL="2658119" indent="-241648" fontAlgn="base">
              <a:spcBef>
                <a:spcPct val="0"/>
              </a:spcBef>
              <a:spcAft>
                <a:spcPct val="0"/>
              </a:spcAft>
              <a:defRPr>
                <a:solidFill>
                  <a:schemeClr val="tx1"/>
                </a:solidFill>
                <a:latin typeface="Calibri" pitchFamily="34" charset="0"/>
              </a:defRPr>
            </a:lvl6pPr>
            <a:lvl7pPr marL="3141414" indent="-241648" fontAlgn="base">
              <a:spcBef>
                <a:spcPct val="0"/>
              </a:spcBef>
              <a:spcAft>
                <a:spcPct val="0"/>
              </a:spcAft>
              <a:defRPr>
                <a:solidFill>
                  <a:schemeClr val="tx1"/>
                </a:solidFill>
                <a:latin typeface="Calibri" pitchFamily="34" charset="0"/>
              </a:defRPr>
            </a:lvl7pPr>
            <a:lvl8pPr marL="3624707" indent="-241648" fontAlgn="base">
              <a:spcBef>
                <a:spcPct val="0"/>
              </a:spcBef>
              <a:spcAft>
                <a:spcPct val="0"/>
              </a:spcAft>
              <a:defRPr>
                <a:solidFill>
                  <a:schemeClr val="tx1"/>
                </a:solidFill>
                <a:latin typeface="Calibri" pitchFamily="34" charset="0"/>
              </a:defRPr>
            </a:lvl8pPr>
            <a:lvl9pPr marL="4108003" indent="-241648" fontAlgn="base">
              <a:spcBef>
                <a:spcPct val="0"/>
              </a:spcBef>
              <a:spcAft>
                <a:spcPct val="0"/>
              </a:spcAft>
              <a:defRPr>
                <a:solidFill>
                  <a:schemeClr val="tx1"/>
                </a:solidFill>
                <a:latin typeface="Calibri" pitchFamily="34" charset="0"/>
              </a:defRPr>
            </a:lvl9pPr>
          </a:lstStyle>
          <a:p>
            <a:fld id="{AB670AC1-0944-48EB-BCFC-096620A08B4A}" type="slidenum">
              <a:rPr lang="en-US" altLang="en-US"/>
              <a:pPr/>
              <a:t>1</a:t>
            </a:fld>
            <a:endParaRPr lang="en-US" altLang="en-US"/>
          </a:p>
        </p:txBody>
      </p:sp>
    </p:spTree>
    <p:extLst>
      <p:ext uri="{BB962C8B-B14F-4D97-AF65-F5344CB8AC3E}">
        <p14:creationId xmlns:p14="http://schemas.microsoft.com/office/powerpoint/2010/main" val="142709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indent="0">
              <a:buFontTx/>
              <a:buNone/>
            </a:pPr>
            <a:r>
              <a:rPr lang="en-US" dirty="0"/>
              <a:t>But if you want the</a:t>
            </a:r>
            <a:r>
              <a:rPr lang="en-US" baseline="0" dirty="0"/>
              <a:t> granularity of a per-PDB upgrade, it can be done by unplug/plug into a second CDB, upgraded to the required level. </a:t>
            </a:r>
            <a:endParaRPr lang="en-US" dirty="0"/>
          </a:p>
          <a:p>
            <a:pPr marL="0" indent="0">
              <a:buFontTx/>
              <a:buNone/>
            </a:pPr>
            <a:r>
              <a:rPr lang="en-US" dirty="0"/>
              <a:t>So applications can be upgraded</a:t>
            </a:r>
            <a:r>
              <a:rPr lang="en-US" baseline="0" dirty="0"/>
              <a:t> as and when they’re ready. </a:t>
            </a:r>
          </a:p>
          <a:p>
            <a:pPr marL="0" indent="0">
              <a:buFontTx/>
              <a:buNone/>
            </a:pPr>
            <a:r>
              <a:rPr lang="en-US" baseline="0" dirty="0"/>
              <a:t>[click]</a:t>
            </a:r>
          </a:p>
          <a:p>
            <a:pPr marL="0" indent="0">
              <a:buFontTx/>
              <a:buNone/>
            </a:pPr>
            <a:r>
              <a:rPr lang="en-US" baseline="0" dirty="0"/>
              <a:t>In this example, </a:t>
            </a:r>
            <a:r>
              <a:rPr lang="en-US" dirty="0"/>
              <a:t>GL never moves to 19.4.</a:t>
            </a:r>
          </a:p>
          <a:p>
            <a:pPr marL="0" indent="0">
              <a:buFontTx/>
              <a:buNone/>
            </a:pPr>
            <a:endParaRPr lang="en-US" dirty="0"/>
          </a:p>
          <a:p>
            <a:pPr marL="0" indent="0">
              <a:buFontTx/>
              <a:buNone/>
            </a:pPr>
            <a:r>
              <a:rPr lang="en-US" dirty="0"/>
              <a:t>So, along with the advantages of managing many as one, </a:t>
            </a:r>
          </a:p>
          <a:p>
            <a:pPr marL="0" indent="0">
              <a:buFontTx/>
              <a:buNone/>
            </a:pPr>
            <a:r>
              <a:rPr lang="en-US" dirty="0"/>
              <a:t>we’re beginning to see examples of the agility afforded</a:t>
            </a:r>
            <a:r>
              <a:rPr lang="en-US" baseline="0" dirty="0"/>
              <a:t> by the new multitenant architecture. </a:t>
            </a:r>
          </a:p>
          <a:p>
            <a:pPr marL="0" indent="0">
              <a:buFontTx/>
              <a:buNone/>
            </a:pPr>
            <a:r>
              <a:rPr lang="en-US" baseline="0" dirty="0"/>
              <a:t>With other consolidation strategies there’s typically been a trade-off between managing many as one and agility.</a:t>
            </a:r>
          </a:p>
          <a:p>
            <a:pPr marL="0" indent="0">
              <a:buFontTx/>
              <a:buNone/>
            </a:pPr>
            <a:r>
              <a:rPr lang="en-US" baseline="0" dirty="0"/>
              <a:t>With Multitenant, there is no such trade-off. We can reduce operating expenses by managing many as one, and increase agility at the same time. </a:t>
            </a:r>
            <a:endParaRPr lang="en-US" dirty="0"/>
          </a:p>
          <a:p>
            <a:pPr marL="0" marR="0" indent="0" algn="l" defTabSz="914400" rtl="0" eaLnBrk="1" fontAlgn="auto" latinLnBrk="0" hangingPunct="1">
              <a:lnSpc>
                <a:spcPct val="100000"/>
              </a:lnSpc>
              <a:spcBef>
                <a:spcPts val="600"/>
              </a:spcBef>
              <a:spcAft>
                <a:spcPts val="0"/>
              </a:spcAft>
              <a:buClrTx/>
              <a:buSzTx/>
              <a:buFontTx/>
              <a:buNone/>
              <a:tabLst/>
              <a:defRPr/>
            </a:pPr>
            <a:r>
              <a:rPr lang="en-US" dirty="0"/>
              <a:t>…and here we transition to this</a:t>
            </a:r>
            <a:r>
              <a:rPr lang="en-US" baseline="0" dirty="0"/>
              <a:t> third major benefit of Multitenant…</a:t>
            </a:r>
          </a:p>
          <a:p>
            <a:pPr marL="0" marR="0" indent="0" algn="l" defTabSz="914400" rtl="0" eaLnBrk="1" fontAlgn="auto" latinLnBrk="0" hangingPunct="1">
              <a:lnSpc>
                <a:spcPct val="100000"/>
              </a:lnSpc>
              <a:spcBef>
                <a:spcPts val="600"/>
              </a:spcBef>
              <a:spcAft>
                <a:spcPts val="0"/>
              </a:spcAft>
              <a:buClrTx/>
              <a:buSzTx/>
              <a:buFontTx/>
              <a:buNone/>
              <a:tabLst/>
              <a:defRPr/>
            </a:pPr>
            <a:r>
              <a:rPr lang="en-US" baseline="0" dirty="0"/>
              <a:t>[click for next slide] </a:t>
            </a:r>
            <a:endParaRPr lang="en-US" dirty="0"/>
          </a:p>
          <a:p>
            <a:endParaRPr lang="en-US" dirty="0"/>
          </a:p>
        </p:txBody>
      </p:sp>
      <p:sp>
        <p:nvSpPr>
          <p:cNvPr id="4" name="Slide Number Placeholder 3"/>
          <p:cNvSpPr>
            <a:spLocks noGrp="1"/>
          </p:cNvSpPr>
          <p:nvPr>
            <p:ph type="sldNum" sz="quarter" idx="10"/>
          </p:nvPr>
        </p:nvSpPr>
        <p:spPr/>
        <p:txBody>
          <a:bodyPr/>
          <a:lstStyle/>
          <a:p>
            <a:fld id="{6FE0DC3D-6FE0-B542-8D21-8BAC2C7AB9E9}" type="slidenum">
              <a:rPr lang="en-US" smtClean="0"/>
              <a:t>13</a:t>
            </a:fld>
            <a:endParaRPr lang="en-US"/>
          </a:p>
        </p:txBody>
      </p:sp>
    </p:spTree>
    <p:extLst>
      <p:ext uri="{BB962C8B-B14F-4D97-AF65-F5344CB8AC3E}">
        <p14:creationId xmlns:p14="http://schemas.microsoft.com/office/powerpoint/2010/main" val="13426869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sz="1100" b="1" i="0" u="none" strike="noStrike" kern="1200" dirty="0">
                <a:solidFill>
                  <a:srgbClr val="000000"/>
                </a:solidFill>
                <a:effectLst/>
                <a:latin typeface="+mn-lt"/>
                <a:ea typeface="+mn-ea"/>
                <a:cs typeface="+mn-cs"/>
              </a:rPr>
              <a:t>Automatic Database Diagnostic Monitor (ADDM) Support for Pluggable Databases (PDBs)</a:t>
            </a:r>
          </a:p>
          <a:p>
            <a:r>
              <a:rPr lang="en-US" sz="1100" b="0" i="0" u="none" strike="noStrike" kern="1200" dirty="0">
                <a:solidFill>
                  <a:srgbClr val="000000"/>
                </a:solidFill>
                <a:effectLst/>
                <a:latin typeface="+mn-lt"/>
                <a:ea typeface="+mn-ea"/>
                <a:cs typeface="+mn-cs"/>
              </a:rPr>
              <a:t>You can now use ADDM analysis for PDBs in a multitenant environment.</a:t>
            </a:r>
          </a:p>
          <a:p>
            <a:r>
              <a:rPr lang="en-US" sz="1100" b="0" i="0" u="none" strike="noStrike" kern="1200" dirty="0">
                <a:solidFill>
                  <a:srgbClr val="000000"/>
                </a:solidFill>
                <a:effectLst/>
                <a:latin typeface="+mn-lt"/>
                <a:ea typeface="+mn-ea"/>
                <a:cs typeface="+mn-cs"/>
              </a:rPr>
              <a:t>ADDM analysis at a PDB level enables you to tune a PDB effectively for better performance.</a:t>
            </a:r>
          </a:p>
          <a:p>
            <a:endParaRPr lang="en-US" dirty="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pPr/>
              <a:t>14</a:t>
            </a:fld>
            <a:endParaRPr lang="uk-UA" dirty="0"/>
          </a:p>
        </p:txBody>
      </p:sp>
    </p:spTree>
    <p:extLst>
      <p:ext uri="{BB962C8B-B14F-4D97-AF65-F5344CB8AC3E}">
        <p14:creationId xmlns:p14="http://schemas.microsoft.com/office/powerpoint/2010/main" val="3376680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40000" lnSpcReduction="20000"/>
          </a:bodyPr>
          <a:lstStyle/>
          <a:p>
            <a:r>
              <a:rPr lang="en-US" dirty="0"/>
              <a:t>In 12.2, we</a:t>
            </a:r>
            <a:r>
              <a:rPr lang="en-US" baseline="0" dirty="0"/>
              <a:t> have some fantastic new functionality in the area of SaaS.</a:t>
            </a:r>
          </a:p>
          <a:p>
            <a:endParaRPr lang="en-US" baseline="0" dirty="0"/>
          </a:p>
          <a:p>
            <a:r>
              <a:rPr lang="en-US" baseline="0" dirty="0"/>
              <a:t>As previously discussed, in release 12.1 Multitenant delivered an instant SaaS architecture for previously on </a:t>
            </a:r>
            <a:r>
              <a:rPr lang="en-US" baseline="0" dirty="0" err="1"/>
              <a:t>prem</a:t>
            </a:r>
            <a:r>
              <a:rPr lang="en-US" baseline="0" dirty="0"/>
              <a:t> applications.</a:t>
            </a:r>
          </a:p>
          <a:p>
            <a:r>
              <a:rPr lang="en-US" baseline="0" dirty="0"/>
              <a:t>This is great because each tenant is isolated within a self-contained PDB</a:t>
            </a:r>
          </a:p>
          <a:p>
            <a:r>
              <a:rPr lang="en-US" baseline="0" dirty="0"/>
              <a:t>But many such tenants can be supported in a singe CDB, delivering all the benefits of consolidation with Multitenant.</a:t>
            </a:r>
          </a:p>
          <a:p>
            <a:endParaRPr lang="en-US" baseline="0" dirty="0"/>
          </a:p>
          <a:p>
            <a:pPr marL="0" marR="0" indent="0" algn="l" defTabSz="914337" rtl="0" eaLnBrk="1" fontAlgn="auto" latinLnBrk="0" hangingPunct="1">
              <a:lnSpc>
                <a:spcPct val="100000"/>
              </a:lnSpc>
              <a:spcBef>
                <a:spcPts val="600"/>
              </a:spcBef>
              <a:spcAft>
                <a:spcPts val="0"/>
              </a:spcAft>
              <a:buClrTx/>
              <a:buSzTx/>
              <a:buFontTx/>
              <a:buNone/>
              <a:tabLst/>
              <a:defRPr/>
            </a:pPr>
            <a:r>
              <a:rPr lang="en-US" dirty="0"/>
              <a:t>=======================================================================================================</a:t>
            </a:r>
          </a:p>
          <a:p>
            <a:r>
              <a:rPr lang="en-US" baseline="0" dirty="0"/>
              <a:t>No need to restate benefits if you include the standard benefits slide.</a:t>
            </a:r>
          </a:p>
          <a:p>
            <a:pPr marL="0" marR="0" indent="0" algn="l" defTabSz="914337" rtl="0" eaLnBrk="1" fontAlgn="auto" latinLnBrk="0" hangingPunct="1">
              <a:lnSpc>
                <a:spcPct val="100000"/>
              </a:lnSpc>
              <a:spcBef>
                <a:spcPts val="600"/>
              </a:spcBef>
              <a:spcAft>
                <a:spcPts val="0"/>
              </a:spcAft>
              <a:buClrTx/>
              <a:buSzTx/>
              <a:buFontTx/>
              <a:buNone/>
              <a:tabLst/>
              <a:defRPr/>
            </a:pPr>
            <a:r>
              <a:rPr lang="en-US" dirty="0"/>
              <a:t>=======================================================================================================</a:t>
            </a:r>
            <a:endParaRPr lang="en-US" baseline="0" dirty="0"/>
          </a:p>
          <a:p>
            <a:pPr marL="171450" indent="-171450">
              <a:buFont typeface="Arial" charset="0"/>
              <a:buChar char="•"/>
            </a:pPr>
            <a:r>
              <a:rPr lang="en-US" baseline="0" dirty="0"/>
              <a:t>Reduced </a:t>
            </a:r>
            <a:r>
              <a:rPr lang="en-US" baseline="0" dirty="0" err="1"/>
              <a:t>CapEx</a:t>
            </a:r>
            <a:r>
              <a:rPr lang="en-US" baseline="0" dirty="0"/>
              <a:t> because you can consolidate more tenants per server</a:t>
            </a:r>
          </a:p>
          <a:p>
            <a:pPr marL="171450" indent="-171450">
              <a:buFont typeface="Arial" charset="0"/>
              <a:buChar char="•"/>
            </a:pPr>
            <a:r>
              <a:rPr lang="en-US" baseline="0" dirty="0"/>
              <a:t>Reduced </a:t>
            </a:r>
            <a:r>
              <a:rPr lang="en-US" baseline="0" dirty="0" err="1"/>
              <a:t>OpEx</a:t>
            </a:r>
            <a:r>
              <a:rPr lang="en-US" baseline="0" dirty="0"/>
              <a:t> because you can manage many tenants as one</a:t>
            </a:r>
          </a:p>
          <a:p>
            <a:pPr marL="171450" indent="-171450">
              <a:buFont typeface="Arial" charset="0"/>
              <a:buChar char="•"/>
            </a:pPr>
            <a:r>
              <a:rPr lang="en-US" baseline="0" dirty="0"/>
              <a:t>Increased agility, through ease of provisioning, tenant migration, etc.</a:t>
            </a:r>
          </a:p>
          <a:p>
            <a:pPr marL="171450" indent="-171450">
              <a:buFont typeface="Arial" charset="0"/>
              <a:buChar char="•"/>
            </a:pPr>
            <a:r>
              <a:rPr lang="en-US" baseline="0" dirty="0"/>
              <a:t>And it’s easy to adopt because applications run unchanged. </a:t>
            </a:r>
          </a:p>
          <a:p>
            <a:pPr marL="0" marR="0" indent="0" algn="l" defTabSz="914337" rtl="0" eaLnBrk="1" fontAlgn="auto" latinLnBrk="0" hangingPunct="1">
              <a:lnSpc>
                <a:spcPct val="100000"/>
              </a:lnSpc>
              <a:spcBef>
                <a:spcPts val="600"/>
              </a:spcBef>
              <a:spcAft>
                <a:spcPts val="0"/>
              </a:spcAft>
              <a:buClrTx/>
              <a:buSzTx/>
              <a:buFontTx/>
              <a:buNone/>
              <a:tabLst/>
              <a:defRPr/>
            </a:pPr>
            <a:r>
              <a:rPr lang="en-US" dirty="0"/>
              <a:t>=======================================================================================================</a:t>
            </a:r>
          </a:p>
          <a:p>
            <a:r>
              <a:rPr lang="en-US" baseline="0" dirty="0"/>
              <a:t>No need to restate benefits if you include the standard benefits slide.</a:t>
            </a:r>
          </a:p>
          <a:p>
            <a:pPr marL="0" marR="0" indent="0" algn="l" defTabSz="914337" rtl="0" eaLnBrk="1" fontAlgn="auto" latinLnBrk="0" hangingPunct="1">
              <a:lnSpc>
                <a:spcPct val="100000"/>
              </a:lnSpc>
              <a:spcBef>
                <a:spcPts val="600"/>
              </a:spcBef>
              <a:spcAft>
                <a:spcPts val="0"/>
              </a:spcAft>
              <a:buClrTx/>
              <a:buSzTx/>
              <a:buFontTx/>
              <a:buNone/>
              <a:tabLst/>
              <a:defRPr/>
            </a:pPr>
            <a:r>
              <a:rPr lang="en-US" dirty="0"/>
              <a:t>=======================================================================================================</a:t>
            </a:r>
            <a:endParaRPr lang="en-US" baseline="0" dirty="0"/>
          </a:p>
          <a:p>
            <a:endParaRPr lang="en-US" baseline="0" dirty="0"/>
          </a:p>
          <a:p>
            <a:r>
              <a:rPr lang="en-US" baseline="0" dirty="0"/>
              <a:t>What happens, though, when a new version of an application comes along? </a:t>
            </a:r>
          </a:p>
          <a:p>
            <a:r>
              <a:rPr lang="en-US" baseline="0" dirty="0"/>
              <a:t>We have to upgrade the application definition in each tenant PDB. </a:t>
            </a:r>
          </a:p>
          <a:p>
            <a:r>
              <a:rPr lang="en-US" baseline="0" dirty="0"/>
              <a:t>There are tools to help automate this, but it’s still a rather cumbersome process.</a:t>
            </a:r>
          </a:p>
          <a:p>
            <a:endParaRPr lang="en-US" baseline="0" dirty="0"/>
          </a:p>
          <a:p>
            <a:r>
              <a:rPr lang="en-US" baseline="0" dirty="0"/>
              <a:t>What we wanted to do is to extend this benefit of “manage many as one” from the DBA to the application administrator. </a:t>
            </a:r>
          </a:p>
          <a:p>
            <a:endParaRPr lang="en-US" baseline="0" dirty="0"/>
          </a:p>
          <a:p>
            <a:r>
              <a:rPr lang="en-US" baseline="0" dirty="0"/>
              <a:t>For this, we introduce a new concept – Application container.</a:t>
            </a:r>
          </a:p>
          <a:p>
            <a:r>
              <a:rPr lang="en-US" baseline="0" dirty="0"/>
              <a:t>[Click]</a:t>
            </a:r>
          </a:p>
          <a:p>
            <a:endParaRPr lang="en-US" baseline="0" dirty="0"/>
          </a:p>
          <a:p>
            <a:r>
              <a:rPr lang="en-US" baseline="0" dirty="0"/>
              <a:t>An application container is made up of:</a:t>
            </a:r>
          </a:p>
          <a:p>
            <a:pPr marL="171450" indent="-171450">
              <a:buFont typeface="Arial" charset="0"/>
              <a:buChar char="•"/>
            </a:pPr>
            <a:r>
              <a:rPr lang="en-US" baseline="0" dirty="0"/>
              <a:t>An application root. This is the repository for the master application definition.</a:t>
            </a:r>
          </a:p>
          <a:p>
            <a:pPr marL="171450" indent="-171450">
              <a:buFont typeface="Arial" charset="0"/>
              <a:buChar char="•"/>
            </a:pPr>
            <a:r>
              <a:rPr lang="en-US" baseline="0" dirty="0"/>
              <a:t>There are application PDBs for each tenant</a:t>
            </a:r>
          </a:p>
          <a:p>
            <a:pPr marL="171450" indent="-171450">
              <a:buFont typeface="Arial" charset="0"/>
              <a:buChar char="•"/>
            </a:pPr>
            <a:r>
              <a:rPr lang="en-US" baseline="0" dirty="0"/>
              <a:t>And an application seed, for provisioning new tenants. </a:t>
            </a:r>
          </a:p>
          <a:p>
            <a:pPr marL="0" indent="0">
              <a:buFont typeface="Arial" charset="0"/>
              <a:buNone/>
            </a:pPr>
            <a:endParaRPr lang="en-US" baseline="0" dirty="0"/>
          </a:p>
          <a:p>
            <a:pPr marL="0" indent="0">
              <a:buFont typeface="Arial" charset="0"/>
              <a:buNone/>
            </a:pPr>
            <a:r>
              <a:rPr lang="en-US" baseline="0" dirty="0"/>
              <a:t>Now the application is defined once only in a central location – application root. Think of this as a master application definition.</a:t>
            </a:r>
          </a:p>
          <a:p>
            <a:pPr marL="0" indent="0">
              <a:buFont typeface="Arial" charset="0"/>
              <a:buNone/>
            </a:pPr>
            <a:r>
              <a:rPr lang="en-US" baseline="0" dirty="0"/>
              <a:t>The various tenant PDBs or application PDBs share application objects – such as code, metadata and data – from the application root. </a:t>
            </a:r>
          </a:p>
          <a:p>
            <a:pPr marL="0" indent="0">
              <a:buFont typeface="Arial" charset="0"/>
              <a:buNone/>
            </a:pPr>
            <a:r>
              <a:rPr lang="en-US" baseline="0" dirty="0"/>
              <a:t>We can create an application seed, from which new tenant PDBs can simply be created. </a:t>
            </a:r>
          </a:p>
          <a:p>
            <a:pPr marL="0" indent="0">
              <a:buFont typeface="Arial" charset="0"/>
              <a:buNone/>
            </a:pPr>
            <a:endParaRPr lang="en-US" baseline="0" dirty="0"/>
          </a:p>
          <a:p>
            <a:pPr marL="0" indent="0">
              <a:buFont typeface="Arial" charset="0"/>
              <a:buNone/>
            </a:pPr>
            <a:r>
              <a:rPr lang="en-US" baseline="0" dirty="0"/>
              <a:t>Now, when a new version of the application is available, we upgrade this central master application definition in Application root.</a:t>
            </a:r>
          </a:p>
          <a:p>
            <a:pPr marL="0" indent="0">
              <a:buFont typeface="Arial" charset="0"/>
              <a:buNone/>
            </a:pPr>
            <a:r>
              <a:rPr lang="en-US" baseline="0" dirty="0"/>
              <a:t>It’s then a simple process to sync the various tenants with this new master definition.</a:t>
            </a:r>
          </a:p>
          <a:p>
            <a:pPr marL="0" indent="0">
              <a:buFont typeface="Arial" charset="0"/>
              <a:buNone/>
            </a:pPr>
            <a:endParaRPr lang="en-US" baseline="0" dirty="0"/>
          </a:p>
          <a:p>
            <a:pPr marL="0" indent="0">
              <a:buFont typeface="Arial" charset="0"/>
              <a:buNone/>
            </a:pPr>
            <a:r>
              <a:rPr lang="en-US" baseline="0" dirty="0"/>
              <a:t>Now, before you think, “that’s cool, but it’s not for me”, think again. </a:t>
            </a:r>
          </a:p>
          <a:p>
            <a:pPr marL="0" indent="0">
              <a:buFont typeface="Arial" charset="0"/>
              <a:buNone/>
            </a:pPr>
            <a:r>
              <a:rPr lang="en-US" baseline="0" dirty="0"/>
              <a:t>For one thing, the use of SaaS type applications extends beyond classic SaaS vendors.</a:t>
            </a:r>
          </a:p>
          <a:p>
            <a:pPr marL="0" indent="0">
              <a:buFont typeface="Arial" charset="0"/>
              <a:buNone/>
            </a:pPr>
            <a:r>
              <a:rPr lang="en-US" baseline="0" dirty="0"/>
              <a:t>Good examples include franchises, such as fast food restaurants, cafes, fro-</a:t>
            </a:r>
            <a:r>
              <a:rPr lang="en-US" baseline="0" dirty="0" err="1"/>
              <a:t>yo</a:t>
            </a:r>
            <a:r>
              <a:rPr lang="en-US" baseline="0" dirty="0"/>
              <a:t> shops.</a:t>
            </a:r>
          </a:p>
          <a:p>
            <a:pPr marL="0" indent="0">
              <a:buFont typeface="Arial" charset="0"/>
              <a:buNone/>
            </a:pPr>
            <a:endParaRPr lang="en-US" baseline="0" dirty="0"/>
          </a:p>
          <a:p>
            <a:pPr marL="0" marR="0" indent="0" algn="l" defTabSz="914337" rtl="0" eaLnBrk="1" fontAlgn="auto" latinLnBrk="0" hangingPunct="1">
              <a:lnSpc>
                <a:spcPct val="100000"/>
              </a:lnSpc>
              <a:spcBef>
                <a:spcPts val="600"/>
              </a:spcBef>
              <a:spcAft>
                <a:spcPts val="0"/>
              </a:spcAft>
              <a:buClrTx/>
              <a:buSzTx/>
              <a:buFontTx/>
              <a:buNone/>
              <a:tabLst/>
              <a:defRPr/>
            </a:pPr>
            <a:r>
              <a:rPr lang="en-US" dirty="0"/>
              <a:t>=======================================================================================================</a:t>
            </a:r>
          </a:p>
          <a:p>
            <a:r>
              <a:rPr lang="en-US" baseline="0"/>
              <a:t>Lengthier text. </a:t>
            </a:r>
            <a:endParaRPr lang="en-US" baseline="0" dirty="0"/>
          </a:p>
          <a:p>
            <a:pPr marL="0" marR="0" indent="0" algn="l" defTabSz="914337" rtl="0" eaLnBrk="1" fontAlgn="auto" latinLnBrk="0" hangingPunct="1">
              <a:lnSpc>
                <a:spcPct val="100000"/>
              </a:lnSpc>
              <a:spcBef>
                <a:spcPts val="600"/>
              </a:spcBef>
              <a:spcAft>
                <a:spcPts val="0"/>
              </a:spcAft>
              <a:buClrTx/>
              <a:buSzTx/>
              <a:buFontTx/>
              <a:buNone/>
              <a:tabLst/>
              <a:defRPr/>
            </a:pPr>
            <a:r>
              <a:rPr lang="en-US" dirty="0"/>
              <a:t>=======================================================================================================</a:t>
            </a:r>
            <a:endParaRPr lang="en-US" baseline="0" dirty="0"/>
          </a:p>
          <a:p>
            <a:pPr marL="0" indent="0">
              <a:buFont typeface="Arial" charset="0"/>
              <a:buNone/>
            </a:pPr>
            <a:r>
              <a:rPr lang="en-US" baseline="0" dirty="0"/>
              <a:t>Other examples are things like car dealerships. Anywhere you have a common operating model but independent franchisees lends itself very well to Application Container.</a:t>
            </a:r>
          </a:p>
          <a:p>
            <a:pPr marL="0" indent="0">
              <a:buFont typeface="Arial" charset="0"/>
              <a:buNone/>
            </a:pPr>
            <a:endParaRPr lang="en-US" baseline="0" dirty="0"/>
          </a:p>
          <a:p>
            <a:pPr marL="0" indent="0">
              <a:buFont typeface="Arial" charset="0"/>
              <a:buNone/>
            </a:pPr>
            <a:r>
              <a:rPr lang="en-US" baseline="0" dirty="0"/>
              <a:t>Application container allows you to share common meta data and data.</a:t>
            </a:r>
          </a:p>
          <a:p>
            <a:pPr marL="0" indent="0">
              <a:buFont typeface="Arial" charset="0"/>
              <a:buNone/>
            </a:pPr>
            <a:r>
              <a:rPr lang="en-US" baseline="0" dirty="0"/>
              <a:t>Many application architectures include a common module, whose definition and/or common data can be shared in this way.</a:t>
            </a:r>
          </a:p>
          <a:p>
            <a:pPr marL="0" indent="0">
              <a:buFont typeface="Arial" charset="0"/>
              <a:buNone/>
            </a:pPr>
            <a:endParaRPr lang="en-US" baseline="0" dirty="0"/>
          </a:p>
          <a:p>
            <a:pPr marL="0" indent="0">
              <a:buFont typeface="Arial" charset="0"/>
              <a:buNone/>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15</a:t>
            </a:fld>
            <a:endParaRPr lang="en-US" dirty="0"/>
          </a:p>
        </p:txBody>
      </p:sp>
    </p:spTree>
    <p:extLst>
      <p:ext uri="{BB962C8B-B14F-4D97-AF65-F5344CB8AC3E}">
        <p14:creationId xmlns:p14="http://schemas.microsoft.com/office/powerpoint/2010/main" val="87274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The </a:t>
            </a:r>
            <a:r>
              <a:rPr lang="en-US" baseline="0" dirty="0"/>
              <a:t>need to p</a:t>
            </a:r>
            <a:r>
              <a:rPr lang="en-US" dirty="0"/>
              <a:t>rovision databases</a:t>
            </a:r>
            <a:r>
              <a:rPr lang="en-US" baseline="0" dirty="0"/>
              <a:t> is a constant challenge for DBAs. </a:t>
            </a:r>
          </a:p>
          <a:p>
            <a:endParaRPr lang="en-US" baseline="0" dirty="0"/>
          </a:p>
          <a:p>
            <a:r>
              <a:rPr lang="en-US" dirty="0"/>
              <a:t>In Oracle</a:t>
            </a:r>
            <a:r>
              <a:rPr lang="en-US" baseline="0" dirty="0"/>
              <a:t> Multitenant, we greatly simplify the process of database provisioning via cloning of existing databases. </a:t>
            </a:r>
          </a:p>
          <a:p>
            <a:r>
              <a:rPr lang="en-US" baseline="0" dirty="0"/>
              <a:t>[click]-</a:t>
            </a:r>
            <a:endParaRPr lang="en-US" dirty="0"/>
          </a:p>
          <a:p>
            <a:pPr marL="0" marR="0" indent="0" algn="l" defTabSz="914400" rtl="0" eaLnBrk="1" fontAlgn="auto" latinLnBrk="0" hangingPunct="1">
              <a:lnSpc>
                <a:spcPct val="100000"/>
              </a:lnSpc>
              <a:spcBef>
                <a:spcPts val="600"/>
              </a:spcBef>
              <a:spcAft>
                <a:spcPts val="0"/>
              </a:spcAft>
              <a:buClrTx/>
              <a:buSzTx/>
              <a:buFontTx/>
              <a:buNone/>
              <a:tabLst/>
              <a:defRPr/>
            </a:pPr>
            <a:r>
              <a:rPr lang="en-US" baseline="0" dirty="0"/>
              <a:t>[click]-</a:t>
            </a:r>
            <a:endParaRPr lang="en-US" dirty="0"/>
          </a:p>
          <a:p>
            <a:pPr marL="0" marR="0" indent="0" algn="l" defTabSz="914400" rtl="0" eaLnBrk="1" fontAlgn="auto" latinLnBrk="0" hangingPunct="1">
              <a:lnSpc>
                <a:spcPct val="100000"/>
              </a:lnSpc>
              <a:spcBef>
                <a:spcPts val="600"/>
              </a:spcBef>
              <a:spcAft>
                <a:spcPts val="0"/>
              </a:spcAft>
              <a:buClrTx/>
              <a:buSzTx/>
              <a:buFontTx/>
              <a:buNone/>
              <a:tabLst/>
              <a:defRPr/>
            </a:pPr>
            <a:r>
              <a:rPr lang="en-US" baseline="0" dirty="0"/>
              <a:t>[click]-</a:t>
            </a:r>
            <a:endParaRPr lang="en-US" dirty="0"/>
          </a:p>
          <a:p>
            <a:pPr marL="0" marR="0" indent="0" algn="l" defTabSz="914400" rtl="0" eaLnBrk="1" fontAlgn="auto" latinLnBrk="0" hangingPunct="1">
              <a:lnSpc>
                <a:spcPct val="100000"/>
              </a:lnSpc>
              <a:spcBef>
                <a:spcPts val="600"/>
              </a:spcBef>
              <a:spcAft>
                <a:spcPts val="0"/>
              </a:spcAft>
              <a:buClrTx/>
              <a:buSzTx/>
              <a:buFontTx/>
              <a:buNone/>
              <a:tabLst/>
              <a:defRPr/>
            </a:pPr>
            <a:r>
              <a:rPr lang="en-US" baseline="0" dirty="0"/>
              <a:t>[click]-</a:t>
            </a:r>
            <a:endParaRPr lang="en-US" dirty="0"/>
          </a:p>
          <a:p>
            <a:r>
              <a:rPr lang="en-US" dirty="0"/>
              <a:t>And read slide as you go.</a:t>
            </a:r>
          </a:p>
        </p:txBody>
      </p:sp>
      <p:sp>
        <p:nvSpPr>
          <p:cNvPr id="4" name="Slide Number Placeholder 3"/>
          <p:cNvSpPr>
            <a:spLocks noGrp="1"/>
          </p:cNvSpPr>
          <p:nvPr>
            <p:ph type="sldNum" sz="quarter" idx="10"/>
          </p:nvPr>
        </p:nvSpPr>
        <p:spPr/>
        <p:txBody>
          <a:bodyPr/>
          <a:lstStyle/>
          <a:p>
            <a:fld id="{6FE0DC3D-6FE0-B542-8D21-8BAC2C7AB9E9}" type="slidenum">
              <a:rPr lang="en-US" smtClean="0"/>
              <a:pPr/>
              <a:t>16</a:t>
            </a:fld>
            <a:endParaRPr lang="en-US"/>
          </a:p>
        </p:txBody>
      </p:sp>
    </p:spTree>
    <p:extLst>
      <p:ext uri="{BB962C8B-B14F-4D97-AF65-F5344CB8AC3E}">
        <p14:creationId xmlns:p14="http://schemas.microsoft.com/office/powerpoint/2010/main" val="37489613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85000" lnSpcReduction="20000"/>
          </a:bodyPr>
          <a:lstStyle/>
          <a:p>
            <a:r>
              <a:rPr lang="en-US" dirty="0"/>
              <a:t>What’s illustrated here is a typical lifecycle management (or LCM) situation</a:t>
            </a:r>
          </a:p>
          <a:p>
            <a:r>
              <a:rPr lang="en-US" dirty="0"/>
              <a:t>In a hybrid cloud configuration.</a:t>
            </a:r>
          </a:p>
          <a:p>
            <a:endParaRPr lang="en-US" dirty="0"/>
          </a:p>
          <a:p>
            <a:r>
              <a:rPr lang="en-US" dirty="0"/>
              <a:t>There are three production PDBs running in a highly efficient consolidated environment on premises.</a:t>
            </a:r>
          </a:p>
          <a:p>
            <a:r>
              <a:rPr lang="en-US" dirty="0"/>
              <a:t>Development and testing has shifted to the cloud.</a:t>
            </a:r>
          </a:p>
          <a:p>
            <a:r>
              <a:rPr lang="en-US" dirty="0"/>
              <a:t>The requirement is to set up a golden master database in the cloud</a:t>
            </a:r>
          </a:p>
          <a:p>
            <a:r>
              <a:rPr lang="en-US" dirty="0"/>
              <a:t>From which members of the development team can provision their own isolated environments.</a:t>
            </a:r>
          </a:p>
          <a:p>
            <a:endParaRPr lang="en-US" dirty="0"/>
          </a:p>
          <a:p>
            <a:r>
              <a:rPr lang="en-US" dirty="0"/>
              <a:t>Let’s consider the requirements in turn.</a:t>
            </a:r>
          </a:p>
          <a:p>
            <a:r>
              <a:rPr lang="en-US" dirty="0"/>
              <a:t>The fundamental capability here is online cloning, also known as hot cloning.</a:t>
            </a:r>
          </a:p>
          <a:p>
            <a:endParaRPr lang="en-US" dirty="0"/>
          </a:p>
          <a:p>
            <a:r>
              <a:rPr lang="en-US" dirty="0"/>
              <a:t>[click]</a:t>
            </a:r>
          </a:p>
          <a:p>
            <a:r>
              <a:rPr lang="en-US" baseline="0" dirty="0"/>
              <a:t>From the perspective of this video series – high availability – </a:t>
            </a:r>
          </a:p>
          <a:p>
            <a:r>
              <a:rPr lang="en-US" baseline="0" dirty="0"/>
              <a:t>The key thing is to set up the golden master without taking an outage in production.</a:t>
            </a:r>
          </a:p>
          <a:p>
            <a:r>
              <a:rPr lang="en-US" dirty="0"/>
              <a:t>This is why it is so important to be able to do a hot clone – </a:t>
            </a:r>
          </a:p>
          <a:p>
            <a:r>
              <a:rPr lang="en-US" dirty="0"/>
              <a:t>taken while the source PDB is still open</a:t>
            </a:r>
            <a:r>
              <a:rPr lang="en-US" baseline="0" dirty="0"/>
              <a:t> read-write. </a:t>
            </a:r>
          </a:p>
          <a:p>
            <a:endParaRPr lang="en-US" baseline="0" dirty="0"/>
          </a:p>
          <a:p>
            <a:r>
              <a:rPr lang="en-US" baseline="0" dirty="0"/>
              <a:t>No application outage is required for a hot clone – </a:t>
            </a:r>
          </a:p>
          <a:p>
            <a:endParaRPr lang="en-US" baseline="0" dirty="0"/>
          </a:p>
          <a:p>
            <a:r>
              <a:rPr lang="en-US" baseline="0" dirty="0"/>
              <a:t>[click]</a:t>
            </a:r>
          </a:p>
          <a:p>
            <a:r>
              <a:rPr lang="en-US" baseline="0" dirty="0"/>
              <a:t>Individual developers can provision their own </a:t>
            </a:r>
            <a:r>
              <a:rPr lang="en-US" i="1" baseline="0" dirty="0"/>
              <a:t>snapshot clones </a:t>
            </a:r>
            <a:r>
              <a:rPr lang="en-US" baseline="0" dirty="0"/>
              <a:t>from this golden master.</a:t>
            </a:r>
          </a:p>
          <a:p>
            <a:r>
              <a:rPr lang="en-US" baseline="0" dirty="0"/>
              <a:t>Based on copy-on-write technology, these are highly storage-efficient;</a:t>
            </a:r>
          </a:p>
          <a:p>
            <a:r>
              <a:rPr lang="en-US" baseline="0" dirty="0"/>
              <a:t>They require negligible incremental storage and can therefore be provisioned very rapidly. </a:t>
            </a:r>
          </a:p>
          <a:p>
            <a:endParaRPr lang="en-US" baseline="0" dirty="0"/>
          </a:p>
          <a:p>
            <a:r>
              <a:rPr lang="en-US" baseline="0" dirty="0"/>
              <a:t>Here the high availability angle is the ability to create – and destroy and re-create – </a:t>
            </a:r>
          </a:p>
          <a:p>
            <a:r>
              <a:rPr lang="en-US" baseline="0" dirty="0"/>
              <a:t>individual development environments very rapidly without impacting other developers.</a:t>
            </a:r>
          </a:p>
          <a:p>
            <a:endParaRPr lang="en-US" baseline="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17</a:t>
            </a:fld>
            <a:endParaRPr lang="en-US" dirty="0"/>
          </a:p>
        </p:txBody>
      </p:sp>
    </p:spTree>
    <p:extLst>
      <p:ext uri="{BB962C8B-B14F-4D97-AF65-F5344CB8AC3E}">
        <p14:creationId xmlns:p14="http://schemas.microsoft.com/office/powerpoint/2010/main" val="1421801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77500" lnSpcReduction="20000"/>
          </a:bodyPr>
          <a:lstStyle/>
          <a:p>
            <a:r>
              <a:rPr lang="en-US" dirty="0"/>
              <a:t>Refreshable</a:t>
            </a:r>
            <a:r>
              <a:rPr lang="en-US" baseline="0" dirty="0"/>
              <a:t> PDB </a:t>
            </a:r>
            <a:r>
              <a:rPr lang="en-US" dirty="0"/>
              <a:t>builds upon Hot</a:t>
            </a:r>
            <a:r>
              <a:rPr lang="en-US" baseline="0" dirty="0"/>
              <a:t> Clone.</a:t>
            </a:r>
          </a:p>
          <a:p>
            <a:endParaRPr lang="en-US" baseline="0" dirty="0"/>
          </a:p>
          <a:p>
            <a:r>
              <a:rPr lang="en-US" baseline="0" dirty="0"/>
              <a:t>Let’s continue our discussion of the development and testing use case in which one of the development Golden Master databases is a clone of production.</a:t>
            </a:r>
          </a:p>
          <a:p>
            <a:endParaRPr lang="en-US" baseline="0" dirty="0"/>
          </a:p>
          <a:p>
            <a:r>
              <a:rPr lang="en-US" baseline="0" dirty="0"/>
              <a:t>Production databases tend to be large. The larger they are, the longer they take to copy. </a:t>
            </a:r>
          </a:p>
          <a:p>
            <a:r>
              <a:rPr lang="en-US" baseline="0" dirty="0"/>
              <a:t>If your production database is in the tens of terabytes scale, it will take in the order of days to copy it. </a:t>
            </a:r>
          </a:p>
          <a:p>
            <a:r>
              <a:rPr lang="en-US" baseline="0" dirty="0"/>
              <a:t>You don’t want to do that sort of thing very often, and therefore development copies of this sort of production database tend to be rather stale.</a:t>
            </a:r>
          </a:p>
          <a:p>
            <a:r>
              <a:rPr lang="en-US" baseline="0" dirty="0"/>
              <a:t>The staler the database, the less relevant it is for development purposes, such as debugging.</a:t>
            </a:r>
          </a:p>
          <a:p>
            <a:endParaRPr lang="en-US" baseline="0" dirty="0"/>
          </a:p>
          <a:p>
            <a:r>
              <a:rPr lang="en-US" baseline="0" dirty="0"/>
              <a:t>That’s why we built Refreshable PDB. </a:t>
            </a:r>
          </a:p>
          <a:p>
            <a:endParaRPr lang="en-US" baseline="0" dirty="0"/>
          </a:p>
          <a:p>
            <a:r>
              <a:rPr lang="en-US" baseline="0" dirty="0"/>
              <a:t>[Click]</a:t>
            </a:r>
          </a:p>
          <a:p>
            <a:r>
              <a:rPr lang="en-US" baseline="0" dirty="0"/>
              <a:t>Step 1 is to take a hot clone. That takes as long as it takes. Hours, days, whatever. It doesn’t really matter since this does not involve an outage in production. </a:t>
            </a:r>
          </a:p>
          <a:p>
            <a:endParaRPr lang="en-US" baseline="0" dirty="0"/>
          </a:p>
          <a:p>
            <a:r>
              <a:rPr lang="en-US" baseline="0" dirty="0"/>
              <a:t>[Click]</a:t>
            </a:r>
          </a:p>
          <a:p>
            <a:r>
              <a:rPr lang="en-US" baseline="0" dirty="0"/>
              <a:t>Now, as the clone becomes stale, we can refresh it. </a:t>
            </a:r>
          </a:p>
          <a:p>
            <a:r>
              <a:rPr lang="en-US" baseline="0" dirty="0"/>
              <a:t>We do this by applying all the transactions that have accumulated since the last refresh. </a:t>
            </a:r>
          </a:p>
          <a:p>
            <a:r>
              <a:rPr lang="en-US" baseline="0" dirty="0"/>
              <a:t>Even if the source database is enormous, this incremental set will typically be much smaller. </a:t>
            </a:r>
          </a:p>
          <a:p>
            <a:r>
              <a:rPr lang="en-US" baseline="0" dirty="0"/>
              <a:t>It’s therefore going to be a much, much quicker process than the initial hot clone.</a:t>
            </a:r>
          </a:p>
          <a:p>
            <a:endParaRPr lang="en-US" baseline="0" dirty="0"/>
          </a:p>
          <a:p>
            <a:r>
              <a:rPr lang="en-US" baseline="0" dirty="0"/>
              <a:t>Therefore it’s going to be much simpler to keep your production clones refreshed with recent data copied from production.</a:t>
            </a:r>
          </a:p>
          <a:p>
            <a:endParaRPr lang="en-US" baseline="0" dirty="0"/>
          </a:p>
          <a:p>
            <a:r>
              <a:rPr lang="en-US" baseline="0" dirty="0"/>
              <a:t>The clone may be refreshed either manually or on a specific schedule, perhaps every 24 hours. </a:t>
            </a:r>
          </a:p>
          <a:p>
            <a:endParaRPr lang="en-US" baseline="0" dirty="0"/>
          </a:p>
          <a:p>
            <a:r>
              <a:rPr lang="en-US" baseline="0" dirty="0"/>
              <a:t>The relevance of this capability from the perspective of high availability</a:t>
            </a:r>
          </a:p>
          <a:p>
            <a:r>
              <a:rPr lang="en-US" baseline="0" dirty="0"/>
              <a:t>Is the availability of freshly-updated data from production in the development master – </a:t>
            </a:r>
          </a:p>
          <a:p>
            <a:r>
              <a:rPr lang="en-US" baseline="0" dirty="0"/>
              <a:t>an invaluable capability for rapidly debugging data-specific bugs. </a:t>
            </a:r>
          </a:p>
        </p:txBody>
      </p:sp>
      <p:sp>
        <p:nvSpPr>
          <p:cNvPr id="4" name="Slide Number Placeholder 3"/>
          <p:cNvSpPr>
            <a:spLocks noGrp="1"/>
          </p:cNvSpPr>
          <p:nvPr>
            <p:ph type="sldNum" sz="quarter" idx="10"/>
          </p:nvPr>
        </p:nvSpPr>
        <p:spPr/>
        <p:txBody>
          <a:bodyPr/>
          <a:lstStyle/>
          <a:p>
            <a:fld id="{8C72D9AE-7182-4680-8F79-479C4181FF08}" type="slidenum">
              <a:rPr lang="en-US" smtClean="0"/>
              <a:pPr/>
              <a:t>18</a:t>
            </a:fld>
            <a:endParaRPr lang="en-US" dirty="0"/>
          </a:p>
        </p:txBody>
      </p:sp>
    </p:spTree>
    <p:extLst>
      <p:ext uri="{BB962C8B-B14F-4D97-AF65-F5344CB8AC3E}">
        <p14:creationId xmlns:p14="http://schemas.microsoft.com/office/powerpoint/2010/main" val="18585734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85000" lnSpcReduction="10000"/>
          </a:bodyPr>
          <a:lstStyle/>
          <a:p>
            <a:r>
              <a:rPr lang="en-US" baseline="0" dirty="0"/>
              <a:t>Now we shift gears back into Production, to discuss Online PDB relocation.</a:t>
            </a:r>
          </a:p>
          <a:p>
            <a:endParaRPr lang="en-US" baseline="0" dirty="0"/>
          </a:p>
          <a:p>
            <a:pPr marL="0" marR="0" indent="0" algn="l" defTabSz="914337" rtl="0" eaLnBrk="1" fontAlgn="auto" latinLnBrk="0" hangingPunct="1">
              <a:lnSpc>
                <a:spcPct val="100000"/>
              </a:lnSpc>
              <a:spcBef>
                <a:spcPts val="600"/>
              </a:spcBef>
              <a:spcAft>
                <a:spcPts val="0"/>
              </a:spcAft>
              <a:buClrTx/>
              <a:buSzTx/>
              <a:buFontTx/>
              <a:buNone/>
              <a:tabLst/>
              <a:defRPr/>
            </a:pPr>
            <a:r>
              <a:rPr lang="en-US" baseline="0" dirty="0"/>
              <a:t>Why do you want this?</a:t>
            </a:r>
          </a:p>
          <a:p>
            <a:pPr marL="0" marR="0" indent="0" algn="l" defTabSz="914337" rtl="0" eaLnBrk="1" fontAlgn="auto" latinLnBrk="0" hangingPunct="1">
              <a:lnSpc>
                <a:spcPct val="100000"/>
              </a:lnSpc>
              <a:spcBef>
                <a:spcPts val="600"/>
              </a:spcBef>
              <a:spcAft>
                <a:spcPts val="0"/>
              </a:spcAft>
              <a:buClrTx/>
              <a:buSzTx/>
              <a:buFontTx/>
              <a:buNone/>
              <a:tabLst/>
              <a:defRPr/>
            </a:pPr>
            <a:r>
              <a:rPr lang="en-US" baseline="0" dirty="0"/>
              <a:t>You want this because we want this.</a:t>
            </a:r>
          </a:p>
          <a:p>
            <a:pPr marL="0" marR="0" indent="0" algn="l" defTabSz="914337" rtl="0" eaLnBrk="1" fontAlgn="auto" latinLnBrk="0" hangingPunct="1">
              <a:lnSpc>
                <a:spcPct val="100000"/>
              </a:lnSpc>
              <a:spcBef>
                <a:spcPts val="600"/>
              </a:spcBef>
              <a:spcAft>
                <a:spcPts val="0"/>
              </a:spcAft>
              <a:buClrTx/>
              <a:buSzTx/>
              <a:buFontTx/>
              <a:buNone/>
              <a:tabLst/>
              <a:defRPr/>
            </a:pPr>
            <a:r>
              <a:rPr lang="en-US" baseline="0" dirty="0"/>
              <a:t>We needed this capability for Oracle Cloud Database Services, including Autonomous Database. </a:t>
            </a:r>
          </a:p>
          <a:p>
            <a:pPr marL="0" marR="0" indent="0" algn="l" defTabSz="914337" rtl="0" eaLnBrk="1" fontAlgn="auto" latinLnBrk="0" hangingPunct="1">
              <a:lnSpc>
                <a:spcPct val="100000"/>
              </a:lnSpc>
              <a:spcBef>
                <a:spcPts val="600"/>
              </a:spcBef>
              <a:spcAft>
                <a:spcPts val="0"/>
              </a:spcAft>
              <a:buClrTx/>
              <a:buSzTx/>
              <a:buFontTx/>
              <a:buNone/>
              <a:tabLst/>
              <a:defRPr/>
            </a:pPr>
            <a:r>
              <a:rPr lang="en-US" baseline="0" dirty="0"/>
              <a:t>I’ll tell you why. </a:t>
            </a:r>
          </a:p>
          <a:p>
            <a:pPr marL="0" marR="0" indent="0" algn="l" defTabSz="914337" rtl="0" eaLnBrk="1" fontAlgn="auto" latinLnBrk="0" hangingPunct="1">
              <a:lnSpc>
                <a:spcPct val="100000"/>
              </a:lnSpc>
              <a:spcBef>
                <a:spcPts val="600"/>
              </a:spcBef>
              <a:spcAft>
                <a:spcPts val="0"/>
              </a:spcAft>
              <a:buClrTx/>
              <a:buSzTx/>
              <a:buFontTx/>
              <a:buNone/>
              <a:tabLst/>
              <a:defRPr/>
            </a:pPr>
            <a:endParaRPr lang="en-US" baseline="0" dirty="0"/>
          </a:p>
          <a:p>
            <a:r>
              <a:rPr lang="en-US" sz="1100" kern="1200" dirty="0">
                <a:solidFill>
                  <a:srgbClr val="000000"/>
                </a:solidFill>
                <a:effectLst/>
                <a:latin typeface="+mn-lt"/>
                <a:ea typeface="+mn-ea"/>
                <a:cs typeface="+mn-cs"/>
              </a:rPr>
              <a:t>Service Level Agreements (SLAs) typically feature two conflicting aspects – performance and availability. </a:t>
            </a:r>
          </a:p>
          <a:p>
            <a:r>
              <a:rPr lang="en-US" sz="1100" kern="1200" dirty="0">
                <a:solidFill>
                  <a:srgbClr val="000000"/>
                </a:solidFill>
                <a:effectLst/>
                <a:latin typeface="+mn-lt"/>
                <a:ea typeface="+mn-ea"/>
                <a:cs typeface="+mn-cs"/>
              </a:rPr>
              <a:t>If a database is in danger of violating its performance SLA, </a:t>
            </a:r>
          </a:p>
          <a:p>
            <a:r>
              <a:rPr lang="en-US" sz="1100" kern="1200" dirty="0">
                <a:solidFill>
                  <a:srgbClr val="000000"/>
                </a:solidFill>
                <a:effectLst/>
                <a:latin typeface="+mn-lt"/>
                <a:ea typeface="+mn-ea"/>
                <a:cs typeface="+mn-cs"/>
              </a:rPr>
              <a:t>the solution is typically to move it to a server with more available processing power. </a:t>
            </a:r>
          </a:p>
          <a:p>
            <a:r>
              <a:rPr lang="en-US" sz="1100" kern="1200" dirty="0">
                <a:solidFill>
                  <a:srgbClr val="000000"/>
                </a:solidFill>
                <a:effectLst/>
                <a:latin typeface="+mn-lt"/>
                <a:ea typeface="+mn-ea"/>
                <a:cs typeface="+mn-cs"/>
              </a:rPr>
              <a:t>However, to do so traditionally involves an outage in the application, </a:t>
            </a:r>
          </a:p>
          <a:p>
            <a:r>
              <a:rPr lang="en-US" sz="1100" kern="1200" dirty="0">
                <a:solidFill>
                  <a:srgbClr val="000000"/>
                </a:solidFill>
                <a:effectLst/>
                <a:latin typeface="+mn-lt"/>
                <a:ea typeface="+mn-ea"/>
                <a:cs typeface="+mn-cs"/>
              </a:rPr>
              <a:t>and this is likely to violate the </a:t>
            </a:r>
            <a:r>
              <a:rPr lang="en-US" sz="1100" i="1" kern="1200" dirty="0">
                <a:solidFill>
                  <a:srgbClr val="000000"/>
                </a:solidFill>
                <a:effectLst/>
                <a:latin typeface="+mn-lt"/>
                <a:ea typeface="+mn-ea"/>
                <a:cs typeface="+mn-cs"/>
              </a:rPr>
              <a:t>availability</a:t>
            </a:r>
            <a:r>
              <a:rPr lang="en-US" sz="1100" kern="1200" dirty="0">
                <a:solidFill>
                  <a:srgbClr val="000000"/>
                </a:solidFill>
                <a:effectLst/>
                <a:latin typeface="+mn-lt"/>
                <a:ea typeface="+mn-ea"/>
                <a:cs typeface="+mn-cs"/>
              </a:rPr>
              <a:t> component of the SLA.</a:t>
            </a:r>
          </a:p>
          <a:p>
            <a:endParaRPr lang="en-US" sz="1100" kern="1200" dirty="0">
              <a:solidFill>
                <a:srgbClr val="000000"/>
              </a:solidFill>
              <a:effectLst/>
              <a:latin typeface="+mn-lt"/>
              <a:ea typeface="+mn-ea"/>
              <a:cs typeface="+mn-cs"/>
            </a:endParaRPr>
          </a:p>
          <a:p>
            <a:r>
              <a:rPr lang="en-US" sz="1100" kern="1200" dirty="0">
                <a:solidFill>
                  <a:srgbClr val="000000"/>
                </a:solidFill>
                <a:effectLst/>
                <a:latin typeface="+mn-lt"/>
                <a:ea typeface="+mn-ea"/>
                <a:cs typeface="+mn-cs"/>
              </a:rPr>
              <a:t>So the high availability requirement is to be able to relocate a PDB between servers without taking an outage.</a:t>
            </a:r>
          </a:p>
          <a:p>
            <a:r>
              <a:rPr lang="en-US" sz="1100" kern="1200" dirty="0">
                <a:solidFill>
                  <a:srgbClr val="000000"/>
                </a:solidFill>
                <a:effectLst/>
                <a:latin typeface="+mn-lt"/>
                <a:ea typeface="+mn-ea"/>
                <a:cs typeface="+mn-cs"/>
              </a:rPr>
              <a:t>This is possible with Online PDB Relocation.</a:t>
            </a:r>
          </a:p>
          <a:p>
            <a:endParaRPr lang="en-US" sz="1100" kern="1200" dirty="0">
              <a:solidFill>
                <a:srgbClr val="000000"/>
              </a:solidFill>
              <a:effectLst/>
              <a:latin typeface="+mn-lt"/>
              <a:ea typeface="+mn-ea"/>
              <a:cs typeface="+mn-cs"/>
            </a:endParaRPr>
          </a:p>
          <a:p>
            <a:r>
              <a:rPr lang="en-US" sz="1100" kern="1200" dirty="0">
                <a:solidFill>
                  <a:srgbClr val="000000"/>
                </a:solidFill>
                <a:effectLst/>
                <a:latin typeface="+mn-lt"/>
                <a:ea typeface="+mn-ea"/>
                <a:cs typeface="+mn-cs"/>
              </a:rPr>
              <a:t>Under the covers, we create a refreshable clone,</a:t>
            </a:r>
          </a:p>
          <a:p>
            <a:r>
              <a:rPr lang="en-US" sz="1100" kern="1200" dirty="0">
                <a:solidFill>
                  <a:srgbClr val="000000"/>
                </a:solidFill>
                <a:effectLst/>
                <a:latin typeface="+mn-lt"/>
                <a:ea typeface="+mn-ea"/>
                <a:cs typeface="+mn-cs"/>
              </a:rPr>
              <a:t>Top it up with the latest changes</a:t>
            </a:r>
          </a:p>
          <a:p>
            <a:r>
              <a:rPr lang="en-US" sz="1100" kern="1200" dirty="0">
                <a:solidFill>
                  <a:srgbClr val="000000"/>
                </a:solidFill>
                <a:effectLst/>
                <a:latin typeface="+mn-lt"/>
                <a:ea typeface="+mn-ea"/>
                <a:cs typeface="+mn-cs"/>
              </a:rPr>
              <a:t>And transparently switch connections.</a:t>
            </a:r>
          </a:p>
          <a:p>
            <a:r>
              <a:rPr lang="en-US" sz="1100" kern="1200" dirty="0">
                <a:solidFill>
                  <a:srgbClr val="000000"/>
                </a:solidFill>
                <a:effectLst/>
                <a:latin typeface="+mn-lt"/>
                <a:ea typeface="+mn-ea"/>
                <a:cs typeface="+mn-cs"/>
              </a:rPr>
              <a:t>When that’s complete the original PDB is dropped.</a:t>
            </a:r>
          </a:p>
          <a:p>
            <a:endParaRPr lang="en-US" sz="1200" kern="1200" dirty="0">
              <a:solidFill>
                <a:srgbClr val="000000"/>
              </a:solidFill>
              <a:effectLst/>
              <a:latin typeface="+mn-lt"/>
              <a:ea typeface="+mn-ea"/>
              <a:cs typeface="+mn-cs"/>
            </a:endParaRPr>
          </a:p>
          <a:p>
            <a:r>
              <a:rPr lang="en-US" sz="1200" kern="1200" dirty="0">
                <a:solidFill>
                  <a:srgbClr val="000000"/>
                </a:solidFill>
                <a:effectLst/>
                <a:latin typeface="+mn-lt"/>
                <a:ea typeface="+mn-ea"/>
                <a:cs typeface="+mn-cs"/>
              </a:rPr>
              <a:t>It’s all accomplished with a single SQL statement.</a:t>
            </a:r>
          </a:p>
        </p:txBody>
      </p:sp>
      <p:sp>
        <p:nvSpPr>
          <p:cNvPr id="4" name="Slide Number Placeholder 3"/>
          <p:cNvSpPr>
            <a:spLocks noGrp="1"/>
          </p:cNvSpPr>
          <p:nvPr>
            <p:ph type="sldNum" sz="quarter" idx="10"/>
          </p:nvPr>
        </p:nvSpPr>
        <p:spPr/>
        <p:txBody>
          <a:bodyPr/>
          <a:lstStyle/>
          <a:p>
            <a:fld id="{8C72D9AE-7182-4680-8F79-479C4181FF08}" type="slidenum">
              <a:rPr lang="en-US" smtClean="0"/>
              <a:pPr/>
              <a:t>19</a:t>
            </a:fld>
            <a:endParaRPr lang="en-US" dirty="0"/>
          </a:p>
        </p:txBody>
      </p:sp>
    </p:spTree>
    <p:extLst>
      <p:ext uri="{BB962C8B-B14F-4D97-AF65-F5344CB8AC3E}">
        <p14:creationId xmlns:p14="http://schemas.microsoft.com/office/powerpoint/2010/main" val="40138176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47500" lnSpcReduction="20000"/>
          </a:bodyPr>
          <a:lstStyle/>
          <a:p>
            <a:r>
              <a:rPr lang="en-US" b="1" u="sng" baseline="0" dirty="0"/>
              <a:t>Brief Version</a:t>
            </a:r>
          </a:p>
          <a:p>
            <a:r>
              <a:rPr lang="en-US" b="0" u="none" baseline="0" dirty="0"/>
              <a:t>Oracle Multitenant delivers the full promise of the Database Cloud: </a:t>
            </a:r>
          </a:p>
          <a:p>
            <a:r>
              <a:rPr lang="en-US" b="0" u="none" baseline="0" dirty="0"/>
              <a:t>Isolation and Agility with Economies of Scale.</a:t>
            </a:r>
          </a:p>
          <a:p>
            <a:r>
              <a:rPr lang="en-US" b="0" u="none" baseline="0" dirty="0"/>
              <a:t>Applications run unchanged in self-contained Pluggable Databases or PDBs.</a:t>
            </a:r>
          </a:p>
          <a:p>
            <a:r>
              <a:rPr lang="en-US" b="0" u="none" baseline="0" dirty="0"/>
              <a:t>PDBs are simple to clone and to move to and around the Cloud.</a:t>
            </a:r>
          </a:p>
          <a:p>
            <a:r>
              <a:rPr lang="en-US" b="0" u="none" baseline="0" dirty="0"/>
              <a:t>A container database or CDB consolidates many PDBs.</a:t>
            </a:r>
          </a:p>
          <a:p>
            <a:endParaRPr lang="en-US" b="0" u="none" baseline="0" dirty="0"/>
          </a:p>
          <a:p>
            <a:r>
              <a:rPr lang="en-US" b="0" u="none" baseline="0" dirty="0"/>
              <a:t>Patch the CDB and fix all the PDBs it contains in a single stroke!</a:t>
            </a:r>
          </a:p>
          <a:p>
            <a:r>
              <a:rPr lang="en-US" b="0" u="none" baseline="0" dirty="0"/>
              <a:t>That’s operational efficiency!</a:t>
            </a:r>
          </a:p>
          <a:p>
            <a:endParaRPr lang="en-US" b="0" u="none" baseline="0" dirty="0"/>
          </a:p>
          <a:p>
            <a:r>
              <a:rPr lang="en-US" b="0" u="none" baseline="0" dirty="0"/>
              <a:t>The shared infrastructure model is highly efficient so you can support more applications per server.</a:t>
            </a:r>
          </a:p>
          <a:p>
            <a:r>
              <a:rPr lang="en-US" b="0" u="none" baseline="0" dirty="0"/>
              <a:t>That’s technical efficiency!</a:t>
            </a:r>
          </a:p>
          <a:p>
            <a:endParaRPr lang="en-US" b="0" u="none" baseline="0" dirty="0"/>
          </a:p>
          <a:p>
            <a:pPr marL="0" marR="0" lvl="0" indent="0" algn="l" defTabSz="914337" rtl="0" eaLnBrk="1" fontAlgn="auto" latinLnBrk="0" hangingPunct="1">
              <a:lnSpc>
                <a:spcPct val="100000"/>
              </a:lnSpc>
              <a:spcBef>
                <a:spcPts val="600"/>
              </a:spcBef>
              <a:spcAft>
                <a:spcPts val="0"/>
              </a:spcAft>
              <a:buClrTx/>
              <a:buSzTx/>
              <a:buFontTx/>
              <a:buNone/>
              <a:tabLst/>
              <a:defRPr/>
            </a:pPr>
            <a:r>
              <a:rPr lang="en-US" b="1" u="sng" baseline="0" dirty="0"/>
              <a:t>Longer Version</a:t>
            </a:r>
          </a:p>
          <a:p>
            <a:r>
              <a:rPr lang="en-US" baseline="0" dirty="0"/>
              <a:t>This slide summarizes Oracle Multitenant -- the container database architecture -- the first database designed for the Cloud.</a:t>
            </a:r>
          </a:p>
          <a:p>
            <a:endParaRPr lang="en-US" baseline="0" dirty="0"/>
          </a:p>
          <a:p>
            <a:r>
              <a:rPr lang="en-US" baseline="0" dirty="0"/>
              <a:t>[click]</a:t>
            </a:r>
          </a:p>
          <a:p>
            <a:r>
              <a:rPr lang="en-US" baseline="0" dirty="0"/>
              <a:t>We have these self-contained “pluggable databases” or PDBs for each application or tenant.</a:t>
            </a:r>
          </a:p>
          <a:p>
            <a:r>
              <a:rPr lang="en-US" baseline="0" dirty="0"/>
              <a:t>From the point of view of an application, the PDB is the database,</a:t>
            </a:r>
          </a:p>
          <a:p>
            <a:r>
              <a:rPr lang="en-US" baseline="0" dirty="0"/>
              <a:t>In which applications run unchanged.</a:t>
            </a:r>
          </a:p>
          <a:p>
            <a:r>
              <a:rPr lang="en-US" baseline="0" dirty="0"/>
              <a:t>PDBs can be very rapidly provisioned</a:t>
            </a:r>
          </a:p>
          <a:p>
            <a:r>
              <a:rPr lang="en-US" baseline="0" dirty="0"/>
              <a:t>And a pluggable database is a portable database, </a:t>
            </a:r>
          </a:p>
          <a:p>
            <a:r>
              <a:rPr lang="en-US" baseline="0" dirty="0"/>
              <a:t>which makes it very easy to move around, perhaps for load balancing or migration to the Cloud</a:t>
            </a:r>
          </a:p>
          <a:p>
            <a:endParaRPr lang="en-US" baseline="0" dirty="0"/>
          </a:p>
          <a:p>
            <a:pPr marL="0" marR="0" lvl="0" indent="0" algn="l" defTabSz="914337" rtl="0" eaLnBrk="1" fontAlgn="auto" latinLnBrk="0" hangingPunct="1">
              <a:lnSpc>
                <a:spcPct val="100000"/>
              </a:lnSpc>
              <a:spcBef>
                <a:spcPts val="600"/>
              </a:spcBef>
              <a:spcAft>
                <a:spcPts val="0"/>
              </a:spcAft>
              <a:buClrTx/>
              <a:buSzTx/>
              <a:buFontTx/>
              <a:buNone/>
              <a:tabLst/>
              <a:defRPr/>
            </a:pPr>
            <a:r>
              <a:rPr lang="en-US" baseline="0" dirty="0"/>
              <a:t>[click]</a:t>
            </a:r>
          </a:p>
          <a:p>
            <a:r>
              <a:rPr lang="en-US" baseline="0" dirty="0"/>
              <a:t>Many PDBs can be plugged into a single Multitenant Container Database or CDB.</a:t>
            </a:r>
          </a:p>
          <a:p>
            <a:r>
              <a:rPr lang="en-US" baseline="0" dirty="0"/>
              <a:t>From the point of view of a DBA, the CDB is the database – </a:t>
            </a:r>
          </a:p>
          <a:p>
            <a:r>
              <a:rPr lang="en-US" baseline="0" dirty="0"/>
              <a:t>Common operations are performed at the level of the CDB</a:t>
            </a:r>
          </a:p>
          <a:p>
            <a:r>
              <a:rPr lang="en-US" baseline="0" dirty="0"/>
              <a:t>Enabling the DBA to manage many as one, </a:t>
            </a:r>
          </a:p>
          <a:p>
            <a:r>
              <a:rPr lang="en-US" baseline="0" dirty="0"/>
              <a:t>for operations such as upgrade, configuration of high availability, taking backups.</a:t>
            </a:r>
          </a:p>
          <a:p>
            <a:r>
              <a:rPr lang="en-US" baseline="0" dirty="0"/>
              <a:t>But we retain granular control when appropriate.</a:t>
            </a:r>
          </a:p>
          <a:p>
            <a:r>
              <a:rPr lang="en-US" baseline="0" dirty="0"/>
              <a:t>This ability to manage many as one enables tremendous gains in operational efficiency.</a:t>
            </a:r>
          </a:p>
          <a:p>
            <a:endParaRPr lang="en-US" baseline="0" dirty="0"/>
          </a:p>
          <a:p>
            <a:pPr marL="0" marR="0" lvl="0" indent="0" algn="l" defTabSz="914337" rtl="0" eaLnBrk="1" fontAlgn="auto" latinLnBrk="0" hangingPunct="1">
              <a:lnSpc>
                <a:spcPct val="100000"/>
              </a:lnSpc>
              <a:spcBef>
                <a:spcPts val="600"/>
              </a:spcBef>
              <a:spcAft>
                <a:spcPts val="0"/>
              </a:spcAft>
              <a:buClrTx/>
              <a:buSzTx/>
              <a:buFontTx/>
              <a:buNone/>
              <a:tabLst/>
              <a:defRPr/>
            </a:pPr>
            <a:r>
              <a:rPr lang="en-US" baseline="0" dirty="0"/>
              <a:t>[click]</a:t>
            </a:r>
          </a:p>
          <a:p>
            <a:r>
              <a:rPr lang="en-US" baseline="0" dirty="0"/>
              <a:t>Enormous gains in technical efficiency are enabled by a shared technical infrastructure.</a:t>
            </a:r>
          </a:p>
          <a:p>
            <a:r>
              <a:rPr lang="en-US" baseline="0" dirty="0"/>
              <a:t>There’s a single set of background processes </a:t>
            </a:r>
          </a:p>
          <a:p>
            <a:r>
              <a:rPr lang="en-US" baseline="0" dirty="0"/>
              <a:t>And a single, global memory area – the SGA – shared by all the PDBs.</a:t>
            </a:r>
          </a:p>
          <a:p>
            <a:r>
              <a:rPr lang="en-US" baseline="0" dirty="0"/>
              <a:t>The result is that with this architecture we can consolidate more applications per server.</a:t>
            </a:r>
          </a:p>
          <a:p>
            <a:endParaRPr lang="en-US" baseline="0" dirty="0"/>
          </a:p>
          <a:p>
            <a:r>
              <a:rPr lang="en-US" baseline="0" dirty="0"/>
              <a:t>These huge gains in operational and technical efficiency deliver the economies of scale promised by the Cloud.</a:t>
            </a:r>
          </a:p>
          <a:p>
            <a:r>
              <a:rPr lang="en-US" baseline="0" dirty="0"/>
              <a:t>Let’s review the other critical components, starting with isolation.</a:t>
            </a:r>
          </a:p>
          <a:p>
            <a:endParaRPr lang="en-US" baseline="0" dirty="0"/>
          </a:p>
        </p:txBody>
      </p:sp>
      <p:sp>
        <p:nvSpPr>
          <p:cNvPr id="5" name="Footer Placeholder 4"/>
          <p:cNvSpPr>
            <a:spLocks noGrp="1"/>
          </p:cNvSpPr>
          <p:nvPr>
            <p:ph type="ftr" sz="quarter" idx="11"/>
          </p:nvPr>
        </p:nvSpPr>
        <p:spPr/>
        <p:txBody>
          <a:bodyPr/>
          <a:lstStyle/>
          <a:p>
            <a:r>
              <a:rPr lang="en-US"/>
              <a:t>Oracle Database 19c</a:t>
            </a:r>
            <a:endParaRPr lang="en-US" dirty="0"/>
          </a:p>
        </p:txBody>
      </p:sp>
    </p:spTree>
    <p:extLst>
      <p:ext uri="{BB962C8B-B14F-4D97-AF65-F5344CB8AC3E}">
        <p14:creationId xmlns:p14="http://schemas.microsoft.com/office/powerpoint/2010/main" val="11203585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is-IS" sz="110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22</a:t>
            </a:fld>
            <a:endParaRPr lang="en-US" dirty="0"/>
          </a:p>
        </p:txBody>
      </p:sp>
    </p:spTree>
    <p:extLst>
      <p:ext uri="{BB962C8B-B14F-4D97-AF65-F5344CB8AC3E}">
        <p14:creationId xmlns:p14="http://schemas.microsoft.com/office/powerpoint/2010/main" val="4054233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is-IS" sz="110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23</a:t>
            </a:fld>
            <a:endParaRPr lang="en-US" dirty="0"/>
          </a:p>
        </p:txBody>
      </p:sp>
    </p:spTree>
    <p:extLst>
      <p:ext uri="{BB962C8B-B14F-4D97-AF65-F5344CB8AC3E}">
        <p14:creationId xmlns:p14="http://schemas.microsoft.com/office/powerpoint/2010/main" val="1037053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aseline="0" dirty="0"/>
              <a:t>[*Be careful not to use the term “Magic Quadrant” in this slide because this is a trademark of Gartner.]</a:t>
            </a:r>
          </a:p>
          <a:p>
            <a:endParaRPr lang="en-US" baseline="0" dirty="0"/>
          </a:p>
          <a:p>
            <a:r>
              <a:rPr lang="en-US" baseline="0" dirty="0"/>
              <a:t>There’s an important class of ISV that we might characterize as “demoralized Y2k-era on-</a:t>
            </a:r>
            <a:r>
              <a:rPr lang="en-US" baseline="0" dirty="0" err="1"/>
              <a:t>prem</a:t>
            </a:r>
            <a:r>
              <a:rPr lang="en-US" baseline="0" dirty="0"/>
              <a:t> application vendors”. </a:t>
            </a:r>
            <a:endParaRPr lang="en-US" sz="1200" kern="1200" dirty="0">
              <a:solidFill>
                <a:srgbClr val="000000"/>
              </a:solidFill>
              <a:effectLst/>
              <a:latin typeface="+mn-lt"/>
              <a:ea typeface="+mn-ea"/>
              <a:cs typeface="+mn-cs"/>
            </a:endParaRPr>
          </a:p>
          <a:p>
            <a:r>
              <a:rPr lang="en-US" sz="1200" kern="1200" dirty="0">
                <a:solidFill>
                  <a:srgbClr val="000000"/>
                </a:solidFill>
                <a:effectLst/>
                <a:latin typeface="+mn-lt"/>
                <a:ea typeface="+mn-ea"/>
                <a:cs typeface="+mn-cs"/>
              </a:rPr>
              <a:t>Without Multitenant, as these ISVs</a:t>
            </a:r>
            <a:r>
              <a:rPr lang="en-US" sz="1200" kern="1200" baseline="0" dirty="0">
                <a:solidFill>
                  <a:srgbClr val="000000"/>
                </a:solidFill>
                <a:effectLst/>
                <a:latin typeface="+mn-lt"/>
                <a:ea typeface="+mn-ea"/>
                <a:cs typeface="+mn-cs"/>
              </a:rPr>
              <a:t> migrate to a modern Cloud model, they are </a:t>
            </a:r>
            <a:r>
              <a:rPr lang="en-US" sz="1200" kern="1200" dirty="0">
                <a:solidFill>
                  <a:srgbClr val="000000"/>
                </a:solidFill>
                <a:effectLst/>
                <a:latin typeface="+mn-lt"/>
                <a:ea typeface="+mn-ea"/>
                <a:cs typeface="+mn-cs"/>
              </a:rPr>
              <a:t>faced with two bad options.</a:t>
            </a:r>
          </a:p>
          <a:p>
            <a:r>
              <a:rPr lang="en-US" sz="1200" kern="1200" dirty="0">
                <a:solidFill>
                  <a:srgbClr val="000000"/>
                </a:solidFill>
                <a:effectLst/>
                <a:latin typeface="+mn-lt"/>
                <a:ea typeface="+mn-ea"/>
                <a:cs typeface="+mn-cs"/>
              </a:rPr>
              <a:t>[Click]</a:t>
            </a:r>
          </a:p>
          <a:p>
            <a:r>
              <a:rPr lang="en-US" sz="1200" kern="1200" dirty="0">
                <a:solidFill>
                  <a:srgbClr val="000000"/>
                </a:solidFill>
                <a:effectLst/>
                <a:latin typeface="+mn-lt"/>
                <a:ea typeface="+mn-ea"/>
                <a:cs typeface="+mn-cs"/>
              </a:rPr>
              <a:t>Either they can move to a hosted model, </a:t>
            </a:r>
          </a:p>
          <a:p>
            <a:r>
              <a:rPr lang="en-US" sz="1200" kern="1200" dirty="0">
                <a:solidFill>
                  <a:srgbClr val="000000"/>
                </a:solidFill>
                <a:effectLst/>
                <a:latin typeface="+mn-lt"/>
                <a:ea typeface="+mn-ea"/>
                <a:cs typeface="+mn-cs"/>
              </a:rPr>
              <a:t>[Click]</a:t>
            </a:r>
          </a:p>
          <a:p>
            <a:r>
              <a:rPr lang="en-US" sz="1200" kern="1200" dirty="0">
                <a:solidFill>
                  <a:srgbClr val="000000"/>
                </a:solidFill>
                <a:effectLst/>
                <a:latin typeface="+mn-lt"/>
                <a:ea typeface="+mn-ea"/>
                <a:cs typeface="+mn-cs"/>
              </a:rPr>
              <a:t>running each tenant standalone in a VM in some first-generation Cloud environment. </a:t>
            </a:r>
          </a:p>
          <a:p>
            <a:r>
              <a:rPr lang="en-US" sz="1200" kern="1200" dirty="0">
                <a:solidFill>
                  <a:srgbClr val="000000"/>
                </a:solidFill>
                <a:effectLst/>
                <a:latin typeface="+mn-lt"/>
                <a:ea typeface="+mn-ea"/>
                <a:cs typeface="+mn-cs"/>
              </a:rPr>
              <a:t>That might deliver some improved</a:t>
            </a:r>
            <a:r>
              <a:rPr lang="en-US" sz="1200" kern="1200" baseline="0" dirty="0">
                <a:solidFill>
                  <a:srgbClr val="000000"/>
                </a:solidFill>
                <a:effectLst/>
                <a:latin typeface="+mn-lt"/>
                <a:ea typeface="+mn-ea"/>
                <a:cs typeface="+mn-cs"/>
              </a:rPr>
              <a:t> isolation and agility, but it’s not at all efficient.</a:t>
            </a:r>
          </a:p>
          <a:p>
            <a:endParaRPr lang="en-US" sz="1200" kern="1200" dirty="0">
              <a:solidFill>
                <a:srgbClr val="000000"/>
              </a:solidFill>
              <a:effectLst/>
              <a:latin typeface="+mn-lt"/>
              <a:ea typeface="+mn-ea"/>
              <a:cs typeface="+mn-cs"/>
            </a:endParaRPr>
          </a:p>
          <a:p>
            <a:r>
              <a:rPr lang="en-US" sz="1200" kern="1200" dirty="0">
                <a:solidFill>
                  <a:srgbClr val="000000"/>
                </a:solidFill>
                <a:effectLst/>
                <a:latin typeface="+mn-lt"/>
                <a:ea typeface="+mn-ea"/>
                <a:cs typeface="+mn-cs"/>
              </a:rPr>
              <a:t>Or, they could re-architect their application to retrofit multitenancy, which will typically involve very dramatic re-engineering </a:t>
            </a:r>
          </a:p>
          <a:p>
            <a:r>
              <a:rPr lang="en-US" sz="1200" kern="1200" dirty="0">
                <a:solidFill>
                  <a:srgbClr val="000000"/>
                </a:solidFill>
                <a:effectLst/>
                <a:latin typeface="+mn-lt"/>
                <a:ea typeface="+mn-ea"/>
                <a:cs typeface="+mn-cs"/>
              </a:rPr>
              <a:t>and testing efforts and lots of unsatisfactory compromises of performance, isolation and functionality. </a:t>
            </a:r>
          </a:p>
          <a:p>
            <a:endParaRPr lang="en-US" sz="1200" kern="1200" dirty="0">
              <a:solidFill>
                <a:srgbClr val="000000"/>
              </a:solidFill>
              <a:effectLst/>
              <a:latin typeface="+mn-lt"/>
              <a:ea typeface="+mn-ea"/>
              <a:cs typeface="+mn-cs"/>
            </a:endParaRPr>
          </a:p>
          <a:p>
            <a:pPr marL="0" marR="0" indent="0" algn="l" defTabSz="914337" rtl="0" eaLnBrk="1" fontAlgn="auto" latinLnBrk="0" hangingPunct="1">
              <a:lnSpc>
                <a:spcPct val="100000"/>
              </a:lnSpc>
              <a:spcBef>
                <a:spcPts val="600"/>
              </a:spcBef>
              <a:spcAft>
                <a:spcPts val="0"/>
              </a:spcAft>
              <a:buClrTx/>
              <a:buSzTx/>
              <a:buFontTx/>
              <a:buNone/>
              <a:tabLst/>
              <a:defRPr/>
            </a:pPr>
            <a:r>
              <a:rPr lang="en-US" sz="1200" kern="1200" baseline="0" dirty="0">
                <a:solidFill>
                  <a:srgbClr val="000000"/>
                </a:solidFill>
                <a:effectLst/>
                <a:latin typeface="+mn-lt"/>
                <a:ea typeface="+mn-ea"/>
                <a:cs typeface="+mn-cs"/>
              </a:rPr>
              <a:t>[Click]</a:t>
            </a:r>
            <a:endParaRPr lang="en-US" sz="1200" kern="1200" dirty="0">
              <a:solidFill>
                <a:srgbClr val="000000"/>
              </a:solidFill>
              <a:effectLst/>
              <a:latin typeface="+mn-lt"/>
              <a:ea typeface="+mn-ea"/>
              <a:cs typeface="+mn-cs"/>
            </a:endParaRPr>
          </a:p>
          <a:p>
            <a:r>
              <a:rPr lang="en-US" sz="1200" kern="1200" dirty="0">
                <a:solidFill>
                  <a:srgbClr val="000000"/>
                </a:solidFill>
                <a:effectLst/>
                <a:latin typeface="+mn-lt"/>
                <a:ea typeface="+mn-ea"/>
                <a:cs typeface="+mn-cs"/>
              </a:rPr>
              <a:t>More modern, “cloud-born” applications typically employ a model sometimes described as “row-based consolidation”. </a:t>
            </a:r>
          </a:p>
          <a:p>
            <a:r>
              <a:rPr lang="en-US" sz="1200" kern="1200" dirty="0">
                <a:solidFill>
                  <a:srgbClr val="000000"/>
                </a:solidFill>
                <a:effectLst/>
                <a:latin typeface="+mn-lt"/>
                <a:ea typeface="+mn-ea"/>
                <a:cs typeface="+mn-cs"/>
              </a:rPr>
              <a:t>Essentially this model hosts multiple tenants in a single database, with each tenant’s data distinguished by a column (such as </a:t>
            </a:r>
            <a:r>
              <a:rPr lang="en-US" sz="1200" kern="1200" dirty="0" err="1">
                <a:solidFill>
                  <a:srgbClr val="000000"/>
                </a:solidFill>
                <a:effectLst/>
                <a:latin typeface="+mn-lt"/>
                <a:ea typeface="+mn-ea"/>
                <a:cs typeface="+mn-cs"/>
              </a:rPr>
              <a:t>Tenant_ID</a:t>
            </a:r>
            <a:r>
              <a:rPr lang="en-US" sz="1200" kern="1200" dirty="0">
                <a:solidFill>
                  <a:srgbClr val="000000"/>
                </a:solidFill>
                <a:effectLst/>
                <a:latin typeface="+mn-lt"/>
                <a:ea typeface="+mn-ea"/>
                <a:cs typeface="+mn-cs"/>
              </a:rPr>
              <a:t>) in each table, designating to whom each row belongs. With data for all tenants intermingled in the same tables it is thus up to the application to segregate the data. </a:t>
            </a:r>
          </a:p>
          <a:p>
            <a:r>
              <a:rPr lang="en-US" sz="1200" kern="1200" dirty="0">
                <a:solidFill>
                  <a:srgbClr val="000000"/>
                </a:solidFill>
                <a:effectLst/>
                <a:latin typeface="+mn-lt"/>
                <a:ea typeface="+mn-ea"/>
                <a:cs typeface="+mn-cs"/>
              </a:rPr>
              <a:t>For example, if a particular tenant were to consult an Orders web page, the “show me my orders” query would be satisfied by the application code constructing a SQL statement similar to </a:t>
            </a:r>
          </a:p>
          <a:p>
            <a:r>
              <a:rPr lang="en-US" sz="1200" kern="1200" dirty="0">
                <a:solidFill>
                  <a:srgbClr val="000000"/>
                </a:solidFill>
                <a:effectLst/>
                <a:latin typeface="+mn-lt"/>
                <a:ea typeface="+mn-ea"/>
                <a:cs typeface="+mn-cs"/>
              </a:rPr>
              <a:t>select * from orders</a:t>
            </a:r>
            <a:br>
              <a:rPr lang="en-US" sz="1200" kern="1200" dirty="0">
                <a:solidFill>
                  <a:srgbClr val="000000"/>
                </a:solidFill>
                <a:effectLst/>
                <a:latin typeface="+mn-lt"/>
                <a:ea typeface="+mn-ea"/>
                <a:cs typeface="+mn-cs"/>
              </a:rPr>
            </a:br>
            <a:r>
              <a:rPr lang="en-US" sz="1200" kern="1200" dirty="0">
                <a:solidFill>
                  <a:srgbClr val="000000"/>
                </a:solidFill>
                <a:effectLst/>
                <a:latin typeface="+mn-lt"/>
                <a:ea typeface="+mn-ea"/>
                <a:cs typeface="+mn-cs"/>
              </a:rPr>
              <a:t>where </a:t>
            </a:r>
            <a:r>
              <a:rPr lang="en-US" sz="1200" kern="1200" dirty="0" err="1">
                <a:solidFill>
                  <a:srgbClr val="000000"/>
                </a:solidFill>
                <a:effectLst/>
                <a:latin typeface="+mn-lt"/>
                <a:ea typeface="+mn-ea"/>
                <a:cs typeface="+mn-cs"/>
              </a:rPr>
              <a:t>Tenant_ID</a:t>
            </a:r>
            <a:r>
              <a:rPr lang="en-US" sz="1200" kern="1200" dirty="0">
                <a:solidFill>
                  <a:srgbClr val="000000"/>
                </a:solidFill>
                <a:effectLst/>
                <a:latin typeface="+mn-lt"/>
                <a:ea typeface="+mn-ea"/>
                <a:cs typeface="+mn-cs"/>
              </a:rPr>
              <a:t> = :</a:t>
            </a:r>
            <a:r>
              <a:rPr lang="en-US" sz="1200" kern="1200" dirty="0" err="1">
                <a:solidFill>
                  <a:srgbClr val="000000"/>
                </a:solidFill>
                <a:effectLst/>
                <a:latin typeface="+mn-lt"/>
                <a:ea typeface="+mn-ea"/>
                <a:cs typeface="+mn-cs"/>
              </a:rPr>
              <a:t>Tenant_ID</a:t>
            </a:r>
            <a:r>
              <a:rPr lang="en-US" sz="1200" kern="1200" dirty="0">
                <a:solidFill>
                  <a:srgbClr val="000000"/>
                </a:solidFill>
                <a:effectLst/>
                <a:latin typeface="+mn-lt"/>
                <a:ea typeface="+mn-ea"/>
                <a:cs typeface="+mn-cs"/>
              </a:rPr>
              <a:t>;</a:t>
            </a:r>
          </a:p>
          <a:p>
            <a:endParaRPr lang="en-US" sz="1200" kern="1200" dirty="0">
              <a:solidFill>
                <a:srgbClr val="000000"/>
              </a:solidFill>
              <a:effectLst/>
              <a:latin typeface="+mn-lt"/>
              <a:ea typeface="+mn-ea"/>
              <a:cs typeface="+mn-cs"/>
            </a:endParaRPr>
          </a:p>
          <a:p>
            <a:r>
              <a:rPr lang="en-US" sz="1200" kern="1200" dirty="0">
                <a:solidFill>
                  <a:srgbClr val="000000"/>
                </a:solidFill>
                <a:effectLst/>
                <a:latin typeface="+mn-lt"/>
                <a:ea typeface="+mn-ea"/>
                <a:cs typeface="+mn-cs"/>
              </a:rPr>
              <a:t>This works well up to a point, delivering great economies of scale but presents significant</a:t>
            </a:r>
            <a:r>
              <a:rPr lang="en-US" sz="1200" kern="1200" baseline="0" dirty="0">
                <a:solidFill>
                  <a:srgbClr val="000000"/>
                </a:solidFill>
                <a:effectLst/>
                <a:latin typeface="+mn-lt"/>
                <a:ea typeface="+mn-ea"/>
                <a:cs typeface="+mn-cs"/>
              </a:rPr>
              <a:t> challenges in terms of both isolation and agility. </a:t>
            </a:r>
          </a:p>
          <a:p>
            <a:endParaRPr lang="en-US" sz="1200" kern="1200" baseline="0" dirty="0">
              <a:solidFill>
                <a:srgbClr val="000000"/>
              </a:solidFill>
              <a:effectLst/>
              <a:latin typeface="+mn-lt"/>
              <a:ea typeface="+mn-ea"/>
              <a:cs typeface="+mn-cs"/>
            </a:endParaRPr>
          </a:p>
          <a:p>
            <a:r>
              <a:rPr lang="en-US" sz="1200" kern="1200" baseline="0" dirty="0">
                <a:solidFill>
                  <a:srgbClr val="000000"/>
                </a:solidFill>
                <a:effectLst/>
                <a:latin typeface="+mn-lt"/>
                <a:ea typeface="+mn-ea"/>
                <a:cs typeface="+mn-cs"/>
              </a:rPr>
              <a:t>[Click]</a:t>
            </a:r>
          </a:p>
          <a:p>
            <a:r>
              <a:rPr lang="en-US" sz="1200" kern="1200" baseline="0" dirty="0">
                <a:solidFill>
                  <a:srgbClr val="000000"/>
                </a:solidFill>
                <a:effectLst/>
                <a:latin typeface="+mn-lt"/>
                <a:ea typeface="+mn-ea"/>
                <a:cs typeface="+mn-cs"/>
              </a:rPr>
              <a:t>Multitenant delivers great advantages to vendors in both categories.</a:t>
            </a:r>
          </a:p>
          <a:p>
            <a:r>
              <a:rPr lang="en-US" sz="1200" kern="1200" baseline="0" dirty="0">
                <a:solidFill>
                  <a:srgbClr val="000000"/>
                </a:solidFill>
                <a:effectLst/>
                <a:latin typeface="+mn-lt"/>
                <a:ea typeface="+mn-ea"/>
                <a:cs typeface="+mn-cs"/>
              </a:rPr>
              <a:t>The formerly standalone applications get instant cloud economies of scale, with no application changes and without compromising on isolation and agility</a:t>
            </a:r>
          </a:p>
          <a:p>
            <a:r>
              <a:rPr lang="en-US" sz="1200" kern="1200" baseline="0" dirty="0">
                <a:solidFill>
                  <a:srgbClr val="000000"/>
                </a:solidFill>
                <a:effectLst/>
                <a:latin typeface="+mn-lt"/>
                <a:ea typeface="+mn-ea"/>
                <a:cs typeface="+mn-cs"/>
              </a:rPr>
              <a:t>For applications born in the Cloud, we deliver the isolation and agility they have sacrificed to reduce costs, without compromising on economies of scale. </a:t>
            </a:r>
            <a:endParaRPr lang="en-US" sz="1200" kern="1200" dirty="0">
              <a:solidFill>
                <a:srgbClr val="000000"/>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pPr/>
              <a:t>5</a:t>
            </a:fld>
            <a:endParaRPr lang="uk-UA" dirty="0"/>
          </a:p>
        </p:txBody>
      </p:sp>
    </p:spTree>
    <p:extLst>
      <p:ext uri="{BB962C8B-B14F-4D97-AF65-F5344CB8AC3E}">
        <p14:creationId xmlns:p14="http://schemas.microsoft.com/office/powerpoint/2010/main" val="37740954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is-IS" sz="110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24</a:t>
            </a:fld>
            <a:endParaRPr lang="en-US" dirty="0"/>
          </a:p>
        </p:txBody>
      </p:sp>
    </p:spTree>
    <p:extLst>
      <p:ext uri="{BB962C8B-B14F-4D97-AF65-F5344CB8AC3E}">
        <p14:creationId xmlns:p14="http://schemas.microsoft.com/office/powerpoint/2010/main" val="42665733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is-IS" sz="110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25</a:t>
            </a:fld>
            <a:endParaRPr lang="en-US" dirty="0"/>
          </a:p>
        </p:txBody>
      </p:sp>
    </p:spTree>
    <p:extLst>
      <p:ext uri="{BB962C8B-B14F-4D97-AF65-F5344CB8AC3E}">
        <p14:creationId xmlns:p14="http://schemas.microsoft.com/office/powerpoint/2010/main" val="13559058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is-IS" sz="110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26</a:t>
            </a:fld>
            <a:endParaRPr lang="en-US" dirty="0"/>
          </a:p>
        </p:txBody>
      </p:sp>
    </p:spTree>
    <p:extLst>
      <p:ext uri="{BB962C8B-B14F-4D97-AF65-F5344CB8AC3E}">
        <p14:creationId xmlns:p14="http://schemas.microsoft.com/office/powerpoint/2010/main" val="2056100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228600" lvl="1" indent="-168275">
              <a:buClr>
                <a:srgbClr val="FF0000"/>
              </a:buClr>
              <a:buFont typeface="Wingdings" pitchFamily="2" charset="2"/>
              <a:buChar char="§"/>
            </a:pPr>
            <a:r>
              <a:rPr lang="en-US" dirty="0"/>
              <a:t>New ‘Document-Store’ API’s </a:t>
            </a:r>
            <a:r>
              <a:rPr lang="en-US" dirty="0">
                <a:latin typeface="Arial" charset="0"/>
                <a:cs typeface="Arial" charset="0"/>
              </a:rPr>
              <a:t>for application development</a:t>
            </a:r>
          </a:p>
          <a:p>
            <a:pPr lvl="1"/>
            <a:r>
              <a:rPr lang="en-US" dirty="0"/>
              <a:t>REST services</a:t>
            </a:r>
          </a:p>
          <a:p>
            <a:pPr lvl="1"/>
            <a:r>
              <a:rPr lang="en-US" dirty="0"/>
              <a:t>Document / Collection centric APIs for JAVA</a:t>
            </a:r>
          </a:p>
          <a:p>
            <a:pPr lvl="1"/>
            <a:r>
              <a:rPr lang="en-US" dirty="0"/>
              <a:t>Higher level frameworks for popular scripting languages</a:t>
            </a:r>
          </a:p>
          <a:p>
            <a:pPr>
              <a:buFont typeface="Wingdings" pitchFamily="2" charset="2"/>
              <a:buChar char="§"/>
            </a:pPr>
            <a:r>
              <a:rPr lang="en-US" dirty="0"/>
              <a:t>All existing RDBMS APIs can access JSON documents stored in Oracle RDBMS</a:t>
            </a:r>
          </a:p>
          <a:p>
            <a:pPr lvl="1"/>
            <a:r>
              <a:rPr lang="en-US" dirty="0"/>
              <a:t>Use OCI, JDBC, .NET to store and retrieve JSON Documents</a:t>
            </a:r>
          </a:p>
          <a:p>
            <a:pPr lvl="1"/>
            <a:r>
              <a:rPr lang="en-US" dirty="0"/>
              <a:t>Execute JSON Path expressions using SQL/JSON  operators</a:t>
            </a:r>
          </a:p>
        </p:txBody>
      </p:sp>
      <p:sp>
        <p:nvSpPr>
          <p:cNvPr id="4" name="Slide Number Placeholder 3"/>
          <p:cNvSpPr>
            <a:spLocks noGrp="1"/>
          </p:cNvSpPr>
          <p:nvPr>
            <p:ph type="sldNum" sz="quarter" idx="10"/>
          </p:nvPr>
        </p:nvSpPr>
        <p:spPr/>
        <p:txBody>
          <a:bodyPr/>
          <a:lstStyle/>
          <a:p>
            <a:pPr>
              <a:defRPr/>
            </a:pPr>
            <a:fld id="{F2BD9D02-5004-4ED6-8EDB-D4E671BC2040}" type="slidenum">
              <a:rPr lang="en-US" smtClean="0"/>
              <a:pPr>
                <a:defRPr/>
              </a:pPr>
              <a:t>27</a:t>
            </a:fld>
            <a:endParaRPr lang="en-US"/>
          </a:p>
        </p:txBody>
      </p:sp>
    </p:spTree>
    <p:extLst>
      <p:ext uri="{BB962C8B-B14F-4D97-AF65-F5344CB8AC3E}">
        <p14:creationId xmlns:p14="http://schemas.microsoft.com/office/powerpoint/2010/main" val="36078351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bwMode="auto">
          <a:xfrm>
            <a:off x="382588" y="381000"/>
            <a:ext cx="4572000" cy="2573338"/>
          </a:xfrm>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marL="59462" lvl="1">
              <a:buClr>
                <a:srgbClr val="FF0000"/>
              </a:buClr>
              <a:defRPr/>
            </a:pPr>
            <a:r>
              <a:rPr lang="en-US" dirty="0"/>
              <a:t>TWO BUILDS</a:t>
            </a:r>
          </a:p>
          <a:p>
            <a:pPr marL="59462" lvl="1">
              <a:buClr>
                <a:srgbClr val="FF0000"/>
              </a:buClr>
              <a:defRPr/>
            </a:pPr>
            <a:endParaRPr lang="en-US" dirty="0"/>
          </a:p>
          <a:p>
            <a:pPr marL="59462" lvl="1">
              <a:buClr>
                <a:srgbClr val="FF0000"/>
              </a:buClr>
              <a:defRPr/>
            </a:pPr>
            <a:r>
              <a:rPr lang="en-US" dirty="0"/>
              <a:t>JSON documents can be stored in an Oracle database</a:t>
            </a:r>
          </a:p>
          <a:p>
            <a:pPr marL="59462" lvl="1">
              <a:buClr>
                <a:srgbClr val="FF0000"/>
              </a:buClr>
              <a:defRPr/>
            </a:pPr>
            <a:endParaRPr lang="en-US" dirty="0"/>
          </a:p>
          <a:p>
            <a:pPr marL="59462" lvl="1">
              <a:buClr>
                <a:srgbClr val="FF0000"/>
              </a:buClr>
              <a:defRPr/>
            </a:pPr>
            <a:r>
              <a:rPr lang="en-US" dirty="0"/>
              <a:t>&lt;click&gt; </a:t>
            </a:r>
          </a:p>
          <a:p>
            <a:pPr marL="59462" lvl="1">
              <a:buClr>
                <a:srgbClr val="FF0000"/>
              </a:buClr>
              <a:defRPr/>
            </a:pPr>
            <a:endParaRPr lang="en-US" dirty="0"/>
          </a:p>
          <a:p>
            <a:pPr marL="59462" lvl="1">
              <a:buClr>
                <a:srgbClr val="FF0000"/>
              </a:buClr>
              <a:defRPr/>
            </a:pPr>
            <a:r>
              <a:rPr lang="en-US" dirty="0"/>
              <a:t>Web/mobile developers use REST or other non-SQL </a:t>
            </a:r>
            <a:r>
              <a:rPr lang="en-US" dirty="0" err="1"/>
              <a:t>api’s</a:t>
            </a:r>
            <a:r>
              <a:rPr lang="en-US" dirty="0"/>
              <a:t> to build their applications</a:t>
            </a:r>
          </a:p>
          <a:p>
            <a:pPr marL="59462" lvl="1">
              <a:buClr>
                <a:srgbClr val="FF0000"/>
              </a:buClr>
              <a:defRPr/>
            </a:pPr>
            <a:endParaRPr lang="en-US" dirty="0"/>
          </a:p>
          <a:p>
            <a:pPr marL="59462" lvl="1">
              <a:buClr>
                <a:srgbClr val="FF0000"/>
              </a:buClr>
              <a:defRPr/>
            </a:pPr>
            <a:r>
              <a:rPr lang="en-US" dirty="0"/>
              <a:t>&lt;click&gt;</a:t>
            </a:r>
          </a:p>
          <a:p>
            <a:pPr marL="59462" lvl="1">
              <a:buClr>
                <a:srgbClr val="FF0000"/>
              </a:buClr>
              <a:defRPr/>
            </a:pPr>
            <a:endParaRPr lang="en-US" dirty="0"/>
          </a:p>
          <a:p>
            <a:pPr marL="59462" lvl="1">
              <a:buClr>
                <a:srgbClr val="FF0000"/>
              </a:buClr>
              <a:defRPr/>
            </a:pPr>
            <a:r>
              <a:rPr lang="en-US" dirty="0"/>
              <a:t>Database developers and Bi users access the same JSON documents via SQL</a:t>
            </a:r>
          </a:p>
          <a:p>
            <a:pPr marL="59462" lvl="1">
              <a:buClr>
                <a:srgbClr val="FF0000"/>
              </a:buClr>
              <a:defRPr/>
            </a:pPr>
            <a:r>
              <a:rPr lang="en-US" dirty="0" err="1"/>
              <a:t>NoSQL</a:t>
            </a:r>
            <a:r>
              <a:rPr lang="en-US" dirty="0"/>
              <a:t> databases in general do not provide SQL access, but SQL provides key benefits:</a:t>
            </a:r>
          </a:p>
          <a:p>
            <a:pPr marL="59462" lvl="1">
              <a:buClr>
                <a:srgbClr val="FF0000"/>
              </a:buClr>
              <a:defRPr/>
            </a:pPr>
            <a:r>
              <a:rPr lang="en-US" dirty="0"/>
              <a:t> - powerful and efficient query and reporting (including integration with BI tools)</a:t>
            </a:r>
          </a:p>
          <a:p>
            <a:pPr marL="59462" lvl="1">
              <a:buClr>
                <a:srgbClr val="FF0000"/>
              </a:buClr>
              <a:defRPr/>
            </a:pPr>
            <a:r>
              <a:rPr lang="en-US" dirty="0"/>
              <a:t> - data integration between JSON and relational data</a:t>
            </a:r>
          </a:p>
        </p:txBody>
      </p:sp>
      <p:sp>
        <p:nvSpPr>
          <p:cNvPr id="128004" name="Slide Number Placeholder 3"/>
          <p:cNvSpPr>
            <a:spLocks noGrp="1"/>
          </p:cNvSpPr>
          <p:nvPr>
            <p:ph type="sldNum" sz="quarter" idx="5"/>
          </p:nvPr>
        </p:nvSpPr>
        <p:spPr bwMode="auto">
          <a:noFill/>
          <a:ln>
            <a:miter lim="800000"/>
            <a:headEnd/>
            <a:tailEnd/>
          </a:ln>
        </p:spPr>
        <p:txBody>
          <a:bodyPr/>
          <a:lstStyle/>
          <a:p>
            <a:fld id="{2859BF6F-FCD8-43CC-A9D9-061098A171B4}" type="slidenum">
              <a:rPr lang="en-US" smtClean="0"/>
              <a:pPr/>
              <a:t>28</a:t>
            </a:fld>
            <a:endParaRPr lang="en-US"/>
          </a:p>
        </p:txBody>
      </p:sp>
    </p:spTree>
    <p:extLst>
      <p:ext uri="{BB962C8B-B14F-4D97-AF65-F5344CB8AC3E}">
        <p14:creationId xmlns:p14="http://schemas.microsoft.com/office/powerpoint/2010/main" val="11642643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75" y="954088"/>
            <a:ext cx="8377238" cy="4714875"/>
          </a:xfrm>
        </p:spPr>
      </p:sp>
      <p:sp>
        <p:nvSpPr>
          <p:cNvPr id="3" name="Notes Placeholder 2"/>
          <p:cNvSpPr>
            <a:spLocks noGrp="1"/>
          </p:cNvSpPr>
          <p:nvPr>
            <p:ph type="body" idx="1"/>
          </p:nvPr>
        </p:nvSpPr>
        <p:spPr/>
        <p:txBody>
          <a:bodyPr/>
          <a:lstStyle/>
          <a:p>
            <a:r>
              <a:rPr lang="en-US" dirty="0"/>
              <a:t>Client goes thru app mid tier (not shown)</a:t>
            </a:r>
          </a:p>
          <a:p>
            <a:endParaRPr lang="en-US" dirty="0"/>
          </a:p>
          <a:p>
            <a:pPr marL="302066" indent="-302066" hangingPunct="1">
              <a:lnSpc>
                <a:spcPct val="110000"/>
              </a:lnSpc>
              <a:buClr>
                <a:schemeClr val="accent1"/>
              </a:buClr>
              <a:buFont typeface="Arial"/>
              <a:buChar char="•"/>
            </a:pPr>
            <a:r>
              <a:rPr lang="en-US" sz="1300" dirty="0"/>
              <a:t>Data stored in standard relational tables and columns</a:t>
            </a:r>
          </a:p>
          <a:p>
            <a:pPr marL="302066" indent="-302066" hangingPunct="1">
              <a:lnSpc>
                <a:spcPct val="110000"/>
              </a:lnSpc>
              <a:buClr>
                <a:schemeClr val="accent1"/>
              </a:buClr>
              <a:buFont typeface="Arial"/>
              <a:buChar char="•"/>
            </a:pPr>
            <a:r>
              <a:rPr lang="en-US" sz="1300" dirty="0"/>
              <a:t>ORDS Developer defines SQL that satisfies named URI requests</a:t>
            </a:r>
          </a:p>
          <a:p>
            <a:pPr marL="302066" indent="-302066" hangingPunct="1">
              <a:lnSpc>
                <a:spcPct val="110000"/>
              </a:lnSpc>
              <a:buClr>
                <a:schemeClr val="accent1"/>
              </a:buClr>
              <a:buFont typeface="Arial"/>
              <a:buChar char="•"/>
            </a:pPr>
            <a:r>
              <a:rPr lang="en-US" sz="1300" dirty="0"/>
              <a:t>App Developer calls named URI over http(s) gets and posts</a:t>
            </a:r>
          </a:p>
          <a:p>
            <a:pPr marL="302066" indent="-302066" hangingPunct="1">
              <a:lnSpc>
                <a:spcPct val="110000"/>
              </a:lnSpc>
              <a:buClr>
                <a:schemeClr val="accent1"/>
              </a:buClr>
              <a:buFont typeface="Arial"/>
              <a:buChar char="•"/>
            </a:pPr>
            <a:r>
              <a:rPr lang="en-US" sz="1300" dirty="0"/>
              <a:t>ORDS maps URI to the SQL and performs data bindings</a:t>
            </a:r>
          </a:p>
          <a:p>
            <a:pPr marL="302066" indent="-302066" hangingPunct="1">
              <a:lnSpc>
                <a:spcPct val="110000"/>
              </a:lnSpc>
              <a:buClr>
                <a:schemeClr val="accent1"/>
              </a:buClr>
              <a:buFont typeface="Arial"/>
              <a:buChar char="•"/>
            </a:pPr>
            <a:r>
              <a:rPr lang="en-US" sz="1300" dirty="0"/>
              <a:t>ORDS transforms the SQL result set to JSON</a:t>
            </a:r>
          </a:p>
          <a:p>
            <a:endParaRPr lang="en-US" dirty="0"/>
          </a:p>
        </p:txBody>
      </p:sp>
      <p:sp>
        <p:nvSpPr>
          <p:cNvPr id="4" name="Slide Number Placeholder 3"/>
          <p:cNvSpPr>
            <a:spLocks noGrp="1"/>
          </p:cNvSpPr>
          <p:nvPr>
            <p:ph type="sldNum" sz="quarter" idx="10"/>
          </p:nvPr>
        </p:nvSpPr>
        <p:spPr/>
        <p:txBody>
          <a:bodyPr/>
          <a:lstStyle/>
          <a:p>
            <a:pPr>
              <a:defRPr/>
            </a:pPr>
            <a:fld id="{F2BD9D02-5004-4ED6-8EDB-D4E671BC2040}" type="slidenum">
              <a:rPr lang="en-US" smtClean="0"/>
              <a:pPr>
                <a:defRPr/>
              </a:pPr>
              <a:t>29</a:t>
            </a:fld>
            <a:endParaRPr lang="en-US"/>
          </a:p>
        </p:txBody>
      </p:sp>
    </p:spTree>
    <p:extLst>
      <p:ext uri="{BB962C8B-B14F-4D97-AF65-F5344CB8AC3E}">
        <p14:creationId xmlns:p14="http://schemas.microsoft.com/office/powerpoint/2010/main" val="12803936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Built in is glassfish grizzly </a:t>
            </a:r>
          </a:p>
        </p:txBody>
      </p:sp>
      <p:sp>
        <p:nvSpPr>
          <p:cNvPr id="4" name="Slide Number Placeholder 3"/>
          <p:cNvSpPr>
            <a:spLocks noGrp="1"/>
          </p:cNvSpPr>
          <p:nvPr>
            <p:ph type="sldNum" sz="quarter" idx="10"/>
          </p:nvPr>
        </p:nvSpPr>
        <p:spPr/>
        <p:txBody>
          <a:bodyPr/>
          <a:lstStyle/>
          <a:p>
            <a:fld id="{36E82501-53DA-4152-84B0-51135B15EEA8}" type="slidenum">
              <a:rPr lang="en-US" smtClean="0"/>
              <a:pPr/>
              <a:t>30</a:t>
            </a:fld>
            <a:endParaRPr lang="en-US"/>
          </a:p>
        </p:txBody>
      </p:sp>
    </p:spTree>
    <p:extLst>
      <p:ext uri="{BB962C8B-B14F-4D97-AF65-F5344CB8AC3E}">
        <p14:creationId xmlns:p14="http://schemas.microsoft.com/office/powerpoint/2010/main" val="26927617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C72D9AE-7182-4680-8F79-479C4181FF08}" type="slidenum">
              <a:rPr lang="es-ES" smtClean="0"/>
              <a:pPr/>
              <a:t>32</a:t>
            </a:fld>
            <a:endParaRPr lang="es-ES" dirty="0"/>
          </a:p>
        </p:txBody>
      </p:sp>
    </p:spTree>
    <p:extLst>
      <p:ext uri="{BB962C8B-B14F-4D97-AF65-F5344CB8AC3E}">
        <p14:creationId xmlns:p14="http://schemas.microsoft.com/office/powerpoint/2010/main" val="39732029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xfrm>
            <a:off x="382588" y="381000"/>
            <a:ext cx="4572000" cy="2573338"/>
          </a:xfrm>
          <a:noFill/>
          <a:ln>
            <a:solidFill>
              <a:srgbClr val="000000"/>
            </a:solidFill>
            <a:miter lim="800000"/>
            <a:headEnd/>
            <a:tailEnd/>
          </a:ln>
        </p:spPr>
      </p:sp>
      <p:sp>
        <p:nvSpPr>
          <p:cNvPr id="10957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p>
        </p:txBody>
      </p:sp>
      <p:sp>
        <p:nvSpPr>
          <p:cNvPr id="109572" name="Slide Number Placeholder 3"/>
          <p:cNvSpPr>
            <a:spLocks noGrp="1"/>
          </p:cNvSpPr>
          <p:nvPr>
            <p:ph type="sldNum" sz="quarter" idx="5"/>
          </p:nvPr>
        </p:nvSpPr>
        <p:spPr bwMode="auto">
          <a:xfrm>
            <a:off x="5715000" y="8610600"/>
            <a:ext cx="762000" cy="227013"/>
          </a:xfrm>
          <a:prstGeom prst="rect">
            <a:avLst/>
          </a:prstGeom>
          <a:noFill/>
          <a:ln>
            <a:miter lim="800000"/>
            <a:headEnd/>
            <a:tailEnd/>
          </a:ln>
        </p:spPr>
        <p:txBody>
          <a:bodyPr/>
          <a:lstStyle/>
          <a:p>
            <a:fld id="{FA8C87C3-6B41-4C3F-8E94-3CC1C85EB0C0}" type="slidenum">
              <a:rPr lang="en-US" smtClean="0"/>
              <a:pPr/>
              <a:t>33</a:t>
            </a:fld>
            <a:endParaRPr lang="en-US"/>
          </a:p>
        </p:txBody>
      </p:sp>
    </p:spTree>
    <p:extLst>
      <p:ext uri="{BB962C8B-B14F-4D97-AF65-F5344CB8AC3E}">
        <p14:creationId xmlns:p14="http://schemas.microsoft.com/office/powerpoint/2010/main" val="6749710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Up</a:t>
            </a:r>
            <a:r>
              <a:rPr lang="en-US" baseline="0" dirty="0"/>
              <a:t> until now, the only way to run analytic queries with an acceptable response </a:t>
            </a:r>
            <a:br>
              <a:rPr lang="en-US" baseline="0" dirty="0"/>
            </a:br>
            <a:r>
              <a:rPr lang="en-US" baseline="0" dirty="0"/>
              <a:t>on an OLTP environment was to create specific indexes for these queries.</a:t>
            </a:r>
          </a:p>
          <a:p>
            <a:endParaRPr lang="en-US" baseline="0" dirty="0"/>
          </a:p>
          <a:p>
            <a:r>
              <a:rPr lang="en-US" baseline="0" dirty="0"/>
              <a:t>The good thing about indexes is that they are extremely scalable.  They work well in-memory &amp; </a:t>
            </a:r>
            <a:br>
              <a:rPr lang="en-US" baseline="0" dirty="0"/>
            </a:br>
            <a:r>
              <a:rPr lang="en-US" baseline="0" dirty="0"/>
              <a:t>are extremely efficient on-disk since they minimize disk IO needed to find the requested data.</a:t>
            </a:r>
          </a:p>
          <a:p>
            <a:r>
              <a:rPr lang="en-US" baseline="0" dirty="0"/>
              <a:t>However, each reporting index is an additional stored structure that must be maintained and </a:t>
            </a:r>
            <a:br>
              <a:rPr lang="en-US" baseline="0" dirty="0"/>
            </a:br>
            <a:r>
              <a:rPr lang="en-US" baseline="0" dirty="0"/>
              <a:t>logged with every change made to the table. This additional overhead can have a huge impact</a:t>
            </a:r>
            <a:br>
              <a:rPr lang="en-US" baseline="0" dirty="0"/>
            </a:br>
            <a:r>
              <a:rPr lang="en-US" baseline="0" dirty="0"/>
              <a:t>on the transaction processing as the number of analytic indexes increases.</a:t>
            </a:r>
            <a:br>
              <a:rPr lang="en-US" baseline="0" dirty="0"/>
            </a:br>
            <a:r>
              <a:rPr lang="en-US" baseline="0" dirty="0"/>
              <a:t>The necessity to have indexes in place removes the ability to do ad-hoc analytics.</a:t>
            </a:r>
            <a:br>
              <a:rPr lang="en-US" baseline="0" dirty="0"/>
            </a:br>
            <a:endParaRPr lang="en-US" baseline="0" dirty="0"/>
          </a:p>
          <a:p>
            <a:r>
              <a:rPr lang="en-US" dirty="0"/>
              <a:t>Replacing</a:t>
            </a:r>
            <a:r>
              <a:rPr lang="en-US" baseline="0" dirty="0"/>
              <a:t> the analytic indexes with Database In-Memory,  if tables fit in memory, makes DML </a:t>
            </a:r>
            <a:br>
              <a:rPr lang="en-US" baseline="0" dirty="0"/>
            </a:br>
            <a:r>
              <a:rPr lang="en-US" baseline="0" dirty="0"/>
              <a:t>operations faster and reduces the overall storage space required for system. And unlike a</a:t>
            </a:r>
            <a:br>
              <a:rPr lang="en-US" baseline="0" dirty="0"/>
            </a:br>
            <a:r>
              <a:rPr lang="en-US" baseline="0" dirty="0"/>
              <a:t>pure in-memory database, if the system should crash and need to restart the business can</a:t>
            </a:r>
            <a:br>
              <a:rPr lang="en-US" baseline="0" dirty="0"/>
            </a:br>
            <a:r>
              <a:rPr lang="en-US" baseline="0" dirty="0"/>
              <a:t>still operate fully. OLTP queries and updates (the heart of any transaction based system) will</a:t>
            </a:r>
            <a:br>
              <a:rPr lang="en-US" baseline="0" dirty="0"/>
            </a:br>
            <a:r>
              <a:rPr lang="en-US" baseline="0" dirty="0"/>
              <a:t> perform just as they always do against the indexed row store.</a:t>
            </a:r>
          </a:p>
          <a:p>
            <a:endParaRPr lang="en-US" baseline="0" dirty="0"/>
          </a:p>
          <a:p>
            <a:r>
              <a:rPr lang="en-US" baseline="0" dirty="0"/>
              <a:t>Analytical queries will execute slowly until the IM Column Store is populated, but they will still run.</a:t>
            </a:r>
          </a:p>
          <a:p>
            <a:r>
              <a:rPr lang="en-US" baseline="0" dirty="0"/>
              <a:t>You don’t have to wait for all of the data to be populated in memory before resuming your business.</a:t>
            </a:r>
          </a:p>
          <a:p>
            <a:endParaRPr lang="en-US" baseline="0" dirty="0"/>
          </a:p>
          <a:p>
            <a:r>
              <a:rPr lang="en-US" baseline="0" dirty="0"/>
              <a:t>Removing the need for analytic indexes greatly simplifies tuning and reduces ongoing administration</a:t>
            </a:r>
            <a:br>
              <a:rPr lang="en-US" baseline="0" dirty="0"/>
            </a:br>
            <a:r>
              <a:rPr lang="en-US" baseline="0" dirty="0"/>
              <a:t>as well as the footprint of the database on disk as the volume of redo and undo generated will be </a:t>
            </a:r>
            <a:br>
              <a:rPr lang="en-US" baseline="0" dirty="0"/>
            </a:br>
            <a:r>
              <a:rPr lang="en-US" baseline="0" dirty="0"/>
              <a:t>greatly reduced.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uk-UA"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uk-UA"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692964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indent="0">
              <a:buFontTx/>
              <a:buNone/>
            </a:pPr>
            <a:r>
              <a:rPr lang="en-US" dirty="0"/>
              <a:t>Let's think about our traditional Oracle Database architecture. Every time we create a database, be it a production database, a development or a test database, what do we do? We create a set of files, we allocate a bunch of memory for managing the data, and we kick off a series</a:t>
            </a:r>
            <a:r>
              <a:rPr lang="en-US" baseline="0" dirty="0"/>
              <a:t> </a:t>
            </a:r>
            <a:r>
              <a:rPr lang="en-US" dirty="0"/>
              <a:t>of background processes. </a:t>
            </a:r>
          </a:p>
          <a:p>
            <a:pPr marL="0" indent="0">
              <a:buFontTx/>
              <a:buNone/>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[click]</a:t>
            </a:r>
          </a:p>
          <a:p>
            <a:pPr marL="0" indent="0">
              <a:buFontTx/>
              <a:buNone/>
            </a:pPr>
            <a:r>
              <a:rPr lang="en-US" dirty="0"/>
              <a:t>And this is replicated for every one of the databases that we create.</a:t>
            </a:r>
          </a:p>
          <a:p>
            <a:pPr marL="0" indent="0">
              <a:buFontTx/>
              <a:buNone/>
            </a:pPr>
            <a:r>
              <a:rPr lang="en-US" dirty="0"/>
              <a:t>As more and</a:t>
            </a:r>
            <a:r>
              <a:rPr lang="en-US" baseline="0" dirty="0"/>
              <a:t> more databases are fired up, these replicated overheads quickly consume the available server resources and this limits the number of applications we can run on any given server. </a:t>
            </a:r>
          </a:p>
          <a:p>
            <a:pPr marL="0" indent="0">
              <a:buFontTx/>
              <a:buNone/>
            </a:pPr>
            <a:endParaRPr lang="en-US" baseline="0" dirty="0"/>
          </a:p>
          <a:p>
            <a:pPr marL="0" indent="0">
              <a:buFontTx/>
              <a:buNone/>
            </a:pPr>
            <a:r>
              <a:rPr lang="en-US" baseline="0" dirty="0"/>
              <a:t>You can see how quickly we red-line the little resource meter here.</a:t>
            </a:r>
            <a:endParaRPr lang="en-US" dirty="0"/>
          </a:p>
          <a:p>
            <a:endParaRPr lang="en-US" dirty="0"/>
          </a:p>
        </p:txBody>
      </p:sp>
      <p:sp>
        <p:nvSpPr>
          <p:cNvPr id="4" name="Slide Number Placeholder 3"/>
          <p:cNvSpPr>
            <a:spLocks noGrp="1"/>
          </p:cNvSpPr>
          <p:nvPr>
            <p:ph type="sldNum" sz="quarter" idx="10"/>
          </p:nvPr>
        </p:nvSpPr>
        <p:spPr/>
        <p:txBody>
          <a:bodyPr/>
          <a:lstStyle/>
          <a:p>
            <a:fld id="{6FE0DC3D-6FE0-B542-8D21-8BAC2C7AB9E9}" type="slidenum">
              <a:rPr lang="en-US" smtClean="0"/>
              <a:t>6</a:t>
            </a:fld>
            <a:endParaRPr lang="en-US"/>
          </a:p>
        </p:txBody>
      </p:sp>
    </p:spTree>
    <p:extLst>
      <p:ext uri="{BB962C8B-B14F-4D97-AF65-F5344CB8AC3E}">
        <p14:creationId xmlns:p14="http://schemas.microsoft.com/office/powerpoint/2010/main" val="31359883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92500" lnSpcReduction="10000"/>
          </a:bodyPr>
          <a:lstStyle/>
          <a:p>
            <a:pPr marL="0" marR="0" indent="0" algn="l" defTabSz="914400" rtl="0" eaLnBrk="0" fontAlgn="base" latinLnBrk="0" hangingPunct="0">
              <a:lnSpc>
                <a:spcPct val="100000"/>
              </a:lnSpc>
              <a:spcBef>
                <a:spcPct val="30000"/>
              </a:spcBef>
              <a:spcAft>
                <a:spcPts val="1200"/>
              </a:spcAft>
              <a:buClrTx/>
              <a:buSzTx/>
              <a:buFontTx/>
              <a:buNone/>
              <a:tabLst/>
              <a:defRPr/>
            </a:pPr>
            <a:r>
              <a:rPr lang="en-US" sz="1200" dirty="0"/>
              <a:t>Row format is</a:t>
            </a:r>
            <a:r>
              <a:rPr lang="en-US" sz="1200" baseline="0" dirty="0"/>
              <a:t> o</a:t>
            </a:r>
            <a:r>
              <a:rPr lang="en-US" sz="1200" dirty="0"/>
              <a:t>ptimized for OLTP</a:t>
            </a:r>
            <a:r>
              <a:rPr lang="en-US" sz="1200" baseline="0" dirty="0"/>
              <a:t> workloads. </a:t>
            </a:r>
          </a:p>
          <a:p>
            <a:pPr marL="0" marR="0" indent="0" algn="l" defTabSz="914400" rtl="0" eaLnBrk="0" fontAlgn="base" latinLnBrk="0" hangingPunct="0">
              <a:lnSpc>
                <a:spcPct val="100000"/>
              </a:lnSpc>
              <a:spcBef>
                <a:spcPct val="30000"/>
              </a:spcBef>
              <a:spcAft>
                <a:spcPts val="1200"/>
              </a:spcAft>
              <a:buClrTx/>
              <a:buSzTx/>
              <a:buFontTx/>
              <a:buNone/>
              <a:tabLst/>
              <a:defRPr/>
            </a:pPr>
            <a:r>
              <a:rPr lang="en-US" sz="1200" dirty="0"/>
              <a:t>OLTP operations tend to access only a few rows but touch all of the columns</a:t>
            </a:r>
            <a:r>
              <a:rPr lang="en-US" sz="1200" baseline="0" dirty="0"/>
              <a:t>.</a:t>
            </a:r>
            <a:br>
              <a:rPr lang="en-US" sz="1200" baseline="0" dirty="0"/>
            </a:br>
            <a:r>
              <a:rPr lang="en-US" sz="1200" baseline="0" dirty="0"/>
              <a:t>A row format</a:t>
            </a:r>
            <a:r>
              <a:rPr lang="en-US" sz="1200" dirty="0"/>
              <a:t> allows quick access to all of the columns in a record since all</a:t>
            </a:r>
            <a:r>
              <a:rPr lang="en-US" sz="1200" baseline="0" dirty="0"/>
              <a:t> the data</a:t>
            </a:r>
            <a:br>
              <a:rPr lang="en-US" sz="1200" baseline="0" dirty="0"/>
            </a:br>
            <a:r>
              <a:rPr lang="en-US" sz="1200" baseline="0" dirty="0"/>
              <a:t>for a given record</a:t>
            </a:r>
            <a:r>
              <a:rPr lang="en-US" sz="1200" dirty="0"/>
              <a:t> are</a:t>
            </a:r>
            <a:r>
              <a:rPr lang="en-US" sz="1200" baseline="0" dirty="0"/>
              <a:t> </a:t>
            </a:r>
            <a:r>
              <a:rPr lang="en-US" sz="1200" dirty="0"/>
              <a:t>kept together in-memory and on-storage.</a:t>
            </a:r>
            <a:r>
              <a:rPr lang="en-US" sz="1200" baseline="0" dirty="0"/>
              <a:t>  Since all data for a row is kept</a:t>
            </a:r>
            <a:br>
              <a:rPr lang="en-US" sz="1200" baseline="0" dirty="0"/>
            </a:br>
            <a:r>
              <a:rPr lang="en-US" sz="1200" baseline="0" dirty="0"/>
              <a:t>together, much of the row data will be brought into the CPU with a single memory reference. </a:t>
            </a:r>
            <a:r>
              <a:rPr lang="en-US" dirty="0"/>
              <a:t>Row format </a:t>
            </a:r>
            <a:br>
              <a:rPr lang="en-US" dirty="0"/>
            </a:br>
            <a:r>
              <a:rPr lang="en-US" dirty="0"/>
              <a:t>is also much more efficient for row updates</a:t>
            </a:r>
            <a:r>
              <a:rPr lang="en-US" baseline="0" dirty="0"/>
              <a:t> and inserts.</a:t>
            </a:r>
            <a:endParaRPr lang="en-US" dirty="0"/>
          </a:p>
          <a:p>
            <a:endParaRPr lang="en-US" dirty="0"/>
          </a:p>
          <a:p>
            <a:r>
              <a:rPr lang="en-US" dirty="0"/>
              <a:t>Analytic</a:t>
            </a:r>
            <a:r>
              <a:rPr lang="en-US" baseline="0" dirty="0"/>
              <a:t>al workloads access few columns but scan the entire data set. They also typically require </a:t>
            </a:r>
            <a:br>
              <a:rPr lang="en-US" baseline="0" dirty="0"/>
            </a:br>
            <a:r>
              <a:rPr lang="en-US" baseline="0" dirty="0"/>
              <a:t>some sort of aggregation. A c</a:t>
            </a:r>
            <a:r>
              <a:rPr lang="en-US" dirty="0"/>
              <a:t>olumnar format allows</a:t>
            </a:r>
            <a:r>
              <a:rPr lang="en-US" baseline="0" dirty="0"/>
              <a:t> for much faster data retrieval when </a:t>
            </a:r>
            <a:br>
              <a:rPr lang="en-US" baseline="0" dirty="0"/>
            </a:br>
            <a:r>
              <a:rPr lang="en-US" baseline="0" dirty="0"/>
              <a:t>only a few columns in a table are selected because all the data for a column is kept</a:t>
            </a:r>
            <a:br>
              <a:rPr lang="en-US" baseline="0" dirty="0"/>
            </a:br>
            <a:r>
              <a:rPr lang="en-US" baseline="0" dirty="0"/>
              <a:t>together in-memory and a single memory access will load many column values into the CPU.</a:t>
            </a:r>
            <a:br>
              <a:rPr lang="en-US" baseline="0" dirty="0"/>
            </a:br>
            <a:r>
              <a:rPr lang="en-US" baseline="0" dirty="0"/>
              <a:t>It also lends itself to faster filtering and aggregation, making it the most </a:t>
            </a:r>
            <a:r>
              <a:rPr lang="en-US" baseline="0" dirty="0" err="1"/>
              <a:t>optimzed</a:t>
            </a:r>
            <a:r>
              <a:rPr lang="en-US" baseline="0" dirty="0"/>
              <a:t> format for analytics.</a:t>
            </a:r>
          </a:p>
          <a:p>
            <a:endParaRPr lang="en-US" baseline="0" dirty="0"/>
          </a:p>
          <a:p>
            <a:r>
              <a:rPr lang="en-US" baseline="0" dirty="0"/>
              <a:t>Up until now you have been force to pick just one format and suffer the tradeoff of either </a:t>
            </a:r>
            <a:br>
              <a:rPr lang="en-US" baseline="0" dirty="0"/>
            </a:br>
            <a:r>
              <a:rPr lang="en-US" baseline="0" dirty="0"/>
              <a:t>sub-optimal OLTP or sub-optimal Analytics.  </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3974851-B6F2-4A9B-8632-E8AB37F1296A}" type="slidenum">
              <a:rPr lang="en-US" smtClean="0"/>
              <a:pPr>
                <a:defRPr/>
              </a:pPr>
              <a:t>36</a:t>
            </a:fld>
            <a:endParaRPr lang="en-US" dirty="0"/>
          </a:p>
        </p:txBody>
      </p:sp>
    </p:spTree>
    <p:extLst>
      <p:ext uri="{BB962C8B-B14F-4D97-AF65-F5344CB8AC3E}">
        <p14:creationId xmlns:p14="http://schemas.microsoft.com/office/powerpoint/2010/main" val="4243400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191A3F-57E3-0044-A457-BB035FAE1C14}" type="slidenum">
              <a:rPr lang="en-US" smtClean="0"/>
              <a:pPr/>
              <a:t>37</a:t>
            </a:fld>
            <a:endParaRPr lang="en-US"/>
          </a:p>
        </p:txBody>
      </p:sp>
    </p:spTree>
    <p:extLst>
      <p:ext uri="{BB962C8B-B14F-4D97-AF65-F5344CB8AC3E}">
        <p14:creationId xmlns:p14="http://schemas.microsoft.com/office/powerpoint/2010/main" val="478056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6088" y="400050"/>
            <a:ext cx="4800600" cy="2701925"/>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a:defRPr/>
            </a:pPr>
            <a:fld id="{13974851-B6F2-4A9B-8632-E8AB37F1296A}" type="slidenum">
              <a:rPr lang="en-US" smtClean="0"/>
              <a:pPr>
                <a:defRPr/>
              </a:pPr>
              <a:t>38</a:t>
            </a:fld>
            <a:endParaRPr lang="en-US" dirty="0"/>
          </a:p>
        </p:txBody>
      </p:sp>
    </p:spTree>
    <p:extLst>
      <p:ext uri="{BB962C8B-B14F-4D97-AF65-F5344CB8AC3E}">
        <p14:creationId xmlns:p14="http://schemas.microsoft.com/office/powerpoint/2010/main" val="3575090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6088" y="400050"/>
            <a:ext cx="4800600" cy="2701925"/>
          </a:xfrm>
        </p:spPr>
      </p:sp>
      <p:sp>
        <p:nvSpPr>
          <p:cNvPr id="3" name="Notes Placeholder 2"/>
          <p:cNvSpPr>
            <a:spLocks noGrp="1"/>
          </p:cNvSpPr>
          <p:nvPr>
            <p:ph type="body" idx="1"/>
          </p:nvPr>
        </p:nvSpPr>
        <p:spPr/>
        <p:txBody>
          <a:bodyPr>
            <a:normAutofit/>
          </a:bodyPr>
          <a:lstStyle/>
          <a:p>
            <a:r>
              <a:rPr lang="en-US" dirty="0"/>
              <a:t>Implementing th</a:t>
            </a:r>
            <a:r>
              <a:rPr lang="en-US" baseline="0" dirty="0"/>
              <a:t>e In-Memory column store is as simple as flipping a switch. All you have to do is specify how much memory the column store can use,</a:t>
            </a:r>
          </a:p>
          <a:p>
            <a:r>
              <a:rPr lang="en-US" baseline="0" dirty="0"/>
              <a:t>Then decide which objects (tables, partitions, and columns) you want to be loaded into the column store and your done using Oracle’s advisor. Oracle will take care of the rest.</a:t>
            </a:r>
          </a:p>
          <a:p>
            <a:r>
              <a:rPr lang="en-US" baseline="0" dirty="0"/>
              <a:t>The Optimizer will simply direct any analytic queries to the In-Memory Column store, allowing you to do drop any indexes that were specifically created to </a:t>
            </a:r>
          </a:p>
          <a:p>
            <a:r>
              <a:rPr lang="en-US" baseline="0" dirty="0"/>
              <a:t>enable analytic query performance.</a:t>
            </a:r>
            <a:endParaRPr lang="en-US" dirty="0"/>
          </a:p>
        </p:txBody>
      </p:sp>
      <p:sp>
        <p:nvSpPr>
          <p:cNvPr id="4" name="Slide Number Placeholder 3"/>
          <p:cNvSpPr>
            <a:spLocks noGrp="1"/>
          </p:cNvSpPr>
          <p:nvPr>
            <p:ph type="sldNum" sz="quarter" idx="10"/>
          </p:nvPr>
        </p:nvSpPr>
        <p:spPr/>
        <p:txBody>
          <a:bodyPr/>
          <a:lstStyle/>
          <a:p>
            <a:pPr>
              <a:defRPr/>
            </a:pPr>
            <a:fld id="{13974851-B6F2-4A9B-8632-E8AB37F1296A}" type="slidenum">
              <a:rPr lang="en-US" smtClean="0"/>
              <a:pPr>
                <a:defRPr/>
              </a:pPr>
              <a:t>39</a:t>
            </a:fld>
            <a:endParaRPr lang="en-US" dirty="0"/>
          </a:p>
        </p:txBody>
      </p:sp>
    </p:spTree>
    <p:extLst>
      <p:ext uri="{BB962C8B-B14F-4D97-AF65-F5344CB8AC3E}">
        <p14:creationId xmlns:p14="http://schemas.microsoft.com/office/powerpoint/2010/main" val="24888326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Rectangle 2">
            <a:extLst>
              <a:ext uri="{FF2B5EF4-FFF2-40B4-BE49-F238E27FC236}">
                <a16:creationId xmlns:a16="http://schemas.microsoft.com/office/drawing/2014/main" id="{09A275EA-0302-4110-8B68-CA52D8AD4684}"/>
              </a:ext>
            </a:extLst>
          </p:cNvPr>
          <p:cNvSpPr>
            <a:spLocks noGrp="1" noRot="1" noChangeAspect="1" noChangeArrowheads="1" noTextEdit="1"/>
          </p:cNvSpPr>
          <p:nvPr>
            <p:ph type="sldImg"/>
          </p:nvPr>
        </p:nvSpPr>
        <p:spPr>
          <a:xfrm>
            <a:off x="381000" y="684213"/>
            <a:ext cx="6097588" cy="3430587"/>
          </a:xfrm>
          <a:ln/>
        </p:spPr>
      </p:sp>
      <p:sp>
        <p:nvSpPr>
          <p:cNvPr id="456707" name="Rectangle 3">
            <a:extLst>
              <a:ext uri="{FF2B5EF4-FFF2-40B4-BE49-F238E27FC236}">
                <a16:creationId xmlns:a16="http://schemas.microsoft.com/office/drawing/2014/main" id="{D16C2067-22F3-4E5B-99CE-6E34690B54D0}"/>
              </a:ext>
            </a:extLst>
          </p:cNvPr>
          <p:cNvSpPr>
            <a:spLocks noGrp="1" noChangeArrowheads="1"/>
          </p:cNvSpPr>
          <p:nvPr>
            <p:ph type="body" idx="1"/>
          </p:nvPr>
        </p:nvSpPr>
        <p:spPr>
          <a:xfrm>
            <a:off x="914400" y="4344988"/>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70000" lnSpcReduction="20000"/>
          </a:bodyPr>
          <a:lstStyle/>
          <a:p>
            <a:r>
              <a:rPr lang="en-US" altLang="es-ES">
                <a:latin typeface="Arial" panose="020B0604020202020204" pitchFamily="34" charset="0"/>
              </a:rPr>
              <a:t>Lets first talk about compression of regular relational data. We were the early pioneer in terms of compression technology for databases when we introduced table compression for bulk load operations in Oracle9i. Using this feature, customers can compress data at the time of doing bulk load using operations such as DIRECTLOAD, CTAS, etc. However, until now, compression was not available for regular data manipulation operations such as INSERT and UPDATE. In Oracle database 11g, we have extended the compression technology to support these operations as well. Consequently, compression in Oracle Database 11g can be used for all kinds of workload – be it OLTP or DW. </a:t>
            </a:r>
          </a:p>
          <a:p>
            <a:endParaRPr lang="en-US" altLang="es-ES">
              <a:latin typeface="Arial" panose="020B0604020202020204" pitchFamily="34" charset="0"/>
            </a:endParaRPr>
          </a:p>
          <a:p>
            <a:r>
              <a:rPr lang="en-US" altLang="es-ES">
                <a:latin typeface="Arial" panose="020B0604020202020204" pitchFamily="34" charset="0"/>
              </a:rPr>
              <a:t>It is important to mention here is that table compression enhancements introduced Oracle database 11g are not just incremental changes. Rather enormous amount of work has gone into making sure that the new compression technology has negligible impact on updates since any noticeable write time penalty due to compression won’t be acceptable in OLTP environment. As a result compression technology in Oracle database 11g is very efficient which could reduce the space consumption up to 2 to 3 times. And while you do that, not only your write performance does not degrade, your read performance or queries actually improves. This is because unlike desktop based compression techniques where you have to wait for data to uncompressed, our technology reads the compressed data directly and does not require any uncompression. This make sure that our query performance does not degrade because of compression. Now, the question is how does the query performance improve. It does so because we need to fetch less data to answer a query due to compression. Another advantage of fetching less data to satisfy a query is that we can now use the memory used to buffer the data read from disk more efficient thereby maximizing the memory utilization efficiency.</a:t>
            </a:r>
          </a:p>
          <a:p>
            <a:endParaRPr lang="en-US" altLang="es-ES">
              <a:latin typeface="Arial" panose="020B0604020202020204" pitchFamily="34" charset="0"/>
            </a:endParaRPr>
          </a:p>
          <a:p>
            <a:r>
              <a:rPr lang="en-US" altLang="es-ES">
                <a:latin typeface="Arial" panose="020B0604020202020204" pitchFamily="34" charset="0"/>
              </a:rPr>
              <a:t>Finally, just to make sure that I do not miss any thing obvious, our compression technology is completely application transparent. That mean that you can use this technology with any home grown or packaged application such as SAP, Siebel , EBS, etc.     </a:t>
            </a:r>
          </a:p>
          <a:p>
            <a:endParaRPr lang="en-US" altLang="es-ES">
              <a:latin typeface="Arial" panose="020B0604020202020204" pitchFamily="34" charset="0"/>
            </a:endParaRPr>
          </a:p>
          <a:p>
            <a:endParaRPr lang="en-US" altLang="es-ES">
              <a:latin typeface="Arial" panose="020B0604020202020204" pitchFamily="34" charset="0"/>
            </a:endParaRPr>
          </a:p>
          <a:p>
            <a:r>
              <a:rPr lang="en-US" altLang="es-ES">
                <a:latin typeface="Arial" panose="020B0604020202020204" pitchFamily="34" charset="0"/>
              </a:rPr>
              <a:t>---------------</a:t>
            </a:r>
          </a:p>
          <a:p>
            <a:r>
              <a:rPr lang="en-US" altLang="es-ES">
                <a:latin typeface="Arial" panose="020B0604020202020204" pitchFamily="34" charset="0"/>
              </a:rPr>
              <a:t>We pioneered compression technology when </a:t>
            </a:r>
            <a:r>
              <a:rPr lang="en-US" altLang="es-ES" b="0">
                <a:latin typeface="Arial" panose="020B0604020202020204" pitchFamily="34" charset="0"/>
              </a:rPr>
              <a:t>we introduced table compression for bulk load operations in Oracle9i</a:t>
            </a:r>
            <a:r>
              <a:rPr lang="en-US" altLang="es-ES">
                <a:latin typeface="Arial" panose="020B0604020202020204" pitchFamily="34" charset="0"/>
              </a:rPr>
              <a:t>. </a:t>
            </a:r>
            <a:r>
              <a:rPr lang="en-US" altLang="es-ES" b="0">
                <a:latin typeface="Arial" panose="020B0604020202020204" pitchFamily="34" charset="0"/>
              </a:rPr>
              <a:t>Using this feature, customers can compress data at the time of doing bulk load using operations such as DIRECTLOAD, CTAS, etc. However, until now, compression was not available for regular data manipulation operations such as INSERT, UPDATE and DELETES</a:t>
            </a:r>
            <a:r>
              <a:rPr lang="en-US" altLang="es-ES">
                <a:latin typeface="Arial" panose="020B0604020202020204" pitchFamily="34" charset="0"/>
              </a:rPr>
              <a:t>. </a:t>
            </a:r>
            <a:r>
              <a:rPr lang="en-US" altLang="es-ES" b="0">
                <a:latin typeface="Arial" panose="020B0604020202020204" pitchFamily="34" charset="0"/>
              </a:rPr>
              <a:t>In Oracle database 11g, we have extended the compression technology to support these operations as well</a:t>
            </a:r>
            <a:r>
              <a:rPr lang="en-US" altLang="es-ES">
                <a:latin typeface="Arial" panose="020B0604020202020204" pitchFamily="34" charset="0"/>
              </a:rPr>
              <a:t>. </a:t>
            </a:r>
            <a:r>
              <a:rPr lang="en-US" altLang="es-ES" b="0">
                <a:latin typeface="Arial" panose="020B0604020202020204" pitchFamily="34" charset="0"/>
              </a:rPr>
              <a:t>Consequently, compression in Oracle Database 11g can be used for all kinds of workload – be it OLTP or DW. </a:t>
            </a:r>
          </a:p>
          <a:p>
            <a:endParaRPr lang="en-US" altLang="es-ES" b="0">
              <a:latin typeface="Arial" panose="020B0604020202020204" pitchFamily="34" charset="0"/>
            </a:endParaRPr>
          </a:p>
        </p:txBody>
      </p:sp>
    </p:spTree>
    <p:extLst>
      <p:ext uri="{BB962C8B-B14F-4D97-AF65-F5344CB8AC3E}">
        <p14:creationId xmlns:p14="http://schemas.microsoft.com/office/powerpoint/2010/main" val="18805673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2" name="Rectangle 2"/>
          <p:cNvSpPr>
            <a:spLocks noGrp="1" noRot="1" noChangeAspect="1" noChangeArrowheads="1" noTextEdit="1"/>
          </p:cNvSpPr>
          <p:nvPr>
            <p:ph type="sldImg"/>
          </p:nvPr>
        </p:nvSpPr>
        <p:spPr>
          <a:xfrm>
            <a:off x="2286000" y="514350"/>
            <a:ext cx="4573588" cy="2573338"/>
          </a:xfrm>
          <a:ln/>
        </p:spPr>
      </p:sp>
      <p:sp>
        <p:nvSpPr>
          <p:cNvPr id="460803" name="Rectangle 3"/>
          <p:cNvSpPr>
            <a:spLocks noGrp="1" noChangeArrowheads="1"/>
          </p:cNvSpPr>
          <p:nvPr>
            <p:ph type="body" idx="1"/>
          </p:nvPr>
        </p:nvSpPr>
        <p:spPr>
          <a:xfrm>
            <a:off x="1219200" y="3258741"/>
            <a:ext cx="6705600" cy="3084909"/>
          </a:xfrm>
          <a:noFill/>
          <a:ln/>
        </p:spPr>
        <p:txBody>
          <a:bodyPr/>
          <a:lstStyle/>
          <a:p>
            <a:r>
              <a:rPr lang="en-US">
                <a:solidFill>
                  <a:srgbClr val="000000"/>
                </a:solidFill>
                <a:latin typeface="Garamond" pitchFamily="18" charset="0"/>
              </a:rPr>
              <a:t>As stated above, OLTP Table Compression has no adverse impact on read operations. There is additional work performed while writing data, making it impossible to eliminate performance overhead for write operations However, Oracle has put in a significant amount of work to minimize this overhead for OLTP Table Compression. Oracle compresses blocks in batch mode rather than compressing data every time a write operation takes place. </a:t>
            </a:r>
          </a:p>
          <a:p>
            <a:r>
              <a:rPr lang="en-US">
                <a:solidFill>
                  <a:srgbClr val="000000"/>
                </a:solidFill>
                <a:latin typeface="Garamond" pitchFamily="18" charset="0"/>
              </a:rPr>
              <a:t>A newly initialized block remains uncompressed until data in the block reaches an internally controlled threshold. When a transaction causes the data in the block to reach this threshold, all contents of the block are compressed. Subsequently, as more data is added to the block and the threshold is again reached, the entire block is recompressed to achieve the highest level of compression. This process repeats until Oracle determines that the block can no longer benefit from further compression. Only transactions that trigger the compression of the block will experience the slight compression overhead. Therefore, a majority of OLTP transactions on compressed blocks will have the exact same performance as they would with uncompressed blocks </a:t>
            </a:r>
          </a:p>
          <a:p>
            <a:endParaRPr lang="es-ES_tradnl">
              <a:latin typeface="Arial" pitchFamily="34" charset="0"/>
            </a:endParaRPr>
          </a:p>
        </p:txBody>
      </p:sp>
    </p:spTree>
    <p:extLst>
      <p:ext uri="{BB962C8B-B14F-4D97-AF65-F5344CB8AC3E}">
        <p14:creationId xmlns:p14="http://schemas.microsoft.com/office/powerpoint/2010/main" val="32268851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Rectangle 2"/>
          <p:cNvSpPr>
            <a:spLocks noGrp="1" noRot="1" noChangeAspect="1" noChangeArrowheads="1" noTextEdit="1"/>
          </p:cNvSpPr>
          <p:nvPr>
            <p:ph type="sldImg"/>
          </p:nvPr>
        </p:nvSpPr>
        <p:spPr>
          <a:xfrm>
            <a:off x="2286000" y="514350"/>
            <a:ext cx="4573588" cy="2573338"/>
          </a:xfrm>
          <a:ln/>
        </p:spPr>
      </p:sp>
      <p:sp>
        <p:nvSpPr>
          <p:cNvPr id="462851" name="Rectangle 3"/>
          <p:cNvSpPr>
            <a:spLocks noGrp="1" noChangeArrowheads="1"/>
          </p:cNvSpPr>
          <p:nvPr>
            <p:ph type="body" idx="1"/>
          </p:nvPr>
        </p:nvSpPr>
        <p:spPr>
          <a:xfrm>
            <a:off x="1219200" y="3258741"/>
            <a:ext cx="6705600" cy="3084909"/>
          </a:xfrm>
          <a:noFill/>
          <a:ln/>
        </p:spPr>
        <p:txBody>
          <a:bodyPr/>
          <a:lstStyle/>
          <a:p>
            <a:pPr lvl="1"/>
            <a:r>
              <a:rPr lang="en-US" b="1">
                <a:solidFill>
                  <a:srgbClr val="000000"/>
                </a:solidFill>
                <a:latin typeface="Garamond" pitchFamily="18" charset="0"/>
              </a:rPr>
              <a:t>Oracle</a:t>
            </a:r>
            <a:r>
              <a:rPr lang="en-US" b="1">
                <a:solidFill>
                  <a:srgbClr val="000000"/>
                </a:solidFill>
                <a:latin typeface="Arial"/>
              </a:rPr>
              <a:t>’</a:t>
            </a:r>
            <a:r>
              <a:rPr lang="en-US" b="1">
                <a:solidFill>
                  <a:srgbClr val="000000"/>
                </a:solidFill>
                <a:latin typeface="Garamond" pitchFamily="18" charset="0"/>
              </a:rPr>
              <a:t>s OLTP Table Compression uses a unique compression algorithm specifically designed to work with OLTP applications. </a:t>
            </a:r>
          </a:p>
          <a:p>
            <a:pPr lvl="1"/>
            <a:endParaRPr lang="en-US" b="1">
              <a:solidFill>
                <a:srgbClr val="000000"/>
              </a:solidFill>
              <a:latin typeface="Garamond" pitchFamily="18" charset="0"/>
            </a:endParaRPr>
          </a:p>
          <a:p>
            <a:pPr lvl="1"/>
            <a:r>
              <a:rPr lang="en-US" b="1">
                <a:solidFill>
                  <a:srgbClr val="000000"/>
                </a:solidFill>
                <a:latin typeface="Garamond" pitchFamily="18" charset="0"/>
              </a:rPr>
              <a:t>The algorithm works by eliminating duplicate values within a database block, even across multiple. Compressed blocks contain a structure called a symbol table that maintains compression metadata columns. When a block is compressed, duplicate values are eliminated by first adding a single copy of the duplicate value to the symbol table Each duplicate value is then replaced by a short reference to the appropriate entry in the symbol table. Through this innovative design, compressed data is self-contained within the database block as the metadata used to translate compressed data into its original state is stored in the block.</a:t>
            </a:r>
          </a:p>
        </p:txBody>
      </p:sp>
    </p:spTree>
    <p:extLst>
      <p:ext uri="{BB962C8B-B14F-4D97-AF65-F5344CB8AC3E}">
        <p14:creationId xmlns:p14="http://schemas.microsoft.com/office/powerpoint/2010/main" val="34592359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p:cNvSpPr>
            <a:spLocks noGrp="1" noRot="1" noChangeAspect="1" noChangeArrowheads="1" noTextEdit="1"/>
          </p:cNvSpPr>
          <p:nvPr>
            <p:ph type="sldImg"/>
          </p:nvPr>
        </p:nvSpPr>
        <p:spPr>
          <a:xfrm>
            <a:off x="2286000" y="514350"/>
            <a:ext cx="4573588" cy="2573338"/>
          </a:xfrm>
          <a:ln/>
        </p:spPr>
      </p:sp>
      <p:sp>
        <p:nvSpPr>
          <p:cNvPr id="464899" name="Rectangle 3"/>
          <p:cNvSpPr>
            <a:spLocks noGrp="1" noChangeArrowheads="1"/>
          </p:cNvSpPr>
          <p:nvPr>
            <p:ph type="body" idx="1"/>
          </p:nvPr>
        </p:nvSpPr>
        <p:spPr>
          <a:xfrm>
            <a:off x="1219200" y="3258741"/>
            <a:ext cx="6705600" cy="3084909"/>
          </a:xfrm>
          <a:noFill/>
          <a:ln/>
        </p:spPr>
        <p:txBody>
          <a:bodyPr/>
          <a:lstStyle/>
          <a:p>
            <a:pPr>
              <a:buFontTx/>
              <a:buChar char="•"/>
            </a:pPr>
            <a:r>
              <a:rPr lang="en-US" dirty="0">
                <a:latin typeface="Arial" pitchFamily="34" charset="0"/>
              </a:rPr>
              <a:t>Start with a table ‘Employee’ that has compression enabled and we can see a block containing this data.</a:t>
            </a:r>
          </a:p>
          <a:p>
            <a:pPr lvl="1">
              <a:buFontTx/>
              <a:buChar char="•"/>
            </a:pPr>
            <a:r>
              <a:rPr lang="en-US" dirty="0">
                <a:latin typeface="Arial" pitchFamily="34" charset="0"/>
              </a:rPr>
              <a:t>In the beginning the block is not compressed because it is NOT full</a:t>
            </a:r>
          </a:p>
          <a:p>
            <a:pPr>
              <a:buFontTx/>
              <a:buChar char="•"/>
            </a:pPr>
            <a:r>
              <a:rPr lang="en-US" dirty="0">
                <a:latin typeface="Arial" pitchFamily="34" charset="0"/>
              </a:rPr>
              <a:t>Then we issue an insert statement which triggers the block to compress…</a:t>
            </a:r>
          </a:p>
          <a:p>
            <a:pPr lvl="1">
              <a:buFontTx/>
              <a:buChar char="•"/>
            </a:pPr>
            <a:r>
              <a:rPr lang="en-US" dirty="0">
                <a:latin typeface="Arial" pitchFamily="34" charset="0"/>
              </a:rPr>
              <a:t>We create the Symbol Table (or dictionary) in the block header for data that has duplicate values (i.e. ‘</a:t>
            </a:r>
            <a:r>
              <a:rPr lang="en-US" dirty="0" err="1">
                <a:latin typeface="Arial" pitchFamily="34" charset="0"/>
              </a:rPr>
              <a:t>John’,’Doe’,and</a:t>
            </a:r>
            <a:r>
              <a:rPr lang="en-US" dirty="0">
                <a:latin typeface="Arial" pitchFamily="34" charset="0"/>
              </a:rPr>
              <a:t> ‘Jane’)</a:t>
            </a:r>
          </a:p>
          <a:p>
            <a:pPr lvl="1">
              <a:buFontTx/>
              <a:buChar char="•"/>
            </a:pPr>
            <a:r>
              <a:rPr lang="en-US" dirty="0">
                <a:latin typeface="Arial" pitchFamily="34" charset="0"/>
              </a:rPr>
              <a:t>Then we replace the data in the block with the relevant symbol</a:t>
            </a:r>
          </a:p>
          <a:p>
            <a:pPr lvl="1">
              <a:buFontTx/>
              <a:buChar char="•"/>
            </a:pPr>
            <a:r>
              <a:rPr lang="en-US" dirty="0">
                <a:latin typeface="Arial" pitchFamily="34" charset="0"/>
              </a:rPr>
              <a:t>   </a:t>
            </a:r>
          </a:p>
        </p:txBody>
      </p:sp>
    </p:spTree>
    <p:extLst>
      <p:ext uri="{BB962C8B-B14F-4D97-AF65-F5344CB8AC3E}">
        <p14:creationId xmlns:p14="http://schemas.microsoft.com/office/powerpoint/2010/main" val="16113960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Rot="1" noChangeAspect="1" noChangeArrowheads="1" noTextEdit="1"/>
          </p:cNvSpPr>
          <p:nvPr>
            <p:ph type="sldImg"/>
          </p:nvPr>
        </p:nvSpPr>
        <p:spPr>
          <a:xfrm>
            <a:off x="2286000" y="514350"/>
            <a:ext cx="4573588" cy="2573338"/>
          </a:xfrm>
          <a:ln/>
        </p:spPr>
      </p:sp>
      <p:sp>
        <p:nvSpPr>
          <p:cNvPr id="466947" name="Rectangle 3"/>
          <p:cNvSpPr>
            <a:spLocks noGrp="1" noChangeArrowheads="1"/>
          </p:cNvSpPr>
          <p:nvPr>
            <p:ph type="body" idx="1"/>
          </p:nvPr>
        </p:nvSpPr>
        <p:spPr>
          <a:xfrm>
            <a:off x="1219200" y="3258741"/>
            <a:ext cx="6705600" cy="3084909"/>
          </a:xfrm>
          <a:noFill/>
          <a:ln/>
        </p:spPr>
        <p:txBody>
          <a:bodyPr/>
          <a:lstStyle/>
          <a:p>
            <a:pPr>
              <a:buFontTx/>
              <a:buChar char="•"/>
            </a:pPr>
            <a:r>
              <a:rPr lang="en-US">
                <a:latin typeface="Arial" pitchFamily="34" charset="0"/>
              </a:rPr>
              <a:t>Start with a table ‘Employee’ that has compression enabled and we can see a block containing this data.</a:t>
            </a:r>
          </a:p>
          <a:p>
            <a:pPr lvl="1">
              <a:buFontTx/>
              <a:buChar char="•"/>
            </a:pPr>
            <a:r>
              <a:rPr lang="en-US">
                <a:latin typeface="Arial" pitchFamily="34" charset="0"/>
              </a:rPr>
              <a:t>In the beginning the block is not compressed because it is NOT full</a:t>
            </a:r>
          </a:p>
          <a:p>
            <a:pPr>
              <a:buFontTx/>
              <a:buChar char="•"/>
            </a:pPr>
            <a:r>
              <a:rPr lang="en-US">
                <a:latin typeface="Arial" pitchFamily="34" charset="0"/>
              </a:rPr>
              <a:t>Then we issue an insert statement which triggers the block to compress…</a:t>
            </a:r>
          </a:p>
          <a:p>
            <a:pPr lvl="1">
              <a:buFontTx/>
              <a:buChar char="•"/>
            </a:pPr>
            <a:r>
              <a:rPr lang="en-US">
                <a:latin typeface="Arial" pitchFamily="34" charset="0"/>
              </a:rPr>
              <a:t>We create the Symbol Table (or dictionary) in the block header for data that has duplicate values (i.e. ‘John’,’Doe’,and ‘Jane’)</a:t>
            </a:r>
          </a:p>
          <a:p>
            <a:pPr lvl="1">
              <a:buFontTx/>
              <a:buChar char="•"/>
            </a:pPr>
            <a:r>
              <a:rPr lang="en-US">
                <a:latin typeface="Arial" pitchFamily="34" charset="0"/>
              </a:rPr>
              <a:t>Then we replace the data in the block with the relevant symbol</a:t>
            </a:r>
          </a:p>
          <a:p>
            <a:pPr lvl="1">
              <a:buFontTx/>
              <a:buChar char="•"/>
            </a:pPr>
            <a:r>
              <a:rPr lang="en-US">
                <a:latin typeface="Arial" pitchFamily="34" charset="0"/>
              </a:rPr>
              <a:t>   </a:t>
            </a:r>
          </a:p>
        </p:txBody>
      </p:sp>
    </p:spTree>
    <p:extLst>
      <p:ext uri="{BB962C8B-B14F-4D97-AF65-F5344CB8AC3E}">
        <p14:creationId xmlns:p14="http://schemas.microsoft.com/office/powerpoint/2010/main" val="30059106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Rectangle 7">
            <a:extLst>
              <a:ext uri="{FF2B5EF4-FFF2-40B4-BE49-F238E27FC236}">
                <a16:creationId xmlns:a16="http://schemas.microsoft.com/office/drawing/2014/main" id="{34745D37-3F6C-4E0F-B81F-970D561A4A3C}"/>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gn="r">
              <a:lnSpc>
                <a:spcPct val="100000"/>
              </a:lnSpc>
              <a:spcBef>
                <a:spcPct val="0"/>
              </a:spcBef>
              <a:buClrTx/>
            </a:pPr>
            <a:fld id="{D9BCBEBE-6C2E-49AF-810B-2DA7D5354548}" type="slidenum">
              <a:rPr lang="en-US" altLang="es-ES" sz="1200" b="0">
                <a:latin typeface="Times" panose="02020603050405020304" pitchFamily="18" charset="0"/>
              </a:rPr>
              <a:pPr algn="r">
                <a:lnSpc>
                  <a:spcPct val="100000"/>
                </a:lnSpc>
                <a:spcBef>
                  <a:spcPct val="0"/>
                </a:spcBef>
                <a:buClrTx/>
              </a:pPr>
              <a:t>48</a:t>
            </a:fld>
            <a:endParaRPr lang="en-US" altLang="es-ES" sz="1200" b="0">
              <a:latin typeface="Times" panose="02020603050405020304" pitchFamily="18" charset="0"/>
            </a:endParaRPr>
          </a:p>
        </p:txBody>
      </p:sp>
      <p:sp>
        <p:nvSpPr>
          <p:cNvPr id="471043" name="Rectangle 2">
            <a:extLst>
              <a:ext uri="{FF2B5EF4-FFF2-40B4-BE49-F238E27FC236}">
                <a16:creationId xmlns:a16="http://schemas.microsoft.com/office/drawing/2014/main" id="{B6497899-756D-45AE-ADA2-00FD1136EB9E}"/>
              </a:ext>
            </a:extLst>
          </p:cNvPr>
          <p:cNvSpPr>
            <a:spLocks noGrp="1" noRot="1" noChangeAspect="1" noChangeArrowheads="1" noTextEdit="1"/>
          </p:cNvSpPr>
          <p:nvPr>
            <p:ph type="sldImg"/>
          </p:nvPr>
        </p:nvSpPr>
        <p:spPr>
          <a:xfrm>
            <a:off x="382588" y="381000"/>
            <a:ext cx="4572000" cy="2573338"/>
          </a:xfrm>
          <a:solidFill>
            <a:srgbClr val="FFFFFF"/>
          </a:solidFill>
          <a:ln/>
        </p:spPr>
      </p:sp>
      <p:sp>
        <p:nvSpPr>
          <p:cNvPr id="471044" name="Rectangle 3">
            <a:extLst>
              <a:ext uri="{FF2B5EF4-FFF2-40B4-BE49-F238E27FC236}">
                <a16:creationId xmlns:a16="http://schemas.microsoft.com/office/drawing/2014/main" id="{14EBC0E9-5E83-4F1D-9B05-EBB54E2499B5}"/>
              </a:ext>
            </a:extLst>
          </p:cNvPr>
          <p:cNvSpPr>
            <a:spLocks noGrp="1" noChangeArrowheads="1"/>
          </p:cNvSpPr>
          <p:nvPr>
            <p:ph type="body" idx="1"/>
          </p:nvPr>
        </p:nvSpPr>
        <p:spPr>
          <a:solidFill>
            <a:srgbClr val="FFFFFF"/>
          </a:solidFill>
          <a:ln>
            <a:solidFill>
              <a:srgbClr val="000000"/>
            </a:solidFill>
          </a:ln>
        </p:spPr>
        <p:txBody>
          <a:bodyPr lIns="89858" tIns="44930" rIns="89858" bIns="44930"/>
          <a:lstStyle/>
          <a:p>
            <a:endParaRPr lang="es-ES_tradnl" altLang="es-ES">
              <a:latin typeface="Arial" panose="020B0604020202020204" pitchFamily="34" charset="0"/>
            </a:endParaRPr>
          </a:p>
        </p:txBody>
      </p:sp>
    </p:spTree>
    <p:extLst>
      <p:ext uri="{BB962C8B-B14F-4D97-AF65-F5344CB8AC3E}">
        <p14:creationId xmlns:p14="http://schemas.microsoft.com/office/powerpoint/2010/main" val="182757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indent="0">
              <a:buFontTx/>
              <a:buNone/>
            </a:pPr>
            <a:r>
              <a:rPr lang="en-US" sz="1200" kern="1200" dirty="0">
                <a:solidFill>
                  <a:schemeClr val="tx1"/>
                </a:solidFill>
                <a:effectLst/>
                <a:latin typeface="+mn-lt"/>
                <a:ea typeface="+mn-ea"/>
                <a:cs typeface="+mn-cs"/>
              </a:rPr>
              <a:t>With Oracle Database 12c, we have a new multitenant architecture,</a:t>
            </a:r>
            <a:r>
              <a:rPr lang="en-US" sz="1200" kern="1200" baseline="0" dirty="0">
                <a:solidFill>
                  <a:schemeClr val="tx1"/>
                </a:solidFill>
                <a:effectLst/>
                <a:latin typeface="+mn-lt"/>
                <a:ea typeface="+mn-ea"/>
                <a:cs typeface="+mn-cs"/>
              </a:rPr>
              <a:t> featuring pluggable databases.</a:t>
            </a:r>
            <a:endParaRPr lang="en-US" sz="1200" kern="1200" dirty="0">
              <a:solidFill>
                <a:schemeClr val="tx1"/>
              </a:solidFill>
              <a:effectLst/>
              <a:latin typeface="+mn-lt"/>
              <a:ea typeface="+mn-ea"/>
              <a:cs typeface="+mn-cs"/>
            </a:endParaRPr>
          </a:p>
          <a:p>
            <a:pPr marL="0" indent="0">
              <a:buFontTx/>
              <a:buNone/>
            </a:pPr>
            <a:r>
              <a:rPr lang="en-US" sz="1200" kern="1200" dirty="0">
                <a:solidFill>
                  <a:schemeClr val="tx1"/>
                </a:solidFill>
                <a:effectLst/>
                <a:latin typeface="+mn-lt"/>
                <a:ea typeface="+mn-ea"/>
                <a:cs typeface="+mn-cs"/>
              </a:rPr>
              <a:t>We can now create a single multitenant container database.</a:t>
            </a:r>
          </a:p>
          <a:p>
            <a:pPr marL="0" indent="0">
              <a:buFontTx/>
              <a:buNone/>
            </a:pPr>
            <a:r>
              <a:rPr lang="en-US" sz="1200" kern="1200" dirty="0">
                <a:solidFill>
                  <a:schemeClr val="tx1"/>
                </a:solidFill>
                <a:effectLst/>
                <a:latin typeface="+mn-lt"/>
                <a:ea typeface="+mn-ea"/>
                <a:cs typeface="+mn-cs"/>
              </a:rPr>
              <a:t>Into this we can plug multiple pluggable databases. </a:t>
            </a:r>
          </a:p>
          <a:p>
            <a:endParaRPr lang="en-US" dirty="0"/>
          </a:p>
        </p:txBody>
      </p:sp>
      <p:sp>
        <p:nvSpPr>
          <p:cNvPr id="4" name="Slide Number Placeholder 3"/>
          <p:cNvSpPr>
            <a:spLocks noGrp="1"/>
          </p:cNvSpPr>
          <p:nvPr>
            <p:ph type="sldNum" sz="quarter" idx="10"/>
          </p:nvPr>
        </p:nvSpPr>
        <p:spPr/>
        <p:txBody>
          <a:bodyPr/>
          <a:lstStyle/>
          <a:p>
            <a:fld id="{6FE0DC3D-6FE0-B542-8D21-8BAC2C7AB9E9}" type="slidenum">
              <a:rPr lang="en-US" smtClean="0"/>
              <a:t>7</a:t>
            </a:fld>
            <a:endParaRPr lang="en-US"/>
          </a:p>
        </p:txBody>
      </p:sp>
    </p:spTree>
    <p:extLst>
      <p:ext uri="{BB962C8B-B14F-4D97-AF65-F5344CB8AC3E}">
        <p14:creationId xmlns:p14="http://schemas.microsoft.com/office/powerpoint/2010/main" val="38705055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Rectangle 2">
            <a:extLst>
              <a:ext uri="{FF2B5EF4-FFF2-40B4-BE49-F238E27FC236}">
                <a16:creationId xmlns:a16="http://schemas.microsoft.com/office/drawing/2014/main" id="{54C2306E-D3E0-4963-9345-AEB0D1734F2C}"/>
              </a:ext>
            </a:extLst>
          </p:cNvPr>
          <p:cNvSpPr>
            <a:spLocks noGrp="1" noRot="1" noChangeAspect="1" noChangeArrowheads="1" noTextEdit="1"/>
          </p:cNvSpPr>
          <p:nvPr>
            <p:ph type="sldImg"/>
          </p:nvPr>
        </p:nvSpPr>
        <p:spPr>
          <a:xfrm>
            <a:off x="404813" y="698500"/>
            <a:ext cx="6049962" cy="3403600"/>
          </a:xfrm>
          <a:ln/>
        </p:spPr>
      </p:sp>
      <p:sp>
        <p:nvSpPr>
          <p:cNvPr id="496643" name="Rectangle 3">
            <a:extLst>
              <a:ext uri="{FF2B5EF4-FFF2-40B4-BE49-F238E27FC236}">
                <a16:creationId xmlns:a16="http://schemas.microsoft.com/office/drawing/2014/main" id="{2F15563C-8F4B-4104-9288-E32BC027B99B}"/>
              </a:ext>
            </a:extLst>
          </p:cNvPr>
          <p:cNvSpPr>
            <a:spLocks noGrp="1" noChangeArrowheads="1"/>
          </p:cNvSpPr>
          <p:nvPr>
            <p:ph type="body" idx="1"/>
          </p:nvPr>
        </p:nvSpPr>
        <p:spPr>
          <a:xfrm>
            <a:off x="914400" y="4341813"/>
            <a:ext cx="502761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40000" lnSpcReduction="20000"/>
          </a:bodyPr>
          <a:lstStyle/>
          <a:p>
            <a:r>
              <a:rPr lang="en-US" altLang="es-ES">
                <a:latin typeface="Arial" panose="020B0604020202020204" pitchFamily="34" charset="0"/>
              </a:rPr>
              <a:t>Another major innovation in Oracle Database 11g is called SecureFiles. It is a new high performance and powerful infrastructure to store unstructured contents such as document, spreadsheet, images, etc inside a database. </a:t>
            </a:r>
            <a:r>
              <a:rPr lang="en-US" altLang="es-ES" b="0">
                <a:latin typeface="Arial" panose="020B0604020202020204" pitchFamily="34" charset="0"/>
              </a:rPr>
              <a:t>For those out there who may be familiar with LOB data type which has existed for a while now, </a:t>
            </a:r>
            <a:r>
              <a:rPr lang="en-US" altLang="es-ES">
                <a:latin typeface="Arial" panose="020B0604020202020204" pitchFamily="34" charset="0"/>
              </a:rPr>
              <a:t>you can think of it as a next generation LOB implementation with a performance comparable to file systems</a:t>
            </a:r>
            <a:r>
              <a:rPr lang="en-US" altLang="es-ES" b="0">
                <a:latin typeface="Arial" panose="020B0604020202020204" pitchFamily="34" charset="0"/>
              </a:rPr>
              <a:t> </a:t>
            </a:r>
            <a:r>
              <a:rPr lang="en-US" altLang="es-ES">
                <a:latin typeface="Arial" panose="020B0604020202020204" pitchFamily="34" charset="0"/>
              </a:rPr>
              <a:t>and a whole bunch of other leading edge features found in modern file system</a:t>
            </a:r>
            <a:r>
              <a:rPr lang="en-US" altLang="es-ES" b="0">
                <a:latin typeface="Arial" panose="020B0604020202020204" pitchFamily="34" charset="0"/>
              </a:rPr>
              <a:t>. </a:t>
            </a:r>
            <a:r>
              <a:rPr lang="en-US" altLang="es-ES">
                <a:latin typeface="Arial" panose="020B0604020202020204" pitchFamily="34" charset="0"/>
              </a:rPr>
              <a:t>One such feature is compression. </a:t>
            </a:r>
            <a:r>
              <a:rPr lang="en-US" altLang="es-ES" b="0">
                <a:latin typeface="Arial" panose="020B0604020202020204" pitchFamily="34" charset="0"/>
              </a:rPr>
              <a:t>Which means that you can not only store your docs and images inside a database to get obvious advantages like transaction consistency, better security, seamless scalability using technologies like Real Application Cluster and Partitioning without sacrificing performance, you can do so with a lot less disk space as SecureFiles can automatically compress your unstructured data reducing your overall disk</a:t>
            </a:r>
            <a:r>
              <a:rPr lang="en-US" altLang="es-ES">
                <a:latin typeface="Arial" panose="020B0604020202020204" pitchFamily="34" charset="0"/>
              </a:rPr>
              <a:t> </a:t>
            </a:r>
            <a:r>
              <a:rPr lang="en-US" altLang="es-ES" b="0">
                <a:latin typeface="Arial" panose="020B0604020202020204" pitchFamily="34" charset="0"/>
              </a:rPr>
              <a:t>space requirements, typically by 2 –3 times</a:t>
            </a:r>
            <a:r>
              <a:rPr lang="en-US" altLang="es-ES">
                <a:latin typeface="Arial" panose="020B0604020202020204" pitchFamily="34" charset="0"/>
              </a:rPr>
              <a:t>. </a:t>
            </a:r>
            <a:r>
              <a:rPr lang="en-US" altLang="es-ES" b="0">
                <a:latin typeface="Arial" panose="020B0604020202020204" pitchFamily="34" charset="0"/>
              </a:rPr>
              <a:t>We use industry standard compression algorithm to provide our customers best of available technology</a:t>
            </a:r>
            <a:r>
              <a:rPr lang="en-US" altLang="es-ES">
                <a:latin typeface="Arial" panose="020B0604020202020204" pitchFamily="34" charset="0"/>
              </a:rPr>
              <a:t>. </a:t>
            </a:r>
            <a:r>
              <a:rPr lang="en-US" altLang="es-ES" b="0">
                <a:latin typeface="Arial" panose="020B0604020202020204" pitchFamily="34" charset="0"/>
              </a:rPr>
              <a:t>In addition we give you flexibility of optimizing disk space vs . CPU consumption trade off by offering a choice of several different compression levels</a:t>
            </a:r>
            <a:r>
              <a:rPr lang="en-US" altLang="es-ES">
                <a:latin typeface="Arial" panose="020B0604020202020204" pitchFamily="34" charset="0"/>
              </a:rPr>
              <a:t>.  </a:t>
            </a:r>
          </a:p>
          <a:p>
            <a:r>
              <a:rPr lang="en-US" altLang="es-ES">
                <a:latin typeface="Arial" panose="020B0604020202020204" pitchFamily="34" charset="0"/>
              </a:rPr>
              <a:t> </a:t>
            </a:r>
          </a:p>
          <a:p>
            <a:r>
              <a:rPr lang="en-US" altLang="es-ES" sz="1000">
                <a:latin typeface="Arial" panose="020B0604020202020204" pitchFamily="34" charset="0"/>
              </a:rPr>
              <a:t>Next-generation LOB</a:t>
            </a:r>
          </a:p>
          <a:p>
            <a:endParaRPr lang="en-US" altLang="es-ES" sz="1000">
              <a:latin typeface="Arial" panose="020B0604020202020204" pitchFamily="34" charset="0"/>
            </a:endParaRPr>
          </a:p>
          <a:p>
            <a:r>
              <a:rPr lang="en-US" altLang="es-ES">
                <a:latin typeface="Arial" panose="020B0604020202020204" pitchFamily="34" charset="0"/>
              </a:rPr>
              <a:t>Create a table with a SECUREFILE LOB column and LOB deduplication enabled on</a:t>
            </a:r>
          </a:p>
          <a:p>
            <a:r>
              <a:rPr lang="en-US" altLang="es-ES">
                <a:latin typeface="Arial" panose="020B0604020202020204" pitchFamily="34" charset="0"/>
              </a:rPr>
              <a:t>only one partition. Only LOBs that belong to partition p1 are deduplicated.</a:t>
            </a:r>
          </a:p>
          <a:p>
            <a:r>
              <a:rPr lang="en-US" altLang="es-ES">
                <a:latin typeface="Arial" panose="020B0604020202020204" pitchFamily="34" charset="0"/>
              </a:rPr>
              <a:t>CREATE TABLE t1 ( REGION VARCHAR2(20), a BLOB)</a:t>
            </a:r>
          </a:p>
          <a:p>
            <a:r>
              <a:rPr lang="en-US" altLang="es-ES">
                <a:latin typeface="Arial" panose="020B0604020202020204" pitchFamily="34" charset="0"/>
              </a:rPr>
              <a:t>LOB(a) STORE AS SECUREFILE (</a:t>
            </a:r>
          </a:p>
          <a:p>
            <a:r>
              <a:rPr lang="en-US" altLang="es-ES">
                <a:latin typeface="Arial" panose="020B0604020202020204" pitchFamily="34" charset="0"/>
              </a:rPr>
              <a:t>CACHE</a:t>
            </a:r>
          </a:p>
          <a:p>
            <a:r>
              <a:rPr lang="en-US" altLang="es-ES">
                <a:latin typeface="Arial" panose="020B0604020202020204" pitchFamily="34" charset="0"/>
              </a:rPr>
              <a:t>)</a:t>
            </a:r>
          </a:p>
          <a:p>
            <a:r>
              <a:rPr lang="en-US" altLang="es-ES">
                <a:latin typeface="Arial" panose="020B0604020202020204" pitchFamily="34" charset="0"/>
              </a:rPr>
              <a:t>PARTITION BY LIST (REGION) (</a:t>
            </a:r>
          </a:p>
          <a:p>
            <a:r>
              <a:rPr lang="en-US" altLang="es-ES">
                <a:latin typeface="Arial" panose="020B0604020202020204" pitchFamily="34" charset="0"/>
              </a:rPr>
              <a:t>PARTITION p1 VALUES ('x', 'y')</a:t>
            </a:r>
          </a:p>
          <a:p>
            <a:r>
              <a:rPr lang="en-US" altLang="es-ES">
                <a:latin typeface="Arial" panose="020B0604020202020204" pitchFamily="34" charset="0"/>
              </a:rPr>
              <a:t>LOB(a) STORE AS SECUREFILE (</a:t>
            </a:r>
          </a:p>
          <a:p>
            <a:r>
              <a:rPr lang="en-US" altLang="es-ES">
                <a:latin typeface="Arial" panose="020B0604020202020204" pitchFamily="34" charset="0"/>
              </a:rPr>
              <a:t>DEDUPLICATE</a:t>
            </a:r>
          </a:p>
          <a:p>
            <a:r>
              <a:rPr lang="en-US" altLang="es-ES">
                <a:latin typeface="Arial" panose="020B0604020202020204" pitchFamily="34" charset="0"/>
              </a:rPr>
              <a:t>),</a:t>
            </a:r>
          </a:p>
          <a:p>
            <a:r>
              <a:rPr lang="en-US" altLang="es-ES">
                <a:latin typeface="Arial" panose="020B0604020202020204" pitchFamily="34" charset="0"/>
              </a:rPr>
              <a:t>PARTITION p2 VALUES (DEFAULT)</a:t>
            </a:r>
          </a:p>
          <a:p>
            <a:r>
              <a:rPr lang="en-US" altLang="es-ES">
                <a:latin typeface="Arial" panose="020B0604020202020204" pitchFamily="34" charset="0"/>
              </a:rPr>
              <a:t>);</a:t>
            </a:r>
          </a:p>
          <a:p>
            <a:endParaRPr lang="en-US" altLang="es-ES">
              <a:latin typeface="Arial" panose="020B0604020202020204" pitchFamily="34" charset="0"/>
            </a:endParaRPr>
          </a:p>
          <a:p>
            <a:r>
              <a:rPr lang="en-US" altLang="es-ES">
                <a:latin typeface="Arial" panose="020B0604020202020204" pitchFamily="34" charset="0"/>
              </a:rPr>
              <a:t>Create a table with a SECUREFILE LOB column and disable deduplication. LOBs will be created with deduplication disabled.</a:t>
            </a:r>
          </a:p>
          <a:p>
            <a:endParaRPr lang="en-US" altLang="es-ES">
              <a:latin typeface="Arial" panose="020B0604020202020204" pitchFamily="34" charset="0"/>
            </a:endParaRPr>
          </a:p>
          <a:p>
            <a:r>
              <a:rPr lang="en-US" altLang="es-ES">
                <a:latin typeface="Arial" panose="020B0604020202020204" pitchFamily="34" charset="0"/>
              </a:rPr>
              <a:t>CREATE TABLE t1 ( a CLOB)</a:t>
            </a:r>
          </a:p>
          <a:p>
            <a:r>
              <a:rPr lang="en-US" altLang="es-ES">
                <a:latin typeface="Arial" panose="020B0604020202020204" pitchFamily="34" charset="0"/>
              </a:rPr>
              <a:t>    LOB(a) STORE AS SECUREFILE (</a:t>
            </a:r>
          </a:p>
          <a:p>
            <a:r>
              <a:rPr lang="en-US" altLang="es-ES">
                <a:latin typeface="Arial" panose="020B0604020202020204" pitchFamily="34" charset="0"/>
              </a:rPr>
              <a:t>         KEEP_DUPLICATES</a:t>
            </a:r>
          </a:p>
          <a:p>
            <a:r>
              <a:rPr lang="en-US" altLang="es-ES">
                <a:latin typeface="Arial" panose="020B0604020202020204" pitchFamily="34" charset="0"/>
              </a:rPr>
              <a:t>         CACHE</a:t>
            </a:r>
          </a:p>
          <a:p>
            <a:r>
              <a:rPr lang="en-US" altLang="es-ES">
                <a:latin typeface="Arial" panose="020B0604020202020204" pitchFamily="34" charset="0"/>
              </a:rPr>
              <a:t>    );</a:t>
            </a:r>
          </a:p>
          <a:p>
            <a:endParaRPr lang="en-US" altLang="es-ES" sz="1000">
              <a:latin typeface="Arial" panose="020B0604020202020204" pitchFamily="34" charset="0"/>
            </a:endParaRPr>
          </a:p>
          <a:p>
            <a:r>
              <a:rPr lang="en-US" altLang="es-ES">
                <a:latin typeface="Arial" panose="020B0604020202020204" pitchFamily="34" charset="0"/>
              </a:rPr>
              <a:t>Compression algorithm : ZLIB (support for more algorithms upcoming)</a:t>
            </a:r>
          </a:p>
          <a:p>
            <a:endParaRPr lang="en-US" altLang="es-ES">
              <a:latin typeface="Arial" panose="020B0604020202020204" pitchFamily="34" charset="0"/>
            </a:endParaRPr>
          </a:p>
          <a:p>
            <a:r>
              <a:rPr lang="en-US" altLang="es-ES">
                <a:latin typeface="Arial" panose="020B0604020202020204" pitchFamily="34" charset="0"/>
              </a:rPr>
              <a:t>Compression Overhead: 3- 5% </a:t>
            </a:r>
          </a:p>
          <a:p>
            <a:endParaRPr lang="en-US" altLang="es-ES">
              <a:latin typeface="Arial" panose="020B0604020202020204" pitchFamily="34" charset="0"/>
            </a:endParaRPr>
          </a:p>
          <a:p>
            <a:r>
              <a:rPr lang="en-US" altLang="es-ES">
                <a:latin typeface="Arial" panose="020B0604020202020204" pitchFamily="34" charset="0"/>
              </a:rPr>
              <a:t>Random reads/writes: </a:t>
            </a:r>
          </a:p>
          <a:p>
            <a:r>
              <a:rPr lang="en-US" altLang="es-ES">
                <a:latin typeface="Arial" panose="020B0604020202020204" pitchFamily="34" charset="0"/>
              </a:rPr>
              <a:t>utl_compress PL/SQL package which provide for compression/decompression functionality – does NOT provide for random access for read/write.  </a:t>
            </a:r>
          </a:p>
          <a:p>
            <a:r>
              <a:rPr lang="en-US" altLang="es-ES">
                <a:latin typeface="Arial" panose="020B0604020202020204" pitchFamily="34" charset="0"/>
              </a:rPr>
              <a:t>With SecureFiles, only the required set of data blocks are uncompressed for providing random read/write access. More over, this is completely transparent to user applications. SecureFiles automatically maintains the mapping between uncompressed and compressed offsets. If the compression level is changed from MEDIUM to HIGH, there is no need to change the user application as the mapping is automatically updated to reflect the new algorithm.</a:t>
            </a:r>
          </a:p>
          <a:p>
            <a:endParaRPr lang="en-US" altLang="es-ES">
              <a:latin typeface="Arial" panose="020B0604020202020204" pitchFamily="34" charset="0"/>
            </a:endParaRPr>
          </a:p>
          <a:p>
            <a:r>
              <a:rPr lang="en-US" altLang="es-ES">
                <a:latin typeface="Arial" panose="020B0604020202020204" pitchFamily="34" charset="0"/>
              </a:rPr>
              <a:t>Create a table with a SECUREFILE LOB column and LOB compression enabled on only one partition. Only LOBs that belong to partition p1 are compressed.</a:t>
            </a:r>
          </a:p>
          <a:p>
            <a:endParaRPr lang="en-US" altLang="es-ES">
              <a:latin typeface="Arial" panose="020B0604020202020204" pitchFamily="34" charset="0"/>
            </a:endParaRPr>
          </a:p>
          <a:p>
            <a:r>
              <a:rPr lang="en-US" altLang="es-ES">
                <a:latin typeface="Arial" panose="020B0604020202020204" pitchFamily="34" charset="0"/>
              </a:rPr>
              <a:t>CREATE TABLE t1 ( REGION VARCHAR2(20), a BLOB) </a:t>
            </a:r>
          </a:p>
          <a:p>
            <a:r>
              <a:rPr lang="en-US" altLang="es-ES">
                <a:latin typeface="Arial" panose="020B0604020202020204" pitchFamily="34" charset="0"/>
              </a:rPr>
              <a:t>     LOB(a) STORE AS SECUREFILE (</a:t>
            </a:r>
          </a:p>
          <a:p>
            <a:r>
              <a:rPr lang="en-US" altLang="es-ES">
                <a:latin typeface="Arial" panose="020B0604020202020204" pitchFamily="34" charset="0"/>
              </a:rPr>
              <a:t>        CACHE</a:t>
            </a:r>
          </a:p>
          <a:p>
            <a:r>
              <a:rPr lang="en-US" altLang="es-ES">
                <a:latin typeface="Arial" panose="020B0604020202020204" pitchFamily="34" charset="0"/>
              </a:rPr>
              <a:t>     )</a:t>
            </a:r>
          </a:p>
          <a:p>
            <a:r>
              <a:rPr lang="en-US" altLang="es-ES">
                <a:latin typeface="Arial" panose="020B0604020202020204" pitchFamily="34" charset="0"/>
              </a:rPr>
              <a:t>     PARTITION BY LIST (REGION) (</a:t>
            </a:r>
          </a:p>
          <a:p>
            <a:r>
              <a:rPr lang="en-US" altLang="es-ES">
                <a:latin typeface="Arial" panose="020B0604020202020204" pitchFamily="34" charset="0"/>
              </a:rPr>
              <a:t>          PARTITION p1 VALUES ('x', 'y')</a:t>
            </a:r>
          </a:p>
          <a:p>
            <a:r>
              <a:rPr lang="en-US" altLang="es-ES">
                <a:latin typeface="Arial" panose="020B0604020202020204" pitchFamily="34" charset="0"/>
              </a:rPr>
              <a:t>               LOB(a) STORE AS SECUREFILE (</a:t>
            </a:r>
          </a:p>
          <a:p>
            <a:r>
              <a:rPr lang="en-US" altLang="es-ES">
                <a:latin typeface="Arial" panose="020B0604020202020204" pitchFamily="34" charset="0"/>
              </a:rPr>
              <a:t>                   COMPRESS</a:t>
            </a:r>
          </a:p>
          <a:p>
            <a:r>
              <a:rPr lang="en-US" altLang="es-ES">
                <a:latin typeface="Arial" panose="020B0604020202020204" pitchFamily="34" charset="0"/>
              </a:rPr>
              <a:t>                ),</a:t>
            </a:r>
          </a:p>
          <a:p>
            <a:r>
              <a:rPr lang="en-US" altLang="es-ES">
                <a:latin typeface="Arial" panose="020B0604020202020204" pitchFamily="34" charset="0"/>
              </a:rPr>
              <a:t>          PARTITION p2 VALUES (DEFAULT)</a:t>
            </a:r>
          </a:p>
          <a:p>
            <a:r>
              <a:rPr lang="en-US" altLang="es-ES">
                <a:latin typeface="Arial" panose="020B0604020202020204" pitchFamily="34" charset="0"/>
              </a:rPr>
              <a:t>     );</a:t>
            </a:r>
          </a:p>
          <a:p>
            <a:endParaRPr lang="en-US" altLang="es-ES">
              <a:latin typeface="Arial" panose="020B0604020202020204" pitchFamily="34" charset="0"/>
            </a:endParaRPr>
          </a:p>
          <a:p>
            <a:endParaRPr lang="en-US" altLang="es-ES">
              <a:latin typeface="Arial" panose="020B0604020202020204" pitchFamily="34" charset="0"/>
            </a:endParaRPr>
          </a:p>
          <a:p>
            <a:r>
              <a:rPr lang="en-US" altLang="es-ES">
                <a:latin typeface="Arial" panose="020B0604020202020204" pitchFamily="34" charset="0"/>
              </a:rPr>
              <a:t>Create a table with a SECUREFILE LOB column and LOB compression disabled.</a:t>
            </a:r>
          </a:p>
          <a:p>
            <a:endParaRPr lang="en-US" altLang="es-ES">
              <a:latin typeface="Arial" panose="020B0604020202020204" pitchFamily="34" charset="0"/>
            </a:endParaRPr>
          </a:p>
          <a:p>
            <a:r>
              <a:rPr lang="en-US" altLang="es-ES">
                <a:latin typeface="Arial" panose="020B0604020202020204" pitchFamily="34" charset="0"/>
              </a:rPr>
              <a:t>CREATE TABLE t1 ( a CLOB)</a:t>
            </a:r>
          </a:p>
          <a:p>
            <a:r>
              <a:rPr lang="en-US" altLang="es-ES">
                <a:latin typeface="Arial" panose="020B0604020202020204" pitchFamily="34" charset="0"/>
              </a:rPr>
              <a:t>    LOB(a) STORE AS SECUREFILE (</a:t>
            </a:r>
          </a:p>
          <a:p>
            <a:r>
              <a:rPr lang="en-US" altLang="es-ES">
                <a:latin typeface="Arial" panose="020B0604020202020204" pitchFamily="34" charset="0"/>
              </a:rPr>
              <a:t>         NOCOMPRESS</a:t>
            </a:r>
          </a:p>
          <a:p>
            <a:r>
              <a:rPr lang="en-US" altLang="es-ES">
                <a:latin typeface="Arial" panose="020B0604020202020204" pitchFamily="34" charset="0"/>
              </a:rPr>
              <a:t>         CACHE</a:t>
            </a:r>
          </a:p>
          <a:p>
            <a:r>
              <a:rPr lang="en-US" altLang="es-ES">
                <a:latin typeface="Arial" panose="020B0604020202020204" pitchFamily="34" charset="0"/>
              </a:rPr>
              <a:t>    );</a:t>
            </a:r>
          </a:p>
          <a:p>
            <a:endParaRPr lang="en-US" altLang="es-ES" sz="1000">
              <a:latin typeface="Arial" panose="020B0604020202020204" pitchFamily="34" charset="0"/>
            </a:endParaRPr>
          </a:p>
          <a:p>
            <a:endParaRPr lang="en-US" altLang="es-ES" b="0">
              <a:latin typeface="Palatino-Roman" charset="0"/>
            </a:endParaRPr>
          </a:p>
          <a:p>
            <a:endParaRPr lang="en-US" altLang="es-ES">
              <a:latin typeface="Arial" panose="020B0604020202020204" pitchFamily="34" charset="0"/>
            </a:endParaRPr>
          </a:p>
        </p:txBody>
      </p:sp>
    </p:spTree>
    <p:extLst>
      <p:ext uri="{BB962C8B-B14F-4D97-AF65-F5344CB8AC3E}">
        <p14:creationId xmlns:p14="http://schemas.microsoft.com/office/powerpoint/2010/main" val="17591958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a:extLst>
              <a:ext uri="{FF2B5EF4-FFF2-40B4-BE49-F238E27FC236}">
                <a16:creationId xmlns:a16="http://schemas.microsoft.com/office/drawing/2014/main" id="{7738AA37-4C91-4AF8-931F-C0480AB80553}"/>
              </a:ext>
            </a:extLst>
          </p:cNvPr>
          <p:cNvSpPr>
            <a:spLocks noGrp="1" noRot="1" noChangeAspect="1" noChangeArrowheads="1" noTextEdit="1"/>
          </p:cNvSpPr>
          <p:nvPr>
            <p:ph type="sldImg"/>
          </p:nvPr>
        </p:nvSpPr>
        <p:spPr>
          <a:xfrm>
            <a:off x="382588" y="381000"/>
            <a:ext cx="4572000" cy="2573338"/>
          </a:xfrm>
          <a:ln/>
        </p:spPr>
      </p:sp>
      <p:sp>
        <p:nvSpPr>
          <p:cNvPr id="529411" name="Rectangle 3">
            <a:extLst>
              <a:ext uri="{FF2B5EF4-FFF2-40B4-BE49-F238E27FC236}">
                <a16:creationId xmlns:a16="http://schemas.microsoft.com/office/drawing/2014/main" id="{EDE4ADA0-38D2-4BE5-9E22-74359C7CD9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s-ES">
                <a:latin typeface="Arial" panose="020B0604020202020204" pitchFamily="34" charset="0"/>
              </a:rPr>
              <a:t>Compression algorithm : ZLIB (support for more algorithms upcoming)</a:t>
            </a:r>
          </a:p>
          <a:p>
            <a:endParaRPr lang="en-US" altLang="es-ES">
              <a:latin typeface="Arial" panose="020B0604020202020204" pitchFamily="34" charset="0"/>
            </a:endParaRPr>
          </a:p>
          <a:p>
            <a:r>
              <a:rPr lang="en-US" altLang="es-ES">
                <a:latin typeface="Arial" panose="020B0604020202020204" pitchFamily="34" charset="0"/>
              </a:rPr>
              <a:t>Compression Overhead: 3- 5% </a:t>
            </a:r>
          </a:p>
          <a:p>
            <a:endParaRPr lang="en-US" altLang="es-ES">
              <a:latin typeface="Arial" panose="020B0604020202020204" pitchFamily="34" charset="0"/>
            </a:endParaRPr>
          </a:p>
          <a:p>
            <a:r>
              <a:rPr lang="en-US" altLang="es-ES">
                <a:latin typeface="Arial" panose="020B0604020202020204" pitchFamily="34" charset="0"/>
              </a:rPr>
              <a:t>Random reads/writes: </a:t>
            </a:r>
          </a:p>
          <a:p>
            <a:r>
              <a:rPr lang="en-US" altLang="es-ES">
                <a:latin typeface="Arial" panose="020B0604020202020204" pitchFamily="34" charset="0"/>
              </a:rPr>
              <a:t>utl_compress PL/SQL package which provide for compression/decompression functionality – does NOT provide for random access for read/write.  </a:t>
            </a:r>
          </a:p>
          <a:p>
            <a:r>
              <a:rPr lang="en-US" altLang="es-ES">
                <a:latin typeface="Arial" panose="020B0604020202020204" pitchFamily="34" charset="0"/>
              </a:rPr>
              <a:t>With SecureFiles, only the required set of data blocks are uncompressed for providing random read/write access. More over, this is completely transparent to user applications. SecureFiles automatically maintains the mapping between uncompressed and compressed offsets. If the compression level is changed from MEDIUM to HIGH, there is no need to change the user application as the mapping is automatically updated to reflect the new algorithm.</a:t>
            </a:r>
          </a:p>
          <a:p>
            <a:endParaRPr lang="en-US" altLang="es-ES">
              <a:latin typeface="Arial" panose="020B0604020202020204" pitchFamily="34" charset="0"/>
            </a:endParaRPr>
          </a:p>
        </p:txBody>
      </p:sp>
    </p:spTree>
    <p:extLst>
      <p:ext uri="{BB962C8B-B14F-4D97-AF65-F5344CB8AC3E}">
        <p14:creationId xmlns:p14="http://schemas.microsoft.com/office/powerpoint/2010/main" val="21604033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2">
            <a:extLst>
              <a:ext uri="{FF2B5EF4-FFF2-40B4-BE49-F238E27FC236}">
                <a16:creationId xmlns:a16="http://schemas.microsoft.com/office/drawing/2014/main" id="{26CF9A86-0741-4718-92E8-9E0397450419}"/>
              </a:ext>
            </a:extLst>
          </p:cNvPr>
          <p:cNvSpPr>
            <a:spLocks noGrp="1" noRot="1" noChangeAspect="1" noChangeArrowheads="1" noTextEdit="1"/>
          </p:cNvSpPr>
          <p:nvPr>
            <p:ph type="sldImg"/>
          </p:nvPr>
        </p:nvSpPr>
        <p:spPr>
          <a:xfrm>
            <a:off x="382588" y="381000"/>
            <a:ext cx="4572000" cy="2573338"/>
          </a:xfrm>
          <a:ln/>
        </p:spPr>
      </p:sp>
      <p:sp>
        <p:nvSpPr>
          <p:cNvPr id="480259" name="Rectangle 3">
            <a:extLst>
              <a:ext uri="{FF2B5EF4-FFF2-40B4-BE49-F238E27FC236}">
                <a16:creationId xmlns:a16="http://schemas.microsoft.com/office/drawing/2014/main" id="{440E035A-1CE8-451B-AAD9-798813E491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s-ES">
                <a:latin typeface="Arial" panose="020B0604020202020204" pitchFamily="34" charset="0"/>
              </a:rPr>
              <a:t>Compression algorithm : ZLIB (support for more algorithms upcoming)</a:t>
            </a:r>
          </a:p>
          <a:p>
            <a:endParaRPr lang="en-US" altLang="es-ES">
              <a:latin typeface="Arial" panose="020B0604020202020204" pitchFamily="34" charset="0"/>
            </a:endParaRPr>
          </a:p>
          <a:p>
            <a:r>
              <a:rPr lang="en-US" altLang="es-ES">
                <a:latin typeface="Arial" panose="020B0604020202020204" pitchFamily="34" charset="0"/>
              </a:rPr>
              <a:t>Compression Overhead: 3- 5% </a:t>
            </a:r>
          </a:p>
          <a:p>
            <a:endParaRPr lang="en-US" altLang="es-ES">
              <a:latin typeface="Arial" panose="020B0604020202020204" pitchFamily="34" charset="0"/>
            </a:endParaRPr>
          </a:p>
          <a:p>
            <a:r>
              <a:rPr lang="en-US" altLang="es-ES">
                <a:latin typeface="Arial" panose="020B0604020202020204" pitchFamily="34" charset="0"/>
              </a:rPr>
              <a:t>Random reads/writes: </a:t>
            </a:r>
          </a:p>
          <a:p>
            <a:r>
              <a:rPr lang="en-US" altLang="es-ES">
                <a:latin typeface="Arial" panose="020B0604020202020204" pitchFamily="34" charset="0"/>
              </a:rPr>
              <a:t>utl_compress PL/SQL package which provide for compression/decompression functionality – does NOT provide for random access for read/write.  </a:t>
            </a:r>
          </a:p>
          <a:p>
            <a:r>
              <a:rPr lang="en-US" altLang="es-ES">
                <a:latin typeface="Arial" panose="020B0604020202020204" pitchFamily="34" charset="0"/>
              </a:rPr>
              <a:t>With SecureFiles, only the required set of data blocks are uncompressed for providing random read/write access. More over, this is completely transparent to user applications. SecureFiles automatically maintains the mapping between uncompressed and compressed offsets. If the compression level is changed from MEDIUM to HIGH, there is no need to change the user application as the mapping is automatically updated to reflect the new algorithm.</a:t>
            </a:r>
          </a:p>
          <a:p>
            <a:endParaRPr lang="en-US" altLang="es-ES">
              <a:latin typeface="Arial" panose="020B0604020202020204" pitchFamily="34" charset="0"/>
            </a:endParaRPr>
          </a:p>
        </p:txBody>
      </p:sp>
    </p:spTree>
    <p:extLst>
      <p:ext uri="{BB962C8B-B14F-4D97-AF65-F5344CB8AC3E}">
        <p14:creationId xmlns:p14="http://schemas.microsoft.com/office/powerpoint/2010/main" val="7019552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Rectangle 7">
            <a:extLst>
              <a:ext uri="{FF2B5EF4-FFF2-40B4-BE49-F238E27FC236}">
                <a16:creationId xmlns:a16="http://schemas.microsoft.com/office/drawing/2014/main" id="{85CB4EA2-7CC6-4E1F-819C-83026318989B}"/>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3" tIns="45712" rIns="91423" bIns="45712" anchor="b"/>
          <a:lstStyle>
            <a:lvl1pPr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30188" eaLnBrk="0" hangingPunct="0">
              <a:defRPr sz="2000" b="1">
                <a:solidFill>
                  <a:schemeClr val="tx1"/>
                </a:solidFill>
                <a:latin typeface="Arial" panose="020B0604020202020204" pitchFamily="34" charset="0"/>
              </a:defRPr>
            </a:lvl5pPr>
            <a:lvl6pPr marL="2514600" indent="-230188"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30188"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30188"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30188"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gn="r">
              <a:lnSpc>
                <a:spcPct val="100000"/>
              </a:lnSpc>
              <a:spcBef>
                <a:spcPct val="0"/>
              </a:spcBef>
              <a:buClrTx/>
            </a:pPr>
            <a:fld id="{D77100F0-A091-4F4E-B331-F5E614DF0469}" type="slidenum">
              <a:rPr lang="en-US" altLang="es-ES" sz="1200" b="0">
                <a:latin typeface="Times" panose="02020603050405020304" pitchFamily="18" charset="0"/>
              </a:rPr>
              <a:pPr algn="r">
                <a:lnSpc>
                  <a:spcPct val="100000"/>
                </a:lnSpc>
                <a:spcBef>
                  <a:spcPct val="0"/>
                </a:spcBef>
                <a:buClrTx/>
              </a:pPr>
              <a:t>54</a:t>
            </a:fld>
            <a:endParaRPr lang="en-US" altLang="es-ES" sz="1200" b="0">
              <a:latin typeface="Times" panose="02020603050405020304" pitchFamily="18" charset="0"/>
            </a:endParaRPr>
          </a:p>
        </p:txBody>
      </p:sp>
      <p:sp>
        <p:nvSpPr>
          <p:cNvPr id="483331" name="Rectangle 2">
            <a:extLst>
              <a:ext uri="{FF2B5EF4-FFF2-40B4-BE49-F238E27FC236}">
                <a16:creationId xmlns:a16="http://schemas.microsoft.com/office/drawing/2014/main" id="{BF5AD760-1C00-4AD4-ABF5-38CCE78E4389}"/>
              </a:ext>
            </a:extLst>
          </p:cNvPr>
          <p:cNvSpPr>
            <a:spLocks noGrp="1" noRot="1" noChangeAspect="1" noChangeArrowheads="1" noTextEdit="1"/>
          </p:cNvSpPr>
          <p:nvPr>
            <p:ph type="sldImg"/>
          </p:nvPr>
        </p:nvSpPr>
        <p:spPr>
          <a:xfrm>
            <a:off x="384175" y="685800"/>
            <a:ext cx="6092825" cy="3429000"/>
          </a:xfrm>
          <a:solidFill>
            <a:srgbClr val="FFFFFF"/>
          </a:solidFill>
          <a:ln/>
        </p:spPr>
      </p:sp>
      <p:sp>
        <p:nvSpPr>
          <p:cNvPr id="483332" name="Rectangle 3">
            <a:extLst>
              <a:ext uri="{FF2B5EF4-FFF2-40B4-BE49-F238E27FC236}">
                <a16:creationId xmlns:a16="http://schemas.microsoft.com/office/drawing/2014/main" id="{4CA9F207-E0A0-45B3-9053-0B8DC6F8A198}"/>
              </a:ext>
            </a:extLst>
          </p:cNvPr>
          <p:cNvSpPr>
            <a:spLocks noGrp="1" noChangeArrowheads="1"/>
          </p:cNvSpPr>
          <p:nvPr>
            <p:ph type="body" idx="1"/>
          </p:nvPr>
        </p:nvSpPr>
        <p:spPr>
          <a:solidFill>
            <a:srgbClr val="FFFFFF"/>
          </a:solidFill>
          <a:ln>
            <a:solidFill>
              <a:srgbClr val="000000"/>
            </a:solidFill>
          </a:ln>
        </p:spPr>
        <p:txBody>
          <a:bodyPr lIns="89852" tIns="44926" rIns="89852" bIns="44926"/>
          <a:lstStyle/>
          <a:p>
            <a:endParaRPr lang="es-ES_tradnl" altLang="es-ES">
              <a:latin typeface="Arial" panose="020B0604020202020204" pitchFamily="34" charset="0"/>
            </a:endParaRPr>
          </a:p>
        </p:txBody>
      </p:sp>
    </p:spTree>
    <p:extLst>
      <p:ext uri="{BB962C8B-B14F-4D97-AF65-F5344CB8AC3E}">
        <p14:creationId xmlns:p14="http://schemas.microsoft.com/office/powerpoint/2010/main" val="15628627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Rectangle 7">
            <a:extLst>
              <a:ext uri="{FF2B5EF4-FFF2-40B4-BE49-F238E27FC236}">
                <a16:creationId xmlns:a16="http://schemas.microsoft.com/office/drawing/2014/main" id="{D627991C-5137-46C3-B182-8C02C3815457}"/>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gn="r">
              <a:lnSpc>
                <a:spcPct val="100000"/>
              </a:lnSpc>
              <a:spcBef>
                <a:spcPct val="0"/>
              </a:spcBef>
              <a:buClrTx/>
            </a:pPr>
            <a:fld id="{86DA491A-6E9A-4D84-8DA3-AB073EBF32AB}" type="slidenum">
              <a:rPr lang="en-US" altLang="es-ES" sz="1200" b="0">
                <a:latin typeface="Times" panose="02020603050405020304" pitchFamily="18" charset="0"/>
              </a:rPr>
              <a:pPr algn="r">
                <a:lnSpc>
                  <a:spcPct val="100000"/>
                </a:lnSpc>
                <a:spcBef>
                  <a:spcPct val="0"/>
                </a:spcBef>
                <a:buClrTx/>
              </a:pPr>
              <a:t>55</a:t>
            </a:fld>
            <a:endParaRPr lang="en-US" altLang="es-ES" sz="1200" b="0">
              <a:latin typeface="Times" panose="02020603050405020304" pitchFamily="18" charset="0"/>
            </a:endParaRPr>
          </a:p>
        </p:txBody>
      </p:sp>
      <p:sp>
        <p:nvSpPr>
          <p:cNvPr id="485379" name="Rectangle 2">
            <a:extLst>
              <a:ext uri="{FF2B5EF4-FFF2-40B4-BE49-F238E27FC236}">
                <a16:creationId xmlns:a16="http://schemas.microsoft.com/office/drawing/2014/main" id="{4916A917-6E24-4EA2-95D6-95C786917954}"/>
              </a:ext>
            </a:extLst>
          </p:cNvPr>
          <p:cNvSpPr>
            <a:spLocks noGrp="1" noRot="1" noChangeAspect="1" noChangeArrowheads="1" noTextEdit="1"/>
          </p:cNvSpPr>
          <p:nvPr>
            <p:ph type="sldImg"/>
          </p:nvPr>
        </p:nvSpPr>
        <p:spPr>
          <a:xfrm>
            <a:off x="381000" y="684213"/>
            <a:ext cx="6096000" cy="3429000"/>
          </a:xfrm>
          <a:ln/>
        </p:spPr>
      </p:sp>
      <p:sp>
        <p:nvSpPr>
          <p:cNvPr id="485380" name="Rectangle 3">
            <a:extLst>
              <a:ext uri="{FF2B5EF4-FFF2-40B4-BE49-F238E27FC236}">
                <a16:creationId xmlns:a16="http://schemas.microsoft.com/office/drawing/2014/main" id="{132AA8EF-474B-464F-8D3C-69A0D3048718}"/>
              </a:ext>
            </a:extLst>
          </p:cNvPr>
          <p:cNvSpPr>
            <a:spLocks noGrp="1" noChangeArrowheads="1"/>
          </p:cNvSpPr>
          <p:nvPr>
            <p:ph type="body" idx="1"/>
          </p:nvPr>
        </p:nvSpPr>
        <p:spPr>
          <a:xfrm>
            <a:off x="914400" y="4343400"/>
            <a:ext cx="50292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ormAutofit/>
          </a:bodyPr>
          <a:lstStyle/>
          <a:p>
            <a:r>
              <a:rPr lang="en-US" altLang="es-ES" dirty="0">
                <a:latin typeface="Arial" panose="020B0604020202020204" pitchFamily="34" charset="0"/>
              </a:rPr>
              <a:t>LOW - corresponds to LZO (11gR2)</a:t>
            </a:r>
          </a:p>
          <a:p>
            <a:r>
              <a:rPr lang="en-US" altLang="es-ES" dirty="0">
                <a:latin typeface="Arial" panose="020B0604020202020204" pitchFamily="34" charset="0"/>
              </a:rPr>
              <a:t>MEDIUM - corresponds to ZLIB (11gR1)</a:t>
            </a:r>
          </a:p>
          <a:p>
            <a:r>
              <a:rPr lang="en-US" altLang="es-ES" dirty="0">
                <a:latin typeface="Arial" panose="020B0604020202020204" pitchFamily="34" charset="0"/>
              </a:rPr>
              <a:t>DEFAULT - corresponds to BZIP2 (10g style compression)</a:t>
            </a:r>
          </a:p>
          <a:p>
            <a:r>
              <a:rPr lang="en-US" altLang="es-ES" dirty="0">
                <a:latin typeface="Arial" panose="020B0604020202020204" pitchFamily="34" charset="0"/>
              </a:rPr>
              <a:t>HIGH - corresponds to GZIP  (11gR2)</a:t>
            </a:r>
          </a:p>
          <a:p>
            <a:endParaRPr lang="en-US" altLang="es-ES" dirty="0">
              <a:latin typeface="Arial" panose="020B0604020202020204" pitchFamily="34" charset="0"/>
            </a:endParaRPr>
          </a:p>
          <a:p>
            <a:r>
              <a:rPr lang="es-ES_tradnl" sz="1100" kern="1200" dirty="0">
                <a:solidFill>
                  <a:srgbClr val="000000"/>
                </a:solidFill>
                <a:effectLst/>
                <a:latin typeface="+mn-lt"/>
                <a:ea typeface="+mn-ea"/>
                <a:cs typeface="+mn-cs"/>
              </a:rPr>
              <a:t>RMAN </a:t>
            </a:r>
            <a:r>
              <a:rPr lang="es-ES_tradnl" sz="1100" kern="1200" dirty="0" err="1">
                <a:solidFill>
                  <a:srgbClr val="000000"/>
                </a:solidFill>
                <a:effectLst/>
                <a:latin typeface="+mn-lt"/>
                <a:ea typeface="+mn-ea"/>
                <a:cs typeface="+mn-cs"/>
              </a:rPr>
              <a:t>supports</a:t>
            </a:r>
            <a:r>
              <a:rPr lang="es-ES_tradnl" sz="1100" kern="1200" dirty="0">
                <a:solidFill>
                  <a:srgbClr val="000000"/>
                </a:solidFill>
                <a:effectLst/>
                <a:latin typeface="+mn-lt"/>
                <a:ea typeface="+mn-ea"/>
                <a:cs typeface="+mn-cs"/>
              </a:rPr>
              <a:t> </a:t>
            </a:r>
            <a:r>
              <a:rPr lang="es-ES_tradnl" sz="1100" kern="1200" dirty="0" err="1">
                <a:solidFill>
                  <a:srgbClr val="000000"/>
                </a:solidFill>
                <a:effectLst/>
                <a:latin typeface="+mn-lt"/>
                <a:ea typeface="+mn-ea"/>
                <a:cs typeface="+mn-cs"/>
                <a:hlinkClick r:id="rId3"/>
              </a:rPr>
              <a:t>binary</a:t>
            </a:r>
            <a:r>
              <a:rPr lang="es-ES_tradnl" sz="1100" kern="1200" dirty="0">
                <a:solidFill>
                  <a:srgbClr val="000000"/>
                </a:solidFill>
                <a:effectLst/>
                <a:latin typeface="+mn-lt"/>
                <a:ea typeface="+mn-ea"/>
                <a:cs typeface="+mn-cs"/>
                <a:hlinkClick r:id="rId3"/>
              </a:rPr>
              <a:t> </a:t>
            </a:r>
            <a:r>
              <a:rPr lang="es-ES_tradnl" sz="1100" kern="1200" dirty="0" err="1">
                <a:solidFill>
                  <a:srgbClr val="000000"/>
                </a:solidFill>
                <a:effectLst/>
                <a:latin typeface="+mn-lt"/>
                <a:ea typeface="+mn-ea"/>
                <a:cs typeface="+mn-cs"/>
                <a:hlinkClick r:id="rId3"/>
              </a:rPr>
              <a:t>compression</a:t>
            </a:r>
            <a:r>
              <a:rPr lang="es-ES_tradnl" sz="1100" kern="1200" dirty="0">
                <a:solidFill>
                  <a:srgbClr val="000000"/>
                </a:solidFill>
                <a:effectLst/>
                <a:latin typeface="+mn-lt"/>
                <a:ea typeface="+mn-ea"/>
                <a:cs typeface="+mn-cs"/>
              </a:rPr>
              <a:t> </a:t>
            </a:r>
            <a:r>
              <a:rPr lang="es-ES_tradnl" sz="1100" kern="1200" dirty="0" err="1">
                <a:solidFill>
                  <a:srgbClr val="000000"/>
                </a:solidFill>
                <a:effectLst/>
                <a:latin typeface="+mn-lt"/>
                <a:ea typeface="+mn-ea"/>
                <a:cs typeface="+mn-cs"/>
              </a:rPr>
              <a:t>of</a:t>
            </a:r>
            <a:r>
              <a:rPr lang="es-ES_tradnl" sz="1100" kern="1200" dirty="0">
                <a:solidFill>
                  <a:srgbClr val="000000"/>
                </a:solidFill>
                <a:effectLst/>
                <a:latin typeface="+mn-lt"/>
                <a:ea typeface="+mn-ea"/>
                <a:cs typeface="+mn-cs"/>
              </a:rPr>
              <a:t> </a:t>
            </a:r>
            <a:r>
              <a:rPr lang="es-ES_tradnl" sz="1100" kern="1200" dirty="0" err="1">
                <a:solidFill>
                  <a:srgbClr val="000000"/>
                </a:solidFill>
                <a:effectLst/>
                <a:latin typeface="+mn-lt"/>
                <a:ea typeface="+mn-ea"/>
                <a:cs typeface="+mn-cs"/>
              </a:rPr>
              <a:t>backup</a:t>
            </a:r>
            <a:r>
              <a:rPr lang="es-ES_tradnl" sz="1100" kern="1200" dirty="0">
                <a:solidFill>
                  <a:srgbClr val="000000"/>
                </a:solidFill>
                <a:effectLst/>
                <a:latin typeface="+mn-lt"/>
                <a:ea typeface="+mn-ea"/>
                <a:cs typeface="+mn-cs"/>
              </a:rPr>
              <a:t> sets. </a:t>
            </a:r>
            <a:r>
              <a:rPr lang="es-ES_tradnl" sz="1100" kern="1200" dirty="0" err="1">
                <a:solidFill>
                  <a:srgbClr val="000000"/>
                </a:solidFill>
                <a:effectLst/>
                <a:latin typeface="+mn-lt"/>
                <a:ea typeface="+mn-ea"/>
                <a:cs typeface="+mn-cs"/>
              </a:rPr>
              <a:t>The</a:t>
            </a:r>
            <a:r>
              <a:rPr lang="es-ES_tradnl" sz="1100" kern="1200" dirty="0">
                <a:solidFill>
                  <a:srgbClr val="000000"/>
                </a:solidFill>
                <a:effectLst/>
                <a:latin typeface="+mn-lt"/>
                <a:ea typeface="+mn-ea"/>
                <a:cs typeface="+mn-cs"/>
              </a:rPr>
              <a:t> </a:t>
            </a:r>
            <a:r>
              <a:rPr lang="es-ES_tradnl" sz="1100" kern="1200" dirty="0" err="1">
                <a:solidFill>
                  <a:srgbClr val="000000"/>
                </a:solidFill>
                <a:effectLst/>
                <a:latin typeface="+mn-lt"/>
                <a:ea typeface="+mn-ea"/>
                <a:cs typeface="+mn-cs"/>
              </a:rPr>
              <a:t>supported</a:t>
            </a:r>
            <a:r>
              <a:rPr lang="es-ES_tradnl" sz="1100" kern="1200" dirty="0">
                <a:solidFill>
                  <a:srgbClr val="000000"/>
                </a:solidFill>
                <a:effectLst/>
                <a:latin typeface="+mn-lt"/>
                <a:ea typeface="+mn-ea"/>
                <a:cs typeface="+mn-cs"/>
              </a:rPr>
              <a:t> </a:t>
            </a:r>
            <a:r>
              <a:rPr lang="es-ES_tradnl" sz="1100" kern="1200" dirty="0" err="1">
                <a:solidFill>
                  <a:srgbClr val="000000"/>
                </a:solidFill>
                <a:effectLst/>
                <a:latin typeface="+mn-lt"/>
                <a:ea typeface="+mn-ea"/>
                <a:cs typeface="+mn-cs"/>
              </a:rPr>
              <a:t>algorithms</a:t>
            </a:r>
            <a:r>
              <a:rPr lang="es-ES_tradnl" sz="1100" kern="1200" dirty="0">
                <a:solidFill>
                  <a:srgbClr val="000000"/>
                </a:solidFill>
                <a:effectLst/>
                <a:latin typeface="+mn-lt"/>
                <a:ea typeface="+mn-ea"/>
                <a:cs typeface="+mn-cs"/>
              </a:rPr>
              <a:t> are </a:t>
            </a:r>
            <a:r>
              <a:rPr lang="es-ES_tradnl" sz="1100" dirty="0">
                <a:effectLst/>
              </a:rPr>
              <a:t>BZIP2</a:t>
            </a:r>
            <a:r>
              <a:rPr lang="es-ES_tradnl" sz="1100" kern="1200" dirty="0">
                <a:solidFill>
                  <a:srgbClr val="000000"/>
                </a:solidFill>
                <a:effectLst/>
                <a:latin typeface="+mn-lt"/>
                <a:ea typeface="+mn-ea"/>
                <a:cs typeface="+mn-cs"/>
              </a:rPr>
              <a:t> (default) and </a:t>
            </a:r>
            <a:r>
              <a:rPr lang="es-ES_tradnl" sz="1100" dirty="0">
                <a:effectLst/>
              </a:rPr>
              <a:t>ZLIB</a:t>
            </a:r>
            <a:r>
              <a:rPr lang="es-ES_tradnl" sz="1100" kern="1200" dirty="0">
                <a:solidFill>
                  <a:srgbClr val="000000"/>
                </a:solidFill>
                <a:effectLst/>
                <a:latin typeface="+mn-lt"/>
                <a:ea typeface="+mn-ea"/>
                <a:cs typeface="+mn-cs"/>
              </a:rPr>
              <a:t>. </a:t>
            </a:r>
            <a:r>
              <a:rPr lang="es-ES_tradnl" sz="1100" kern="1200" dirty="0" err="1">
                <a:solidFill>
                  <a:srgbClr val="000000"/>
                </a:solidFill>
                <a:effectLst/>
                <a:latin typeface="+mn-lt"/>
                <a:ea typeface="+mn-ea"/>
                <a:cs typeface="+mn-cs"/>
              </a:rPr>
              <a:t>The</a:t>
            </a:r>
            <a:r>
              <a:rPr lang="es-ES_tradnl" sz="1100" kern="1200" dirty="0">
                <a:solidFill>
                  <a:srgbClr val="000000"/>
                </a:solidFill>
                <a:effectLst/>
                <a:latin typeface="+mn-lt"/>
                <a:ea typeface="+mn-ea"/>
                <a:cs typeface="+mn-cs"/>
              </a:rPr>
              <a:t> </a:t>
            </a:r>
            <a:r>
              <a:rPr lang="es-ES_tradnl" sz="1100" dirty="0">
                <a:effectLst/>
              </a:rPr>
              <a:t>BZIP2</a:t>
            </a:r>
            <a:r>
              <a:rPr lang="es-ES_tradnl" sz="1100" kern="1200" dirty="0">
                <a:solidFill>
                  <a:srgbClr val="000000"/>
                </a:solidFill>
                <a:effectLst/>
                <a:latin typeface="+mn-lt"/>
                <a:ea typeface="+mn-ea"/>
                <a:cs typeface="+mn-cs"/>
              </a:rPr>
              <a:t> </a:t>
            </a:r>
            <a:r>
              <a:rPr lang="es-ES_tradnl" sz="1100" kern="1200" dirty="0" err="1">
                <a:solidFill>
                  <a:srgbClr val="000000"/>
                </a:solidFill>
                <a:effectLst/>
                <a:latin typeface="+mn-lt"/>
                <a:ea typeface="+mn-ea"/>
                <a:cs typeface="+mn-cs"/>
              </a:rPr>
              <a:t>algorithm</a:t>
            </a:r>
            <a:r>
              <a:rPr lang="es-ES_tradnl" sz="1100" kern="1200" dirty="0">
                <a:solidFill>
                  <a:srgbClr val="000000"/>
                </a:solidFill>
                <a:effectLst/>
                <a:latin typeface="+mn-lt"/>
                <a:ea typeface="+mn-ea"/>
                <a:cs typeface="+mn-cs"/>
              </a:rPr>
              <a:t> </a:t>
            </a:r>
            <a:r>
              <a:rPr lang="es-ES_tradnl" sz="1100" kern="1200" dirty="0" err="1">
                <a:solidFill>
                  <a:srgbClr val="000000"/>
                </a:solidFill>
                <a:effectLst/>
                <a:latin typeface="+mn-lt"/>
                <a:ea typeface="+mn-ea"/>
                <a:cs typeface="+mn-cs"/>
              </a:rPr>
              <a:t>is</a:t>
            </a:r>
            <a:r>
              <a:rPr lang="es-ES_tradnl" sz="1100" kern="1200" dirty="0">
                <a:solidFill>
                  <a:srgbClr val="000000"/>
                </a:solidFill>
                <a:effectLst/>
                <a:latin typeface="+mn-lt"/>
                <a:ea typeface="+mn-ea"/>
                <a:cs typeface="+mn-cs"/>
              </a:rPr>
              <a:t> </a:t>
            </a:r>
            <a:r>
              <a:rPr lang="es-ES_tradnl" sz="1100" kern="1200" dirty="0" err="1">
                <a:solidFill>
                  <a:srgbClr val="000000"/>
                </a:solidFill>
                <a:effectLst/>
                <a:latin typeface="+mn-lt"/>
                <a:ea typeface="+mn-ea"/>
                <a:cs typeface="+mn-cs"/>
              </a:rPr>
              <a:t>optimized</a:t>
            </a:r>
            <a:r>
              <a:rPr lang="es-ES_tradnl" sz="1100" kern="1200" dirty="0">
                <a:solidFill>
                  <a:srgbClr val="000000"/>
                </a:solidFill>
                <a:effectLst/>
                <a:latin typeface="+mn-lt"/>
                <a:ea typeface="+mn-ea"/>
                <a:cs typeface="+mn-cs"/>
              </a:rPr>
              <a:t> </a:t>
            </a:r>
            <a:r>
              <a:rPr lang="es-ES_tradnl" sz="1100" kern="1200" dirty="0" err="1">
                <a:solidFill>
                  <a:srgbClr val="000000"/>
                </a:solidFill>
                <a:effectLst/>
                <a:latin typeface="+mn-lt"/>
                <a:ea typeface="+mn-ea"/>
                <a:cs typeface="+mn-cs"/>
              </a:rPr>
              <a:t>for</a:t>
            </a:r>
            <a:r>
              <a:rPr lang="es-ES_tradnl" sz="1100" kern="1200" dirty="0">
                <a:solidFill>
                  <a:srgbClr val="000000"/>
                </a:solidFill>
                <a:effectLst/>
                <a:latin typeface="+mn-lt"/>
                <a:ea typeface="+mn-ea"/>
                <a:cs typeface="+mn-cs"/>
              </a:rPr>
              <a:t> </a:t>
            </a:r>
            <a:r>
              <a:rPr lang="es-ES_tradnl" sz="1100" kern="1200" dirty="0" err="1">
                <a:solidFill>
                  <a:srgbClr val="000000"/>
                </a:solidFill>
                <a:effectLst/>
                <a:latin typeface="+mn-lt"/>
                <a:ea typeface="+mn-ea"/>
                <a:cs typeface="+mn-cs"/>
              </a:rPr>
              <a:t>maximum</a:t>
            </a:r>
            <a:r>
              <a:rPr lang="es-ES_tradnl" sz="1100" kern="1200" dirty="0">
                <a:solidFill>
                  <a:srgbClr val="000000"/>
                </a:solidFill>
                <a:effectLst/>
                <a:latin typeface="+mn-lt"/>
                <a:ea typeface="+mn-ea"/>
                <a:cs typeface="+mn-cs"/>
              </a:rPr>
              <a:t> </a:t>
            </a:r>
            <a:r>
              <a:rPr lang="es-ES_tradnl" sz="1100" kern="1200" dirty="0" err="1">
                <a:solidFill>
                  <a:srgbClr val="000000"/>
                </a:solidFill>
                <a:effectLst/>
                <a:latin typeface="+mn-lt"/>
                <a:ea typeface="+mn-ea"/>
                <a:cs typeface="+mn-cs"/>
              </a:rPr>
              <a:t>compression</a:t>
            </a:r>
            <a:r>
              <a:rPr lang="es-ES_tradnl" sz="1100" kern="1200" dirty="0">
                <a:solidFill>
                  <a:srgbClr val="000000"/>
                </a:solidFill>
                <a:effectLst/>
                <a:latin typeface="+mn-lt"/>
                <a:ea typeface="+mn-ea"/>
                <a:cs typeface="+mn-cs"/>
              </a:rPr>
              <a:t>, </a:t>
            </a:r>
            <a:r>
              <a:rPr lang="es-ES_tradnl" sz="1100" kern="1200" dirty="0" err="1">
                <a:solidFill>
                  <a:srgbClr val="000000"/>
                </a:solidFill>
                <a:effectLst/>
                <a:latin typeface="+mn-lt"/>
                <a:ea typeface="+mn-ea"/>
                <a:cs typeface="+mn-cs"/>
              </a:rPr>
              <a:t>whereas</a:t>
            </a:r>
            <a:r>
              <a:rPr lang="es-ES_tradnl" sz="1100" kern="1200" dirty="0">
                <a:solidFill>
                  <a:srgbClr val="000000"/>
                </a:solidFill>
                <a:effectLst/>
                <a:latin typeface="+mn-lt"/>
                <a:ea typeface="+mn-ea"/>
                <a:cs typeface="+mn-cs"/>
              </a:rPr>
              <a:t> </a:t>
            </a:r>
            <a:r>
              <a:rPr lang="es-ES_tradnl" sz="1100" kern="1200" dirty="0" err="1">
                <a:solidFill>
                  <a:srgbClr val="000000"/>
                </a:solidFill>
                <a:effectLst/>
                <a:latin typeface="+mn-lt"/>
                <a:ea typeface="+mn-ea"/>
                <a:cs typeface="+mn-cs"/>
              </a:rPr>
              <a:t>the</a:t>
            </a:r>
            <a:r>
              <a:rPr lang="es-ES_tradnl" sz="1100" kern="1200" dirty="0">
                <a:solidFill>
                  <a:srgbClr val="000000"/>
                </a:solidFill>
                <a:effectLst/>
                <a:latin typeface="+mn-lt"/>
                <a:ea typeface="+mn-ea"/>
                <a:cs typeface="+mn-cs"/>
              </a:rPr>
              <a:t> </a:t>
            </a:r>
            <a:r>
              <a:rPr lang="es-ES_tradnl" sz="1100" dirty="0">
                <a:effectLst/>
              </a:rPr>
              <a:t>ZLIB</a:t>
            </a:r>
            <a:r>
              <a:rPr lang="es-ES_tradnl" sz="1100" kern="1200" dirty="0">
                <a:solidFill>
                  <a:srgbClr val="000000"/>
                </a:solidFill>
                <a:effectLst/>
                <a:latin typeface="+mn-lt"/>
                <a:ea typeface="+mn-ea"/>
                <a:cs typeface="+mn-cs"/>
              </a:rPr>
              <a:t> </a:t>
            </a:r>
            <a:r>
              <a:rPr lang="es-ES_tradnl" sz="1100" kern="1200" dirty="0" err="1">
                <a:solidFill>
                  <a:srgbClr val="000000"/>
                </a:solidFill>
                <a:effectLst/>
                <a:latin typeface="+mn-lt"/>
                <a:ea typeface="+mn-ea"/>
                <a:cs typeface="+mn-cs"/>
              </a:rPr>
              <a:t>algorithm</a:t>
            </a:r>
            <a:r>
              <a:rPr lang="es-ES_tradnl" sz="1100" kern="1200" dirty="0">
                <a:solidFill>
                  <a:srgbClr val="000000"/>
                </a:solidFill>
                <a:effectLst/>
                <a:latin typeface="+mn-lt"/>
                <a:ea typeface="+mn-ea"/>
                <a:cs typeface="+mn-cs"/>
              </a:rPr>
              <a:t> </a:t>
            </a:r>
            <a:r>
              <a:rPr lang="es-ES_tradnl" sz="1100" kern="1200" dirty="0" err="1">
                <a:solidFill>
                  <a:srgbClr val="000000"/>
                </a:solidFill>
                <a:effectLst/>
                <a:latin typeface="+mn-lt"/>
                <a:ea typeface="+mn-ea"/>
                <a:cs typeface="+mn-cs"/>
              </a:rPr>
              <a:t>is</a:t>
            </a:r>
            <a:r>
              <a:rPr lang="es-ES_tradnl" sz="1100" kern="1200" dirty="0">
                <a:solidFill>
                  <a:srgbClr val="000000"/>
                </a:solidFill>
                <a:effectLst/>
                <a:latin typeface="+mn-lt"/>
                <a:ea typeface="+mn-ea"/>
                <a:cs typeface="+mn-cs"/>
              </a:rPr>
              <a:t> </a:t>
            </a:r>
            <a:r>
              <a:rPr lang="es-ES_tradnl" sz="1100" kern="1200" dirty="0" err="1">
                <a:solidFill>
                  <a:srgbClr val="000000"/>
                </a:solidFill>
                <a:effectLst/>
                <a:latin typeface="+mn-lt"/>
                <a:ea typeface="+mn-ea"/>
                <a:cs typeface="+mn-cs"/>
              </a:rPr>
              <a:t>optimized</a:t>
            </a:r>
            <a:r>
              <a:rPr lang="es-ES_tradnl" sz="1100" kern="1200" dirty="0">
                <a:solidFill>
                  <a:srgbClr val="000000"/>
                </a:solidFill>
                <a:effectLst/>
                <a:latin typeface="+mn-lt"/>
                <a:ea typeface="+mn-ea"/>
                <a:cs typeface="+mn-cs"/>
              </a:rPr>
              <a:t> </a:t>
            </a:r>
            <a:r>
              <a:rPr lang="es-ES_tradnl" sz="1100" kern="1200" dirty="0" err="1">
                <a:solidFill>
                  <a:srgbClr val="000000"/>
                </a:solidFill>
                <a:effectLst/>
                <a:latin typeface="+mn-lt"/>
                <a:ea typeface="+mn-ea"/>
                <a:cs typeface="+mn-cs"/>
              </a:rPr>
              <a:t>for</a:t>
            </a:r>
            <a:r>
              <a:rPr lang="es-ES_tradnl" sz="1100" kern="1200" dirty="0">
                <a:solidFill>
                  <a:srgbClr val="000000"/>
                </a:solidFill>
                <a:effectLst/>
                <a:latin typeface="+mn-lt"/>
                <a:ea typeface="+mn-ea"/>
                <a:cs typeface="+mn-cs"/>
              </a:rPr>
              <a:t> CPU </a:t>
            </a:r>
            <a:r>
              <a:rPr lang="es-ES_tradnl" sz="1100" kern="1200" dirty="0" err="1">
                <a:solidFill>
                  <a:srgbClr val="000000"/>
                </a:solidFill>
                <a:effectLst/>
                <a:latin typeface="+mn-lt"/>
                <a:ea typeface="+mn-ea"/>
                <a:cs typeface="+mn-cs"/>
              </a:rPr>
              <a:t>efficiency</a:t>
            </a:r>
            <a:r>
              <a:rPr lang="es-ES_tradnl" sz="1100" kern="1200" dirty="0">
                <a:solidFill>
                  <a:srgbClr val="000000"/>
                </a:solidFill>
                <a:effectLst/>
                <a:latin typeface="+mn-lt"/>
                <a:ea typeface="+mn-ea"/>
                <a:cs typeface="+mn-cs"/>
              </a:rPr>
              <a:t>. </a:t>
            </a:r>
            <a:r>
              <a:rPr lang="es-ES_tradnl" sz="1100" dirty="0">
                <a:effectLst/>
              </a:rPr>
              <a:t>BZIP2</a:t>
            </a:r>
            <a:r>
              <a:rPr lang="es-ES_tradnl" sz="1100" kern="1200" dirty="0">
                <a:solidFill>
                  <a:srgbClr val="000000"/>
                </a:solidFill>
                <a:effectLst/>
                <a:latin typeface="+mn-lt"/>
                <a:ea typeface="+mn-ea"/>
                <a:cs typeface="+mn-cs"/>
              </a:rPr>
              <a:t> consumes more CPU </a:t>
            </a:r>
            <a:r>
              <a:rPr lang="es-ES_tradnl" sz="1100" kern="1200" dirty="0" err="1">
                <a:solidFill>
                  <a:srgbClr val="000000"/>
                </a:solidFill>
                <a:effectLst/>
                <a:latin typeface="+mn-lt"/>
                <a:ea typeface="+mn-ea"/>
                <a:cs typeface="+mn-cs"/>
              </a:rPr>
              <a:t>resource</a:t>
            </a:r>
            <a:r>
              <a:rPr lang="es-ES_tradnl" sz="1100" kern="1200" dirty="0">
                <a:solidFill>
                  <a:srgbClr val="000000"/>
                </a:solidFill>
                <a:effectLst/>
                <a:latin typeface="+mn-lt"/>
                <a:ea typeface="+mn-ea"/>
                <a:cs typeface="+mn-cs"/>
              </a:rPr>
              <a:t> </a:t>
            </a:r>
            <a:r>
              <a:rPr lang="es-ES_tradnl" sz="1100" kern="1200" dirty="0" err="1">
                <a:solidFill>
                  <a:srgbClr val="000000"/>
                </a:solidFill>
                <a:effectLst/>
                <a:latin typeface="+mn-lt"/>
                <a:ea typeface="+mn-ea"/>
                <a:cs typeface="+mn-cs"/>
              </a:rPr>
              <a:t>than</a:t>
            </a:r>
            <a:r>
              <a:rPr lang="es-ES_tradnl" sz="1100" kern="1200" dirty="0">
                <a:solidFill>
                  <a:srgbClr val="000000"/>
                </a:solidFill>
                <a:effectLst/>
                <a:latin typeface="+mn-lt"/>
                <a:ea typeface="+mn-ea"/>
                <a:cs typeface="+mn-cs"/>
              </a:rPr>
              <a:t> </a:t>
            </a:r>
            <a:r>
              <a:rPr lang="es-ES_tradnl" sz="1100" dirty="0">
                <a:effectLst/>
              </a:rPr>
              <a:t>ZLIB</a:t>
            </a:r>
            <a:r>
              <a:rPr lang="es-ES_tradnl" sz="1100" kern="1200" dirty="0">
                <a:solidFill>
                  <a:srgbClr val="000000"/>
                </a:solidFill>
                <a:effectLst/>
                <a:latin typeface="+mn-lt"/>
                <a:ea typeface="+mn-ea"/>
                <a:cs typeface="+mn-cs"/>
              </a:rPr>
              <a:t>, </a:t>
            </a:r>
            <a:r>
              <a:rPr lang="es-ES_tradnl" sz="1100" kern="1200" dirty="0" err="1">
                <a:solidFill>
                  <a:srgbClr val="000000"/>
                </a:solidFill>
                <a:effectLst/>
                <a:latin typeface="+mn-lt"/>
                <a:ea typeface="+mn-ea"/>
                <a:cs typeface="+mn-cs"/>
              </a:rPr>
              <a:t>but</a:t>
            </a:r>
            <a:r>
              <a:rPr lang="es-ES_tradnl" sz="1100" kern="1200" dirty="0">
                <a:solidFill>
                  <a:srgbClr val="000000"/>
                </a:solidFill>
                <a:effectLst/>
                <a:latin typeface="+mn-lt"/>
                <a:ea typeface="+mn-ea"/>
                <a:cs typeface="+mn-cs"/>
              </a:rPr>
              <a:t> </a:t>
            </a:r>
            <a:r>
              <a:rPr lang="es-ES_tradnl" sz="1100" kern="1200" dirty="0" err="1">
                <a:solidFill>
                  <a:srgbClr val="000000"/>
                </a:solidFill>
                <a:effectLst/>
                <a:latin typeface="+mn-lt"/>
                <a:ea typeface="+mn-ea"/>
                <a:cs typeface="+mn-cs"/>
              </a:rPr>
              <a:t>will</a:t>
            </a:r>
            <a:r>
              <a:rPr lang="es-ES_tradnl" sz="1100" kern="1200" dirty="0">
                <a:solidFill>
                  <a:srgbClr val="000000"/>
                </a:solidFill>
                <a:effectLst/>
                <a:latin typeface="+mn-lt"/>
                <a:ea typeface="+mn-ea"/>
                <a:cs typeface="+mn-cs"/>
              </a:rPr>
              <a:t> </a:t>
            </a:r>
            <a:r>
              <a:rPr lang="es-ES_tradnl" sz="1100" kern="1200" dirty="0" err="1">
                <a:solidFill>
                  <a:srgbClr val="000000"/>
                </a:solidFill>
                <a:effectLst/>
                <a:latin typeface="+mn-lt"/>
                <a:ea typeface="+mn-ea"/>
                <a:cs typeface="+mn-cs"/>
              </a:rPr>
              <a:t>usually</a:t>
            </a:r>
            <a:r>
              <a:rPr lang="es-ES_tradnl" sz="1100" kern="1200" dirty="0">
                <a:solidFill>
                  <a:srgbClr val="000000"/>
                </a:solidFill>
                <a:effectLst/>
                <a:latin typeface="+mn-lt"/>
                <a:ea typeface="+mn-ea"/>
                <a:cs typeface="+mn-cs"/>
              </a:rPr>
              <a:t> produce more compact </a:t>
            </a:r>
            <a:r>
              <a:rPr lang="es-ES_tradnl" sz="1100" kern="1200" dirty="0" err="1">
                <a:solidFill>
                  <a:srgbClr val="000000"/>
                </a:solidFill>
                <a:effectLst/>
                <a:latin typeface="+mn-lt"/>
                <a:ea typeface="+mn-ea"/>
                <a:cs typeface="+mn-cs"/>
              </a:rPr>
              <a:t>backups</a:t>
            </a:r>
            <a:r>
              <a:rPr lang="es-ES_tradnl" sz="1100" kern="1200" dirty="0">
                <a:solidFill>
                  <a:srgbClr val="000000"/>
                </a:solidFill>
                <a:effectLst/>
                <a:latin typeface="+mn-lt"/>
                <a:ea typeface="+mn-ea"/>
                <a:cs typeface="+mn-cs"/>
              </a:rPr>
              <a:t>. </a:t>
            </a:r>
            <a:endParaRPr lang="en-US" altLang="es-ES" dirty="0">
              <a:latin typeface="Arial" panose="020B0604020202020204" pitchFamily="34" charset="0"/>
            </a:endParaRPr>
          </a:p>
          <a:p>
            <a:endParaRPr lang="en-US" altLang="es-ES" dirty="0">
              <a:latin typeface="Arial" panose="020B0604020202020204" pitchFamily="34" charset="0"/>
            </a:endParaRPr>
          </a:p>
          <a:p>
            <a:endParaRPr lang="en-US" altLang="es-ES" dirty="0">
              <a:latin typeface="Arial" panose="020B0604020202020204" pitchFamily="34" charset="0"/>
            </a:endParaRPr>
          </a:p>
          <a:p>
            <a:endParaRPr lang="en-US" altLang="es-ES" dirty="0">
              <a:latin typeface="Arial" panose="020B0604020202020204" pitchFamily="34" charset="0"/>
            </a:endParaRPr>
          </a:p>
        </p:txBody>
      </p:sp>
    </p:spTree>
    <p:extLst>
      <p:ext uri="{BB962C8B-B14F-4D97-AF65-F5344CB8AC3E}">
        <p14:creationId xmlns:p14="http://schemas.microsoft.com/office/powerpoint/2010/main" val="21981152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7">
            <a:extLst>
              <a:ext uri="{FF2B5EF4-FFF2-40B4-BE49-F238E27FC236}">
                <a16:creationId xmlns:a16="http://schemas.microsoft.com/office/drawing/2014/main" id="{EDDC817E-7895-471E-AB1F-623BFB7B5F42}"/>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gn="r">
              <a:lnSpc>
                <a:spcPct val="100000"/>
              </a:lnSpc>
              <a:spcBef>
                <a:spcPct val="0"/>
              </a:spcBef>
              <a:buClrTx/>
            </a:pPr>
            <a:fld id="{2EB176AB-1AB9-4678-AD44-27CD6F8E03F4}" type="slidenum">
              <a:rPr lang="en-US" altLang="es-ES" sz="1200" b="0">
                <a:latin typeface="Times" panose="02020603050405020304" pitchFamily="18" charset="0"/>
              </a:rPr>
              <a:pPr algn="r">
                <a:lnSpc>
                  <a:spcPct val="100000"/>
                </a:lnSpc>
                <a:spcBef>
                  <a:spcPct val="0"/>
                </a:spcBef>
                <a:buClrTx/>
              </a:pPr>
              <a:t>56</a:t>
            </a:fld>
            <a:endParaRPr lang="en-US" altLang="es-ES" sz="1200" b="0">
              <a:latin typeface="Times" panose="02020603050405020304" pitchFamily="18" charset="0"/>
            </a:endParaRPr>
          </a:p>
        </p:txBody>
      </p:sp>
      <p:sp>
        <p:nvSpPr>
          <p:cNvPr id="487427" name="Rectangle 2">
            <a:extLst>
              <a:ext uri="{FF2B5EF4-FFF2-40B4-BE49-F238E27FC236}">
                <a16:creationId xmlns:a16="http://schemas.microsoft.com/office/drawing/2014/main" id="{9E2B4DBF-C433-4D79-B268-599BA08014B2}"/>
              </a:ext>
            </a:extLst>
          </p:cNvPr>
          <p:cNvSpPr>
            <a:spLocks noGrp="1" noRot="1" noChangeAspect="1" noChangeArrowheads="1" noTextEdit="1"/>
          </p:cNvSpPr>
          <p:nvPr>
            <p:ph type="sldImg"/>
          </p:nvPr>
        </p:nvSpPr>
        <p:spPr>
          <a:xfrm>
            <a:off x="382588" y="381000"/>
            <a:ext cx="4572000" cy="2573338"/>
          </a:xfrm>
          <a:solidFill>
            <a:srgbClr val="FFFFFF"/>
          </a:solidFill>
          <a:ln/>
        </p:spPr>
      </p:sp>
      <p:sp>
        <p:nvSpPr>
          <p:cNvPr id="487428" name="Rectangle 3">
            <a:extLst>
              <a:ext uri="{FF2B5EF4-FFF2-40B4-BE49-F238E27FC236}">
                <a16:creationId xmlns:a16="http://schemas.microsoft.com/office/drawing/2014/main" id="{E8358E07-DD51-4BE5-A47F-C7B7E190EE46}"/>
              </a:ext>
            </a:extLst>
          </p:cNvPr>
          <p:cNvSpPr>
            <a:spLocks noGrp="1" noChangeArrowheads="1"/>
          </p:cNvSpPr>
          <p:nvPr>
            <p:ph type="body" idx="1"/>
          </p:nvPr>
        </p:nvSpPr>
        <p:spPr>
          <a:solidFill>
            <a:srgbClr val="FFFFFF"/>
          </a:solidFill>
          <a:ln>
            <a:solidFill>
              <a:srgbClr val="000000"/>
            </a:solidFill>
          </a:ln>
        </p:spPr>
        <p:txBody>
          <a:bodyPr lIns="89858" tIns="44930" rIns="89858" bIns="44930"/>
          <a:lstStyle/>
          <a:p>
            <a:r>
              <a:rPr lang="en-US" altLang="es-ES">
                <a:latin typeface="Arial" panose="020B0604020202020204" pitchFamily="34" charset="0"/>
              </a:rPr>
              <a:t>In 10gR2:</a:t>
            </a:r>
          </a:p>
          <a:p>
            <a:r>
              <a:rPr lang="en-US" altLang="es-ES">
                <a:latin typeface="Arial" panose="020B0604020202020204" pitchFamily="34" charset="0"/>
              </a:rPr>
              <a:t>Configuring Compressed Backupsets as Default for Tape or Disk</a:t>
            </a:r>
          </a:p>
          <a:p>
            <a:r>
              <a:rPr lang="en-US" altLang="es-ES">
                <a:latin typeface="Arial" panose="020B0604020202020204" pitchFamily="34" charset="0"/>
              </a:rPr>
              <a:t>You can configure RMAN to use compressed backupsets by default on a particular</a:t>
            </a:r>
          </a:p>
          <a:p>
            <a:r>
              <a:rPr lang="en-US" altLang="es-ES">
                <a:latin typeface="Arial" panose="020B0604020202020204" pitchFamily="34" charset="0"/>
              </a:rPr>
              <a:t>device type, by using the CONFIGURE DEVICE TYPE command with the BACKUP</a:t>
            </a:r>
          </a:p>
          <a:p>
            <a:r>
              <a:rPr lang="en-US" altLang="es-ES">
                <a:latin typeface="Arial" panose="020B0604020202020204" pitchFamily="34" charset="0"/>
              </a:rPr>
              <a:t>TYPE TO COMPRESSED BACKUPSET option, as shown in the following examples.</a:t>
            </a:r>
          </a:p>
          <a:p>
            <a:r>
              <a:rPr lang="en-US" altLang="es-ES">
                <a:latin typeface="Arial" panose="020B0604020202020204" pitchFamily="34" charset="0"/>
              </a:rPr>
              <a:t>RMAN&gt; CONFIGURE DEVICE TYPE DISK BACKUP TYPE TO COMPRESSED BACKUPSET;</a:t>
            </a:r>
          </a:p>
          <a:p>
            <a:r>
              <a:rPr lang="en-US" altLang="es-ES">
                <a:latin typeface="Arial" panose="020B0604020202020204" pitchFamily="34" charset="0"/>
              </a:rPr>
              <a:t>RMAN&gt; CONFIGURE DEVICE TYPE sbt BACKUP TYPE TO COMPRESSED BACKUPSET;</a:t>
            </a:r>
          </a:p>
          <a:p>
            <a:r>
              <a:rPr lang="en-US" altLang="es-ES">
                <a:latin typeface="Arial" panose="020B0604020202020204" pitchFamily="34" charset="0"/>
              </a:rPr>
              <a:t>To disable compression, use the CONFIGURE DEVICE TYPE command with</a:t>
            </a:r>
          </a:p>
          <a:p>
            <a:r>
              <a:rPr lang="en-US" altLang="es-ES">
                <a:latin typeface="Arial" panose="020B0604020202020204" pitchFamily="34" charset="0"/>
              </a:rPr>
              <a:t>arguments specifying your other desired settings, but omitting the COMPRESSED</a:t>
            </a:r>
          </a:p>
          <a:p>
            <a:r>
              <a:rPr lang="en-US" altLang="es-ES">
                <a:latin typeface="Arial" panose="020B0604020202020204" pitchFamily="34" charset="0"/>
              </a:rPr>
              <a:t>keyword, as in the following examples:</a:t>
            </a:r>
          </a:p>
          <a:p>
            <a:r>
              <a:rPr lang="en-US" altLang="es-ES">
                <a:latin typeface="Arial" panose="020B0604020202020204" pitchFamily="34" charset="0"/>
              </a:rPr>
              <a:t>RMAN&gt; CONFIGURE DEVICE TYPE DISK BACKUP TYPE TO BACKUPSET;</a:t>
            </a:r>
          </a:p>
          <a:p>
            <a:r>
              <a:rPr lang="en-US" altLang="es-ES">
                <a:latin typeface="Arial" panose="020B0604020202020204" pitchFamily="34" charset="0"/>
              </a:rPr>
              <a:t>RMAN&gt; CONFIGURE DEVICE TYPE sbt BACKUP TYPE TO BACKUPSET;</a:t>
            </a:r>
          </a:p>
          <a:p>
            <a:endParaRPr lang="en-US" altLang="es-ES">
              <a:latin typeface="Arial" panose="020B0604020202020204" pitchFamily="34" charset="0"/>
            </a:endParaRPr>
          </a:p>
        </p:txBody>
      </p:sp>
    </p:spTree>
    <p:extLst>
      <p:ext uri="{BB962C8B-B14F-4D97-AF65-F5344CB8AC3E}">
        <p14:creationId xmlns:p14="http://schemas.microsoft.com/office/powerpoint/2010/main" val="105219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7">
            <a:extLst>
              <a:ext uri="{FF2B5EF4-FFF2-40B4-BE49-F238E27FC236}">
                <a16:creationId xmlns:a16="http://schemas.microsoft.com/office/drawing/2014/main" id="{35F22627-5765-401A-95E4-C9B5FE12F85B}"/>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3" tIns="45712" rIns="91423" bIns="45712" anchor="b"/>
          <a:lstStyle>
            <a:lvl1pPr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30188" eaLnBrk="0" hangingPunct="0">
              <a:defRPr sz="2000" b="1">
                <a:solidFill>
                  <a:schemeClr val="tx1"/>
                </a:solidFill>
                <a:latin typeface="Arial" panose="020B0604020202020204" pitchFamily="34" charset="0"/>
              </a:defRPr>
            </a:lvl5pPr>
            <a:lvl6pPr marL="2514600" indent="-230188"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30188"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30188"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30188"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gn="r">
              <a:lnSpc>
                <a:spcPct val="100000"/>
              </a:lnSpc>
              <a:spcBef>
                <a:spcPct val="0"/>
              </a:spcBef>
              <a:buClrTx/>
            </a:pPr>
            <a:fld id="{8A8705E4-2CE2-41F6-B6A7-A272CBF77379}" type="slidenum">
              <a:rPr lang="en-US" altLang="es-ES" sz="1200" b="0">
                <a:latin typeface="Times" panose="02020603050405020304" pitchFamily="18" charset="0"/>
              </a:rPr>
              <a:pPr algn="r">
                <a:lnSpc>
                  <a:spcPct val="100000"/>
                </a:lnSpc>
                <a:spcBef>
                  <a:spcPct val="0"/>
                </a:spcBef>
                <a:buClrTx/>
              </a:pPr>
              <a:t>58</a:t>
            </a:fld>
            <a:endParaRPr lang="en-US" altLang="es-ES" sz="1200" b="0">
              <a:latin typeface="Times" panose="02020603050405020304" pitchFamily="18" charset="0"/>
            </a:endParaRPr>
          </a:p>
        </p:txBody>
      </p:sp>
      <p:sp>
        <p:nvSpPr>
          <p:cNvPr id="490499" name="Rectangle 2">
            <a:extLst>
              <a:ext uri="{FF2B5EF4-FFF2-40B4-BE49-F238E27FC236}">
                <a16:creationId xmlns:a16="http://schemas.microsoft.com/office/drawing/2014/main" id="{D9D6AE13-8722-4741-A047-754E133CAA54}"/>
              </a:ext>
            </a:extLst>
          </p:cNvPr>
          <p:cNvSpPr>
            <a:spLocks noGrp="1" noRot="1" noChangeAspect="1" noChangeArrowheads="1" noTextEdit="1"/>
          </p:cNvSpPr>
          <p:nvPr>
            <p:ph type="sldImg"/>
          </p:nvPr>
        </p:nvSpPr>
        <p:spPr>
          <a:xfrm>
            <a:off x="382588" y="685800"/>
            <a:ext cx="6096000" cy="3429000"/>
          </a:xfrm>
          <a:solidFill>
            <a:srgbClr val="FFFFFF"/>
          </a:solidFill>
          <a:ln/>
        </p:spPr>
      </p:sp>
      <p:sp>
        <p:nvSpPr>
          <p:cNvPr id="490500" name="Rectangle 3">
            <a:extLst>
              <a:ext uri="{FF2B5EF4-FFF2-40B4-BE49-F238E27FC236}">
                <a16:creationId xmlns:a16="http://schemas.microsoft.com/office/drawing/2014/main" id="{AAA1094C-5B0A-44EA-AAC4-F5F8ACE27792}"/>
              </a:ext>
            </a:extLst>
          </p:cNvPr>
          <p:cNvSpPr>
            <a:spLocks noGrp="1" noChangeArrowheads="1"/>
          </p:cNvSpPr>
          <p:nvPr>
            <p:ph type="body" idx="1"/>
          </p:nvPr>
        </p:nvSpPr>
        <p:spPr>
          <a:solidFill>
            <a:srgbClr val="FFFFFF"/>
          </a:solidFill>
          <a:ln>
            <a:solidFill>
              <a:srgbClr val="000000"/>
            </a:solidFill>
          </a:ln>
        </p:spPr>
        <p:txBody>
          <a:bodyPr lIns="89852" tIns="44926" rIns="89852" bIns="44926"/>
          <a:lstStyle/>
          <a:p>
            <a:r>
              <a:rPr lang="en-US" altLang="es-ES">
                <a:latin typeface="Arial" panose="020B0604020202020204" pitchFamily="34" charset="0"/>
              </a:rPr>
              <a:t>Note – sufficient cpu cycles must be available in order for compression to achieve the above benefits.</a:t>
            </a:r>
          </a:p>
          <a:p>
            <a:r>
              <a:rPr lang="en-US" altLang="es-ES">
                <a:latin typeface="Arial" panose="020B0604020202020204" pitchFamily="34" charset="0"/>
              </a:rPr>
              <a:t>Network latency will not impact throughput or transmission time for Oracle Database 11g environments.</a:t>
            </a:r>
          </a:p>
          <a:p>
            <a:endParaRPr lang="en-US" altLang="es-ES">
              <a:latin typeface="Arial" panose="020B0604020202020204" pitchFamily="34" charset="0"/>
            </a:endParaRPr>
          </a:p>
          <a:p>
            <a:r>
              <a:rPr lang="en-US" altLang="es-ES">
                <a:latin typeface="Arial" panose="020B0604020202020204" pitchFamily="34" charset="0"/>
              </a:rPr>
              <a:t>Given that compression ratios vary from one application to the next, Oracle recommends that customers test with compression enabled to validate the benefit of utilizing compression before introducing it to the production environment.</a:t>
            </a:r>
          </a:p>
        </p:txBody>
      </p:sp>
    </p:spTree>
    <p:extLst>
      <p:ext uri="{BB962C8B-B14F-4D97-AF65-F5344CB8AC3E}">
        <p14:creationId xmlns:p14="http://schemas.microsoft.com/office/powerpoint/2010/main" val="21044573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Rectangle 7">
            <a:extLst>
              <a:ext uri="{FF2B5EF4-FFF2-40B4-BE49-F238E27FC236}">
                <a16:creationId xmlns:a16="http://schemas.microsoft.com/office/drawing/2014/main" id="{39D4DF32-CFC0-4C53-A1F9-47D67FD9F3BC}"/>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gn="r">
              <a:lnSpc>
                <a:spcPct val="100000"/>
              </a:lnSpc>
              <a:spcBef>
                <a:spcPct val="0"/>
              </a:spcBef>
              <a:buClrTx/>
            </a:pPr>
            <a:fld id="{87C6E728-AAB8-406A-96FC-16052BAEABB1}" type="slidenum">
              <a:rPr lang="en-US" altLang="es-ES" sz="1200" b="0">
                <a:latin typeface="Times" panose="02020603050405020304" pitchFamily="18" charset="0"/>
              </a:rPr>
              <a:pPr algn="r">
                <a:lnSpc>
                  <a:spcPct val="100000"/>
                </a:lnSpc>
                <a:spcBef>
                  <a:spcPct val="0"/>
                </a:spcBef>
                <a:buClrTx/>
              </a:pPr>
              <a:t>59</a:t>
            </a:fld>
            <a:endParaRPr lang="en-US" altLang="es-ES" sz="1200" b="0">
              <a:latin typeface="Times" panose="02020603050405020304" pitchFamily="18" charset="0"/>
            </a:endParaRPr>
          </a:p>
        </p:txBody>
      </p:sp>
      <p:sp>
        <p:nvSpPr>
          <p:cNvPr id="492547" name="Rectangle 2">
            <a:extLst>
              <a:ext uri="{FF2B5EF4-FFF2-40B4-BE49-F238E27FC236}">
                <a16:creationId xmlns:a16="http://schemas.microsoft.com/office/drawing/2014/main" id="{5D4C9779-E46D-48F8-9257-0D299CC38E2E}"/>
              </a:ext>
            </a:extLst>
          </p:cNvPr>
          <p:cNvSpPr>
            <a:spLocks noGrp="1" noRot="1" noChangeAspect="1" noChangeArrowheads="1" noTextEdit="1"/>
          </p:cNvSpPr>
          <p:nvPr>
            <p:ph type="sldImg"/>
          </p:nvPr>
        </p:nvSpPr>
        <p:spPr>
          <a:xfrm>
            <a:off x="382588" y="381000"/>
            <a:ext cx="4572000" cy="2573338"/>
          </a:xfrm>
          <a:solidFill>
            <a:srgbClr val="FFFFFF"/>
          </a:solidFill>
          <a:ln/>
        </p:spPr>
      </p:sp>
      <p:sp>
        <p:nvSpPr>
          <p:cNvPr id="492548" name="Rectangle 3">
            <a:extLst>
              <a:ext uri="{FF2B5EF4-FFF2-40B4-BE49-F238E27FC236}">
                <a16:creationId xmlns:a16="http://schemas.microsoft.com/office/drawing/2014/main" id="{A1A02F14-1869-4BB7-8DA5-3B6CA61B2612}"/>
              </a:ext>
            </a:extLst>
          </p:cNvPr>
          <p:cNvSpPr>
            <a:spLocks noGrp="1" noChangeArrowheads="1"/>
          </p:cNvSpPr>
          <p:nvPr>
            <p:ph type="body" idx="1"/>
          </p:nvPr>
        </p:nvSpPr>
        <p:spPr>
          <a:solidFill>
            <a:srgbClr val="FFFFFF"/>
          </a:solidFill>
          <a:ln>
            <a:solidFill>
              <a:srgbClr val="000000"/>
            </a:solidFill>
          </a:ln>
        </p:spPr>
        <p:txBody>
          <a:bodyPr lIns="89858" tIns="44930" rIns="89858" bIns="44930"/>
          <a:lstStyle/>
          <a:p>
            <a:r>
              <a:rPr lang="en-US" altLang="es-ES">
                <a:latin typeface="Arial" panose="020B0604020202020204" pitchFamily="34" charset="0"/>
              </a:rPr>
              <a:t>Lets first talk about compression of regular relational data. We were the early pioneer in terms of compression technology for databases when we introduced table compression for bulk load operations in Oracle9i. Using this feature, customers can compress data at the time of doing bulk load using operations such as DIRECTLOAD, CTAS, etc. However, until now, compression was not available for regular data manipulation operations such as INSERT, UPDATE and DELETES. In Oracle database 11g, we have extended the compression technology to support these operations as well. Consequently, compression in Oracle Database 11g can be used for all kinds of workload – be it OLTP or DW. </a:t>
            </a:r>
          </a:p>
          <a:p>
            <a:endParaRPr lang="en-US" altLang="es-ES">
              <a:latin typeface="Arial" panose="020B0604020202020204" pitchFamily="34" charset="0"/>
            </a:endParaRPr>
          </a:p>
          <a:p>
            <a:r>
              <a:rPr lang="en-US" altLang="es-ES">
                <a:latin typeface="Arial" panose="020B0604020202020204" pitchFamily="34" charset="0"/>
              </a:rPr>
              <a:t>It is important to mention here is that table compression enhancements introduced Oracle database 11g are not just incremental changes. Rather enormous amount of work has gone into making sure that the new compression technology has negligible impact on updates since any noticeable write time penalty due to compression won’t be acceptable in OLTP environment. As a result compression technology in Oracle database 11g is very efficient which could reduce the space consumption up to 2 to 3 times. And while you do that, not only your write performance does not degrade, your read performance or queries actually improves. This is because unlike desktop based compression techniques where you have to wait for data to uncompressed, our technology reads the compressed data directly and does not require any uncompression. This make sure that our query performance does not degrade because of compression. Now, the question is how does the query performance improve. It does so because we need to fetch less data to answer a query due to compression. Another advantage of fetching less data to satisfy a query is that we can now use the memory used to buffer the data read from disk more efficient thereby maximizing the memory utilization efficiency.</a:t>
            </a:r>
          </a:p>
          <a:p>
            <a:endParaRPr lang="en-US" altLang="es-ES">
              <a:latin typeface="Arial" panose="020B0604020202020204" pitchFamily="34" charset="0"/>
            </a:endParaRPr>
          </a:p>
          <a:p>
            <a:r>
              <a:rPr lang="en-US" altLang="es-ES">
                <a:latin typeface="Arial" panose="020B0604020202020204" pitchFamily="34" charset="0"/>
              </a:rPr>
              <a:t>Finally, just to make sure that I do not miss any thing obvious, our compression technology is completely application transparent. That mean that you can use this technology with any home grown or packaged application such as SAP, Siebel , EBS, etc.     </a:t>
            </a:r>
          </a:p>
        </p:txBody>
      </p:sp>
    </p:spTree>
    <p:extLst>
      <p:ext uri="{BB962C8B-B14F-4D97-AF65-F5344CB8AC3E}">
        <p14:creationId xmlns:p14="http://schemas.microsoft.com/office/powerpoint/2010/main" val="11577906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5175" cy="2573338"/>
          </a:xfrm>
        </p:spPr>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latin typeface="Calibri"/>
              </a:rPr>
              <a:pPr/>
              <a:t>61</a:t>
            </a:fld>
            <a:endParaRPr lang="en-US" dirty="0">
              <a:solidFill>
                <a:prstClr val="black"/>
              </a:solidFill>
              <a:latin typeface="Calibri"/>
            </a:endParaRPr>
          </a:p>
        </p:txBody>
      </p:sp>
      <p:sp>
        <p:nvSpPr>
          <p:cNvPr id="5" name="Notes Placeholder 4"/>
          <p:cNvSpPr>
            <a:spLocks noGrp="1"/>
          </p:cNvSpPr>
          <p:nvPr>
            <p:ph type="body" sz="quarter" idx="11"/>
          </p:nvPr>
        </p:nvSpPr>
        <p:spPr/>
        <p:txBody>
          <a:bodyPr/>
          <a:lstStyle/>
          <a:p>
            <a:r>
              <a:rPr lang="en-US" dirty="0"/>
              <a:t>The use of multiple single-model or multi-model databases depends on what the customer wants to do. Oracle offers the freedom of choosing</a:t>
            </a:r>
            <a:r>
              <a:rPr lang="en-US" baseline="0" dirty="0"/>
              <a:t> either, multi-model or single model.</a:t>
            </a:r>
          </a:p>
          <a:p>
            <a:r>
              <a:rPr lang="en-US" baseline="0" dirty="0"/>
              <a:t>However, Oracle is also providing integration with single-model systems via Big Data SQL which is a key differentiator when choosing Oracle.</a:t>
            </a:r>
            <a:endParaRPr lang="en-US" dirty="0"/>
          </a:p>
        </p:txBody>
      </p:sp>
    </p:spTree>
    <p:extLst>
      <p:ext uri="{BB962C8B-B14F-4D97-AF65-F5344CB8AC3E}">
        <p14:creationId xmlns:p14="http://schemas.microsoft.com/office/powerpoint/2010/main" val="10843594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Basically, this slide needs to highlight: query optimizer, </a:t>
            </a:r>
            <a:r>
              <a:rPr lang="en-US" dirty="0" err="1"/>
              <a:t>breadht</a:t>
            </a:r>
            <a:r>
              <a:rPr lang="en-US" dirty="0"/>
              <a:t> of query processing techniques (joins, aggregations, indexes, </a:t>
            </a:r>
            <a:r>
              <a:rPr lang="en-US" dirty="0" err="1"/>
              <a:t>mv's</a:t>
            </a:r>
            <a:r>
              <a:rPr lang="en-US"/>
              <a:t>), parallel execution and in-memory. </a:t>
            </a:r>
          </a:p>
        </p:txBody>
      </p:sp>
      <p:sp>
        <p:nvSpPr>
          <p:cNvPr id="4" name="Slide Number Placeholder 3"/>
          <p:cNvSpPr>
            <a:spLocks noGrp="1"/>
          </p:cNvSpPr>
          <p:nvPr>
            <p:ph type="sldNum" sz="quarter" idx="10"/>
          </p:nvPr>
        </p:nvSpPr>
        <p:spPr/>
        <p:txBody>
          <a:bodyPr/>
          <a:lstStyle/>
          <a:p>
            <a:fld id="{8C72D9AE-7182-4680-8F79-479C4181FF08}" type="slidenum">
              <a:rPr lang="uk-UA" smtClean="0"/>
              <a:pPr/>
              <a:t>64</a:t>
            </a:fld>
            <a:endParaRPr lang="uk-UA" dirty="0"/>
          </a:p>
        </p:txBody>
      </p:sp>
    </p:spTree>
    <p:extLst>
      <p:ext uri="{BB962C8B-B14F-4D97-AF65-F5344CB8AC3E}">
        <p14:creationId xmlns:p14="http://schemas.microsoft.com/office/powerpoint/2010/main" val="895672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indent="0">
              <a:buFontTx/>
              <a:buNone/>
            </a:pPr>
            <a:r>
              <a:rPr lang="en-US" sz="1200" kern="1200" dirty="0">
                <a:solidFill>
                  <a:schemeClr val="tx1"/>
                </a:solidFill>
                <a:effectLst/>
                <a:latin typeface="+mn-lt"/>
                <a:ea typeface="+mn-ea"/>
                <a:cs typeface="+mn-cs"/>
              </a:rPr>
              <a:t>Now, the beauty of this new architecture is we don't need to make changes to our existing applications. </a:t>
            </a:r>
          </a:p>
          <a:p>
            <a:pPr marL="0" indent="0">
              <a:buFontTx/>
              <a:buNone/>
            </a:pPr>
            <a:r>
              <a:rPr lang="en-US" sz="1200" kern="1200" dirty="0">
                <a:solidFill>
                  <a:schemeClr val="tx1"/>
                </a:solidFill>
                <a:effectLst/>
                <a:latin typeface="+mn-lt"/>
                <a:ea typeface="+mn-ea"/>
                <a:cs typeface="+mn-cs"/>
              </a:rPr>
              <a:t>More importantly, we now only allocate one chunk of memory and one set of background processes for that container database. </a:t>
            </a:r>
          </a:p>
          <a:p>
            <a:pPr marL="0" indent="0">
              <a:buFontTx/>
              <a:buNone/>
            </a:pPr>
            <a:r>
              <a:rPr lang="en-US" sz="1200" kern="1200" dirty="0">
                <a:solidFill>
                  <a:schemeClr val="tx1"/>
                </a:solidFill>
                <a:effectLst/>
                <a:latin typeface="+mn-lt"/>
                <a:ea typeface="+mn-ea"/>
                <a:cs typeface="+mn-cs"/>
              </a:rPr>
              <a:t>So that's going to give us much greater utilization out of our existing IT resources. We’ll be able to host many more applications</a:t>
            </a:r>
            <a:r>
              <a:rPr lang="en-US" sz="1200" kern="1200" baseline="0" dirty="0">
                <a:solidFill>
                  <a:schemeClr val="tx1"/>
                </a:solidFill>
                <a:effectLst/>
                <a:latin typeface="+mn-lt"/>
                <a:ea typeface="+mn-ea"/>
                <a:cs typeface="+mn-cs"/>
              </a:rPr>
              <a:t> per database server. </a:t>
            </a:r>
          </a:p>
          <a:p>
            <a:pPr marL="0" indent="0">
              <a:buFontTx/>
              <a:buNone/>
            </a:pPr>
            <a:r>
              <a:rPr lang="en-US" sz="1200" kern="1200" dirty="0">
                <a:solidFill>
                  <a:schemeClr val="tx1"/>
                </a:solidFill>
                <a:effectLst/>
                <a:latin typeface="+mn-lt"/>
                <a:ea typeface="+mn-ea"/>
                <a:cs typeface="+mn-cs"/>
              </a:rPr>
              <a:t>So it's going to give us much greater scalability as we consolidate multiple pluggable databases into our new multitena</a:t>
            </a:r>
            <a:r>
              <a:rPr lang="en-US" sz="1200" kern="1200" baseline="0" dirty="0">
                <a:solidFill>
                  <a:schemeClr val="tx1"/>
                </a:solidFill>
                <a:effectLst/>
                <a:latin typeface="+mn-lt"/>
                <a:ea typeface="+mn-ea"/>
                <a:cs typeface="+mn-cs"/>
              </a:rPr>
              <a:t>nt </a:t>
            </a:r>
            <a:r>
              <a:rPr lang="en-US" sz="1200" kern="1200" dirty="0">
                <a:solidFill>
                  <a:schemeClr val="tx1"/>
                </a:solidFill>
                <a:effectLst/>
                <a:latin typeface="+mn-lt"/>
                <a:ea typeface="+mn-ea"/>
                <a:cs typeface="+mn-cs"/>
              </a:rPr>
              <a:t>container database.</a:t>
            </a:r>
          </a:p>
        </p:txBody>
      </p:sp>
      <p:sp>
        <p:nvSpPr>
          <p:cNvPr id="4" name="Slide Number Placeholder 3"/>
          <p:cNvSpPr>
            <a:spLocks noGrp="1"/>
          </p:cNvSpPr>
          <p:nvPr>
            <p:ph type="sldNum" sz="quarter" idx="10"/>
          </p:nvPr>
        </p:nvSpPr>
        <p:spPr/>
        <p:txBody>
          <a:bodyPr/>
          <a:lstStyle/>
          <a:p>
            <a:fld id="{6FE0DC3D-6FE0-B542-8D21-8BAC2C7AB9E9}" type="slidenum">
              <a:rPr lang="en-US" smtClean="0"/>
              <a:t>8</a:t>
            </a:fld>
            <a:endParaRPr lang="en-US"/>
          </a:p>
        </p:txBody>
      </p:sp>
    </p:spTree>
    <p:extLst>
      <p:ext uri="{BB962C8B-B14F-4D97-AF65-F5344CB8AC3E}">
        <p14:creationId xmlns:p14="http://schemas.microsoft.com/office/powerpoint/2010/main" val="28137725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a:solidFill>
                  <a:schemeClr val="tx1"/>
                </a:solidFill>
                <a:effectLst/>
                <a:latin typeface="+mn-lt"/>
                <a:ea typeface="+mn-ea"/>
                <a:cs typeface="+mn-cs"/>
              </a:rPr>
              <a:t>El primer Workshop es sobre arquitectura </a:t>
            </a:r>
            <a:r>
              <a:rPr lang="es-ES" sz="1200" b="0" i="0" u="none" strike="noStrike" kern="1200" dirty="0" err="1">
                <a:solidFill>
                  <a:schemeClr val="tx1"/>
                </a:solidFill>
                <a:effectLst/>
                <a:latin typeface="+mn-lt"/>
                <a:ea typeface="+mn-ea"/>
                <a:cs typeface="+mn-cs"/>
              </a:rPr>
              <a:t>Multitenant</a:t>
            </a:r>
            <a:r>
              <a:rPr lang="es-ES" sz="1200" b="0" i="0" u="none" strike="noStrike" kern="1200" dirty="0">
                <a:solidFill>
                  <a:schemeClr val="tx1"/>
                </a:solidFill>
                <a:effectLst/>
                <a:latin typeface="+mn-lt"/>
                <a:ea typeface="+mn-ea"/>
                <a:cs typeface="+mn-cs"/>
              </a:rPr>
              <a:t> con varios </a:t>
            </a:r>
            <a:r>
              <a:rPr lang="es-ES" sz="1200" b="0" i="0" u="none" strike="noStrike" kern="1200" dirty="0" err="1">
                <a:solidFill>
                  <a:schemeClr val="tx1"/>
                </a:solidFill>
                <a:effectLst/>
                <a:latin typeface="+mn-lt"/>
                <a:ea typeface="+mn-ea"/>
                <a:cs typeface="+mn-cs"/>
              </a:rPr>
              <a:t>HOLs</a:t>
            </a:r>
            <a:r>
              <a:rPr lang="es-ES" sz="1200" b="0" i="0" u="none" strike="noStrike" kern="1200" dirty="0">
                <a:solidFill>
                  <a:schemeClr val="tx1"/>
                </a:solidFill>
                <a:effectLst/>
                <a:latin typeface="+mn-lt"/>
                <a:ea typeface="+mn-ea"/>
                <a:cs typeface="+mn-cs"/>
              </a:rPr>
              <a:t> sobre configuración, administración y gestión de </a:t>
            </a:r>
            <a:r>
              <a:rPr lang="es-ES" sz="1200" b="0" i="0" u="none" strike="noStrike" kern="1200" dirty="0" err="1">
                <a:solidFill>
                  <a:schemeClr val="tx1"/>
                </a:solidFill>
                <a:effectLst/>
                <a:latin typeface="+mn-lt"/>
                <a:ea typeface="+mn-ea"/>
                <a:cs typeface="+mn-cs"/>
              </a:rPr>
              <a:t>PDBs</a:t>
            </a:r>
            <a:r>
              <a:rPr lang="es-ES" sz="1200" b="0" i="0" u="none" strike="noStrike" kern="1200" dirty="0">
                <a:solidFill>
                  <a:schemeClr val="tx1"/>
                </a:solidFill>
                <a:effectLst/>
                <a:latin typeface="+mn-lt"/>
                <a:ea typeface="+mn-ea"/>
                <a:cs typeface="+mn-cs"/>
              </a:rPr>
              <a:t>, JSON y mejora de Rendimiento.</a:t>
            </a:r>
            <a:br>
              <a:rPr lang="es-ES" sz="1200" b="0" i="0" u="none" strike="noStrike" kern="1200" dirty="0">
                <a:solidFill>
                  <a:schemeClr val="tx1"/>
                </a:solidFill>
                <a:effectLst/>
                <a:latin typeface="+mn-lt"/>
                <a:ea typeface="+mn-ea"/>
                <a:cs typeface="+mn-cs"/>
              </a:rPr>
            </a:br>
            <a:r>
              <a:rPr lang="es-ES" sz="1200" b="0" i="0" u="none" strike="noStrike" kern="1200" dirty="0">
                <a:solidFill>
                  <a:schemeClr val="tx1"/>
                </a:solidFill>
                <a:effectLst/>
                <a:latin typeface="+mn-lt"/>
                <a:ea typeface="+mn-ea"/>
                <a:cs typeface="+mn-cs"/>
              </a:rPr>
              <a:t>En el segundo se enseñan las tecnologías individualmente en </a:t>
            </a:r>
            <a:r>
              <a:rPr lang="es-ES" sz="1200" b="0" i="0" u="none" strike="noStrike" kern="1200" dirty="0" err="1">
                <a:solidFill>
                  <a:schemeClr val="tx1"/>
                </a:solidFill>
                <a:effectLst/>
                <a:latin typeface="+mn-lt"/>
                <a:ea typeface="+mn-ea"/>
                <a:cs typeface="+mn-cs"/>
              </a:rPr>
              <a:t>HOLs</a:t>
            </a:r>
            <a:r>
              <a:rPr lang="es-ES" sz="1200" b="0" i="0" u="none" strike="noStrike" kern="1200" dirty="0">
                <a:solidFill>
                  <a:schemeClr val="tx1"/>
                </a:solidFill>
                <a:effectLst/>
                <a:latin typeface="+mn-lt"/>
                <a:ea typeface="+mn-ea"/>
                <a:cs typeface="+mn-cs"/>
              </a:rPr>
              <a:t> con un caso de uso unificado al final que representa un caso real de extensión de un modelo transaccional llevado a analítico en tiempo real.</a:t>
            </a:r>
            <a:br>
              <a:rPr lang="es-ES" sz="1200" b="0" i="0" u="none" strike="noStrike" kern="1200" dirty="0">
                <a:solidFill>
                  <a:schemeClr val="tx1"/>
                </a:solidFill>
                <a:effectLst/>
                <a:latin typeface="+mn-lt"/>
                <a:ea typeface="+mn-ea"/>
                <a:cs typeface="+mn-cs"/>
              </a:rPr>
            </a:br>
            <a:r>
              <a:rPr lang="es-ES" sz="1200" b="0" i="0" u="none" strike="noStrike" kern="1200" dirty="0">
                <a:solidFill>
                  <a:schemeClr val="tx1"/>
                </a:solidFill>
                <a:effectLst/>
                <a:latin typeface="+mn-lt"/>
                <a:ea typeface="+mn-ea"/>
                <a:cs typeface="+mn-cs"/>
              </a:rPr>
              <a:t>El último es un </a:t>
            </a:r>
            <a:r>
              <a:rPr lang="es-ES" sz="1200" b="0" i="0" u="none" strike="noStrike" kern="1200" dirty="0" err="1">
                <a:solidFill>
                  <a:schemeClr val="tx1"/>
                </a:solidFill>
                <a:effectLst/>
                <a:latin typeface="+mn-lt"/>
                <a:ea typeface="+mn-ea"/>
                <a:cs typeface="+mn-cs"/>
              </a:rPr>
              <a:t>ATPlab</a:t>
            </a:r>
            <a:r>
              <a:rPr lang="es-ES" sz="1200" b="0" i="0" u="none" strike="noStrike" kern="1200" dirty="0">
                <a:solidFill>
                  <a:schemeClr val="tx1"/>
                </a:solidFill>
                <a:effectLst/>
                <a:latin typeface="+mn-lt"/>
                <a:ea typeface="+mn-ea"/>
                <a:cs typeface="+mn-cs"/>
              </a:rPr>
              <a:t> con varios </a:t>
            </a:r>
            <a:r>
              <a:rPr lang="es-ES" sz="1200" b="0" i="0" u="none" strike="noStrike" kern="1200" dirty="0" err="1">
                <a:solidFill>
                  <a:schemeClr val="tx1"/>
                </a:solidFill>
                <a:effectLst/>
                <a:latin typeface="+mn-lt"/>
                <a:ea typeface="+mn-ea"/>
                <a:cs typeface="+mn-cs"/>
              </a:rPr>
              <a:t>HOLs</a:t>
            </a:r>
            <a:r>
              <a:rPr lang="es-ES" sz="1200" b="0" i="0" u="none" strike="noStrike" kern="1200" dirty="0">
                <a:solidFill>
                  <a:schemeClr val="tx1"/>
                </a:solidFill>
                <a:effectLst/>
                <a:latin typeface="+mn-lt"/>
                <a:ea typeface="+mn-ea"/>
                <a:cs typeface="+mn-cs"/>
              </a:rPr>
              <a:t> sobre arquitectura </a:t>
            </a:r>
            <a:r>
              <a:rPr lang="es-ES" sz="1200" b="0" i="0" u="none" strike="noStrike" kern="1200" dirty="0" err="1">
                <a:solidFill>
                  <a:schemeClr val="tx1"/>
                </a:solidFill>
                <a:effectLst/>
                <a:latin typeface="+mn-lt"/>
                <a:ea typeface="+mn-ea"/>
                <a:cs typeface="+mn-cs"/>
              </a:rPr>
              <a:t>multicloud</a:t>
            </a:r>
            <a:r>
              <a:rPr lang="es-ES" sz="1200" b="0" i="0" u="none" strike="noStrike" kern="1200" dirty="0">
                <a:solidFill>
                  <a:schemeClr val="tx1"/>
                </a:solidFill>
                <a:effectLst/>
                <a:latin typeface="+mn-lt"/>
                <a:ea typeface="+mn-ea"/>
                <a:cs typeface="+mn-cs"/>
              </a:rPr>
              <a:t> alrededor de ATP accediendo desde OCI, AWS y GCP a través de </a:t>
            </a:r>
            <a:r>
              <a:rPr lang="es-ES" sz="1200" b="0" i="0" u="none" strike="noStrike" kern="1200" dirty="0" err="1">
                <a:solidFill>
                  <a:schemeClr val="tx1"/>
                </a:solidFill>
                <a:effectLst/>
                <a:latin typeface="+mn-lt"/>
                <a:ea typeface="+mn-ea"/>
                <a:cs typeface="+mn-cs"/>
              </a:rPr>
              <a:t>Equinix</a:t>
            </a:r>
            <a:r>
              <a:rPr lang="es-ES" sz="1200" b="0" i="0" u="none" strike="noStrike" kern="1200" dirty="0">
                <a:solidFill>
                  <a:schemeClr val="tx1"/>
                </a:solidFill>
                <a:effectLst/>
                <a:latin typeface="+mn-lt"/>
                <a:ea typeface="+mn-ea"/>
                <a:cs typeface="+mn-cs"/>
              </a:rPr>
              <a:t> ECX.</a:t>
            </a:r>
            <a:endParaRPr lang="es-ES" dirty="0"/>
          </a:p>
        </p:txBody>
      </p:sp>
      <p:sp>
        <p:nvSpPr>
          <p:cNvPr id="4" name="Marcador de número de diapositiva 3"/>
          <p:cNvSpPr>
            <a:spLocks noGrp="1"/>
          </p:cNvSpPr>
          <p:nvPr>
            <p:ph type="sldNum" sz="quarter" idx="5"/>
          </p:nvPr>
        </p:nvSpPr>
        <p:spPr/>
        <p:txBody>
          <a:bodyPr/>
          <a:lstStyle/>
          <a:p>
            <a:fld id="{9EDC5964-3162-43B5-B1EC-63C8D166D7D3}" type="slidenum">
              <a:rPr lang="en-US" smtClean="0"/>
              <a:t>67</a:t>
            </a:fld>
            <a:endParaRPr lang="en-US"/>
          </a:p>
        </p:txBody>
      </p:sp>
    </p:spTree>
    <p:extLst>
      <p:ext uri="{BB962C8B-B14F-4D97-AF65-F5344CB8AC3E}">
        <p14:creationId xmlns:p14="http://schemas.microsoft.com/office/powerpoint/2010/main" val="3841704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85000" lnSpcReduction="20000"/>
          </a:bodyPr>
          <a:lstStyle/>
          <a:p>
            <a:pPr marL="0" indent="0">
              <a:buFontTx/>
              <a:buNone/>
            </a:pPr>
            <a:r>
              <a:rPr lang="en-US" dirty="0"/>
              <a:t>Let’s look</a:t>
            </a:r>
            <a:r>
              <a:rPr lang="en-US" baseline="0" dirty="0"/>
              <a:t> at the components of a multitenant container database</a:t>
            </a:r>
          </a:p>
          <a:p>
            <a:pPr marL="0" indent="0">
              <a:buFontTx/>
              <a:buNone/>
            </a:pPr>
            <a:endParaRPr lang="en-US" baseline="0" dirty="0"/>
          </a:p>
          <a:p>
            <a:pPr marL="0" indent="0">
              <a:buFontTx/>
              <a:buNone/>
            </a:pPr>
            <a:r>
              <a:rPr lang="en-US" baseline="0" dirty="0"/>
              <a:t>We have the pluggable databases or PDBs</a:t>
            </a:r>
          </a:p>
          <a:p>
            <a:pPr marL="0" indent="0">
              <a:buFontTx/>
              <a:buNone/>
            </a:pPr>
            <a:endParaRPr lang="en-US" baseline="0" dirty="0"/>
          </a:p>
          <a:p>
            <a:pPr marL="0" indent="0">
              <a:buFontTx/>
              <a:buNone/>
            </a:pPr>
            <a:r>
              <a:rPr lang="en-US" baseline="0" dirty="0"/>
              <a:t>There are two parts to the term pluggable databases;</a:t>
            </a:r>
          </a:p>
          <a:p>
            <a:pPr marL="0" indent="0">
              <a:buFontTx/>
              <a:buNone/>
            </a:pPr>
            <a:r>
              <a:rPr lang="en-US" baseline="0" dirty="0"/>
              <a:t>There’s “pluggable”, which is new and “databases” which is familiar.</a:t>
            </a:r>
          </a:p>
          <a:p>
            <a:pPr marL="0" indent="0">
              <a:buFontTx/>
              <a:buNone/>
            </a:pPr>
            <a:r>
              <a:rPr lang="en-US" baseline="0" dirty="0"/>
              <a:t>Before we get to the revolutionary new stuff let’s discuss what hasn’t changed.</a:t>
            </a:r>
          </a:p>
          <a:p>
            <a:pPr marL="0" indent="0">
              <a:buFontTx/>
              <a:buNone/>
            </a:pPr>
            <a:r>
              <a:rPr lang="en-US" baseline="0" dirty="0"/>
              <a:t>A pluggable database is a fully functional self-contained Oracle database. It’s not watered down in any way.</a:t>
            </a:r>
          </a:p>
          <a:p>
            <a:pPr marL="0" indent="0">
              <a:buFontTx/>
              <a:buNone/>
            </a:pPr>
            <a:r>
              <a:rPr lang="en-US" baseline="0" dirty="0"/>
              <a:t>From the perspective of an application or an end user it hasn’t changed at all.</a:t>
            </a:r>
          </a:p>
          <a:p>
            <a:pPr marL="0" indent="0">
              <a:buFontTx/>
              <a:buNone/>
            </a:pPr>
            <a:r>
              <a:rPr lang="en-US" baseline="0" dirty="0"/>
              <a:t>This is very important because it means that no application changes are required to adopt this new architecture.</a:t>
            </a:r>
          </a:p>
          <a:p>
            <a:pPr marL="0" indent="0">
              <a:buFontTx/>
              <a:buNone/>
            </a:pPr>
            <a:endParaRPr lang="en-US" baseline="0" dirty="0"/>
          </a:p>
          <a:p>
            <a:pPr marL="0" indent="0">
              <a:buFontTx/>
              <a:buNone/>
            </a:pPr>
            <a:r>
              <a:rPr lang="en-US" baseline="0" dirty="0"/>
              <a:t>[click]</a:t>
            </a:r>
          </a:p>
          <a:p>
            <a:pPr marL="0" indent="0">
              <a:buFontTx/>
              <a:buNone/>
            </a:pPr>
            <a:r>
              <a:rPr lang="en-US" baseline="0" dirty="0"/>
              <a:t>We introduce a new concept: a root database</a:t>
            </a:r>
          </a:p>
          <a:p>
            <a:pPr marL="0" indent="0">
              <a:buFontTx/>
              <a:buNone/>
            </a:pPr>
            <a:r>
              <a:rPr lang="en-US" baseline="0" dirty="0"/>
              <a:t>…Into which are plugged various PDBs</a:t>
            </a:r>
          </a:p>
          <a:p>
            <a:pPr marL="0" indent="0">
              <a:buFontTx/>
              <a:buNone/>
            </a:pPr>
            <a:r>
              <a:rPr lang="en-US" baseline="0" dirty="0"/>
              <a:t>…And the combination is referred to as a multitenant container database.</a:t>
            </a:r>
          </a:p>
          <a:p>
            <a:pPr marL="0" indent="0">
              <a:buFontTx/>
              <a:buNone/>
            </a:pPr>
            <a:endParaRPr lang="en-US" baseline="0" dirty="0"/>
          </a:p>
          <a:p>
            <a:pPr marL="0" indent="0">
              <a:buFontTx/>
              <a:buNone/>
            </a:pPr>
            <a:r>
              <a:rPr lang="en-US" baseline="0" dirty="0"/>
              <a:t>[click]</a:t>
            </a:r>
          </a:p>
          <a:p>
            <a:pPr marL="0" indent="0">
              <a:buFontTx/>
              <a:buNone/>
            </a:pPr>
            <a:r>
              <a:rPr lang="en-US" baseline="0" dirty="0"/>
              <a:t>That’s quite a mouthful, we we’ll abbreviate that as CDB.</a:t>
            </a:r>
          </a:p>
          <a:p>
            <a:pPr marL="0" indent="0">
              <a:buFontTx/>
              <a:buNone/>
            </a:pPr>
            <a:r>
              <a:rPr lang="en-US" baseline="0" dirty="0"/>
              <a:t>The pluggable databases are PDBs</a:t>
            </a:r>
          </a:p>
          <a:p>
            <a:pPr marL="0" indent="0">
              <a:buFontTx/>
              <a:buNone/>
            </a:pPr>
            <a:r>
              <a:rPr lang="en-US" baseline="0" dirty="0"/>
              <a:t>And Root is Root.</a:t>
            </a:r>
          </a:p>
          <a:p>
            <a:pPr marL="0" indent="0">
              <a:buFontTx/>
              <a:buNone/>
            </a:pPr>
            <a:endParaRPr lang="en-US" baseline="0" dirty="0"/>
          </a:p>
          <a:p>
            <a:pPr marL="0" marR="0" indent="0" algn="l" defTabSz="914400" rtl="0" eaLnBrk="1" fontAlgn="auto" latinLnBrk="0" hangingPunct="1">
              <a:lnSpc>
                <a:spcPct val="100000"/>
              </a:lnSpc>
              <a:spcBef>
                <a:spcPts val="600"/>
              </a:spcBef>
              <a:spcAft>
                <a:spcPts val="0"/>
              </a:spcAft>
              <a:buClrTx/>
              <a:buSzTx/>
              <a:buFontTx/>
              <a:buNone/>
              <a:tabLst/>
              <a:defRPr/>
            </a:pPr>
            <a:r>
              <a:rPr lang="en-US" baseline="0" dirty="0"/>
              <a:t>From an application’s point of view, it’s the PDB that’s the database. </a:t>
            </a:r>
          </a:p>
          <a:p>
            <a:pPr marL="0" indent="0">
              <a:buFontTx/>
              <a:buNone/>
            </a:pPr>
            <a:r>
              <a:rPr lang="en-US" baseline="0" dirty="0"/>
              <a:t>From the operations point of view, it’s the CDB that’s the database. </a:t>
            </a:r>
          </a:p>
          <a:p>
            <a:pPr marL="0" indent="0">
              <a:buFontTx/>
              <a:buNone/>
            </a:pPr>
            <a:endParaRPr lang="en-US" baseline="0" dirty="0"/>
          </a:p>
          <a:p>
            <a:pPr marL="0" indent="0">
              <a:buFontTx/>
              <a:buNone/>
            </a:pPr>
            <a:r>
              <a:rPr lang="en-US" baseline="0" dirty="0"/>
              <a:t>[click]</a:t>
            </a:r>
          </a:p>
          <a:p>
            <a:pPr marL="0" indent="0">
              <a:buFontTx/>
              <a:buNone/>
            </a:pPr>
            <a:r>
              <a:rPr lang="is-IS" baseline="0" dirty="0"/>
              <a:t>…and we can currently support up to 252 PDBs per CDB – quite a lot!</a:t>
            </a:r>
            <a:endParaRPr lang="en-US" dirty="0"/>
          </a:p>
          <a:p>
            <a:pPr marL="0" indent="0">
              <a:buFontTx/>
              <a:buNone/>
            </a:pPr>
            <a:endParaRPr lang="en-US" dirty="0"/>
          </a:p>
          <a:p>
            <a:endParaRPr lang="en-US" dirty="0"/>
          </a:p>
        </p:txBody>
      </p:sp>
      <p:sp>
        <p:nvSpPr>
          <p:cNvPr id="4" name="Slide Number Placeholder 3"/>
          <p:cNvSpPr>
            <a:spLocks noGrp="1"/>
          </p:cNvSpPr>
          <p:nvPr>
            <p:ph type="sldNum" sz="quarter" idx="10"/>
          </p:nvPr>
        </p:nvSpPr>
        <p:spPr/>
        <p:txBody>
          <a:bodyPr/>
          <a:lstStyle/>
          <a:p>
            <a:fld id="{6FE0DC3D-6FE0-B542-8D21-8BAC2C7AB9E9}" type="slidenum">
              <a:rPr lang="en-US" smtClean="0"/>
              <a:t>9</a:t>
            </a:fld>
            <a:endParaRPr lang="en-US"/>
          </a:p>
        </p:txBody>
      </p:sp>
    </p:spTree>
    <p:extLst>
      <p:ext uri="{BB962C8B-B14F-4D97-AF65-F5344CB8AC3E}">
        <p14:creationId xmlns:p14="http://schemas.microsoft.com/office/powerpoint/2010/main" val="3616296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indent="0">
              <a:buFontTx/>
              <a:buNone/>
            </a:pPr>
            <a:r>
              <a:rPr lang="en-US" dirty="0"/>
              <a:t>In describing the efficiencies of the architecture, the sharing</a:t>
            </a:r>
            <a:r>
              <a:rPr lang="en-US" baseline="0" dirty="0"/>
              <a:t> of background processes and the SGA, we have explained how Multitenant can help reduce capital expenditure, by consolidating more applications per server.</a:t>
            </a:r>
          </a:p>
          <a:p>
            <a:pPr marL="0" indent="0">
              <a:buFontTx/>
              <a:buNone/>
            </a:pPr>
            <a:endParaRPr lang="en-US" baseline="0" dirty="0"/>
          </a:p>
          <a:p>
            <a:pPr marL="0" indent="0">
              <a:buFontTx/>
              <a:buNone/>
            </a:pPr>
            <a:r>
              <a:rPr lang="en-US" baseline="0" dirty="0"/>
              <a:t>At this stage, we transition to focus on the second major benefit of Multitenant.</a:t>
            </a:r>
          </a:p>
          <a:p>
            <a:pPr marL="0" indent="0">
              <a:buFontTx/>
              <a:buNone/>
            </a:pPr>
            <a:r>
              <a:rPr lang="en-US" baseline="0" dirty="0"/>
              <a:t>That is that we can reduce operating expenditure because of the ability to manage many databases as one. </a:t>
            </a:r>
            <a:endParaRPr lang="en-US" dirty="0"/>
          </a:p>
          <a:p>
            <a:pPr marL="0" indent="0">
              <a:buFontTx/>
              <a:buNone/>
            </a:pPr>
            <a:endParaRPr lang="en-US" dirty="0"/>
          </a:p>
          <a:p>
            <a:pPr marL="0" indent="0">
              <a:buFontTx/>
              <a:buNone/>
            </a:pPr>
            <a:r>
              <a:rPr lang="en-US" baseline="0" dirty="0"/>
              <a:t>Great data point: multiple total cost of ownership (TCO) studies conducted by IDC have found that over 60% of the average cost of running a database over any given 5 year period is represented by staff cost</a:t>
            </a:r>
          </a:p>
          <a:p>
            <a:pPr marL="0" indent="0">
              <a:buFontTx/>
              <a:buNone/>
            </a:pPr>
            <a:endParaRPr lang="en-US" baseline="0" dirty="0"/>
          </a:p>
          <a:p>
            <a:pPr marL="0" indent="0">
              <a:buFontTx/>
              <a:buNone/>
            </a:pPr>
            <a:r>
              <a:rPr lang="en-US" baseline="0" dirty="0"/>
              <a:t>A great example of managing many database as one, is backup. </a:t>
            </a:r>
          </a:p>
          <a:p>
            <a:pPr marL="0" indent="0">
              <a:buFontTx/>
              <a:buNone/>
            </a:pPr>
            <a:r>
              <a:rPr lang="en-US" baseline="0" dirty="0"/>
              <a:t>Remember that from an operations point of view, it’s the CDB that’s the database.</a:t>
            </a:r>
          </a:p>
          <a:p>
            <a:pPr marL="0" indent="0">
              <a:buFontTx/>
              <a:buNone/>
            </a:pPr>
            <a:r>
              <a:rPr lang="en-US" baseline="0" dirty="0"/>
              <a:t>Backup is an operational concept and therefore it follows that it applies at the level of the CDB. </a:t>
            </a:r>
          </a:p>
          <a:p>
            <a:pPr marL="0" indent="0">
              <a:buFontTx/>
              <a:buNone/>
            </a:pPr>
            <a:r>
              <a:rPr lang="en-US" baseline="0" dirty="0"/>
              <a:t>[click]</a:t>
            </a:r>
          </a:p>
          <a:p>
            <a:pPr marL="0" indent="0">
              <a:buFontTx/>
              <a:buNone/>
            </a:pPr>
            <a:r>
              <a:rPr lang="en-US" baseline="0" dirty="0"/>
              <a:t>We configure one backup at the level of the CDB and all PDBs are backed up as one. </a:t>
            </a:r>
          </a:p>
          <a:p>
            <a:pPr marL="0" indent="0">
              <a:buFontTx/>
              <a:buNone/>
            </a:pPr>
            <a:r>
              <a:rPr lang="en-US" baseline="0" dirty="0"/>
              <a:t>However, we retain the ability to perform point-in-time recovery (PITR) at the level of the individual PDB.</a:t>
            </a:r>
          </a:p>
          <a:p>
            <a:pPr marL="0" indent="0">
              <a:buFontTx/>
              <a:buNone/>
            </a:pPr>
            <a:endParaRPr lang="en-US" baseline="0" dirty="0"/>
          </a:p>
          <a:p>
            <a:pPr marL="0" indent="0">
              <a:buFontTx/>
              <a:buNone/>
            </a:pPr>
            <a:r>
              <a:rPr lang="en-US" baseline="0" dirty="0"/>
              <a:t>So, better stated, this benefit is</a:t>
            </a:r>
          </a:p>
          <a:p>
            <a:pPr marL="0" indent="0">
              <a:buFontTx/>
              <a:buNone/>
            </a:pPr>
            <a:r>
              <a:rPr lang="en-US" baseline="0" dirty="0"/>
              <a:t>“Manage many databases as one, but retain granular control where appropriate.”</a:t>
            </a:r>
          </a:p>
        </p:txBody>
      </p:sp>
      <p:sp>
        <p:nvSpPr>
          <p:cNvPr id="4" name="Slide Number Placeholder 3"/>
          <p:cNvSpPr>
            <a:spLocks noGrp="1"/>
          </p:cNvSpPr>
          <p:nvPr>
            <p:ph type="sldNum" sz="quarter" idx="10"/>
          </p:nvPr>
        </p:nvSpPr>
        <p:spPr/>
        <p:txBody>
          <a:bodyPr/>
          <a:lstStyle/>
          <a:p>
            <a:fld id="{36E82501-53DA-4152-84B0-51135B15EEA8}" type="slidenum">
              <a:rPr lang="en-US" smtClean="0"/>
              <a:pPr/>
              <a:t>10</a:t>
            </a:fld>
            <a:endParaRPr lang="en-US" dirty="0"/>
          </a:p>
        </p:txBody>
      </p:sp>
    </p:spTree>
    <p:extLst>
      <p:ext uri="{BB962C8B-B14F-4D97-AF65-F5344CB8AC3E}">
        <p14:creationId xmlns:p14="http://schemas.microsoft.com/office/powerpoint/2010/main" val="1509492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indent="0">
              <a:buFontTx/>
              <a:buNone/>
            </a:pPr>
            <a:r>
              <a:rPr lang="en-US" dirty="0"/>
              <a:t>Another example of</a:t>
            </a:r>
            <a:r>
              <a:rPr lang="en-US" baseline="0" dirty="0"/>
              <a:t> managing many databases as one is the configuration of (active) data guard in a high-availability (HA) configuration.</a:t>
            </a:r>
          </a:p>
          <a:p>
            <a:pPr marL="0" indent="0">
              <a:buFontTx/>
              <a:buNone/>
            </a:pPr>
            <a:r>
              <a:rPr lang="en-US" baseline="0" dirty="0"/>
              <a:t>Again, HA configuration is an operational concept, and so we configure ADG at the CDB level. </a:t>
            </a:r>
          </a:p>
          <a:p>
            <a:pPr marL="0" indent="0">
              <a:buFontTx/>
              <a:buNone/>
            </a:pPr>
            <a:r>
              <a:rPr lang="en-US" baseline="0" dirty="0"/>
              <a:t>We have a single set of background processes, </a:t>
            </a:r>
          </a:p>
          <a:p>
            <a:pPr marL="0" indent="0">
              <a:buFontTx/>
              <a:buNone/>
            </a:pPr>
            <a:r>
              <a:rPr lang="en-US" baseline="0" dirty="0"/>
              <a:t>including a single log writer writing a single, consolidated redo stream. </a:t>
            </a:r>
          </a:p>
          <a:p>
            <a:pPr marL="0" indent="0">
              <a:buFontTx/>
              <a:buNone/>
            </a:pPr>
            <a:r>
              <a:rPr lang="en-US" baseline="0" dirty="0"/>
              <a:t>Transactions for all the PDBs in the production CDB are written to this single redo stream. </a:t>
            </a:r>
          </a:p>
          <a:p>
            <a:pPr marL="0" indent="0">
              <a:buFontTx/>
              <a:buNone/>
            </a:pPr>
            <a:r>
              <a:rPr lang="en-US" baseline="0" dirty="0"/>
              <a:t>This consolidated redo stream is replicated to the standby CDB. </a:t>
            </a:r>
            <a:endParaRPr lang="en-US" dirty="0"/>
          </a:p>
          <a:p>
            <a:pPr marL="0" indent="0">
              <a:buFontTx/>
              <a:buNone/>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Plug in a new PDB into the production CDB…</a:t>
            </a:r>
          </a:p>
          <a:p>
            <a:pPr marL="0" indent="0">
              <a:buFontTx/>
              <a:buNone/>
            </a:pPr>
            <a:r>
              <a:rPr lang="en-US" baseline="0" dirty="0"/>
              <a:t>And you have a corresponding PDB in the standby</a:t>
            </a:r>
          </a:p>
          <a:p>
            <a:pPr marL="0" indent="0">
              <a:buFontTx/>
              <a:buNone/>
            </a:pPr>
            <a:r>
              <a:rPr lang="en-US" baseline="0" dirty="0"/>
              <a:t>Transactions in the new PDB are replicated to the standby automatically, </a:t>
            </a:r>
          </a:p>
          <a:p>
            <a:pPr marL="0" indent="0">
              <a:buFontTx/>
              <a:buNone/>
            </a:pPr>
            <a:r>
              <a:rPr lang="en-US" baseline="0" dirty="0"/>
              <a:t>just by virtue of plugging that PDB into the CDB in this Active Data Guard environment.</a:t>
            </a:r>
            <a:endParaRPr lang="en-US" dirty="0"/>
          </a:p>
          <a:p>
            <a:endParaRPr lang="en-US" dirty="0"/>
          </a:p>
        </p:txBody>
      </p:sp>
      <p:sp>
        <p:nvSpPr>
          <p:cNvPr id="4" name="Slide Number Placeholder 3"/>
          <p:cNvSpPr>
            <a:spLocks noGrp="1"/>
          </p:cNvSpPr>
          <p:nvPr>
            <p:ph type="sldNum" sz="quarter" idx="10"/>
          </p:nvPr>
        </p:nvSpPr>
        <p:spPr/>
        <p:txBody>
          <a:bodyPr/>
          <a:lstStyle/>
          <a:p>
            <a:fld id="{6FE0DC3D-6FE0-B542-8D21-8BAC2C7AB9E9}" type="slidenum">
              <a:rPr lang="en-US" smtClean="0"/>
              <a:t>11</a:t>
            </a:fld>
            <a:endParaRPr lang="en-US"/>
          </a:p>
        </p:txBody>
      </p:sp>
    </p:spTree>
    <p:extLst>
      <p:ext uri="{BB962C8B-B14F-4D97-AF65-F5344CB8AC3E}">
        <p14:creationId xmlns:p14="http://schemas.microsoft.com/office/powerpoint/2010/main" val="1060423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indent="0">
              <a:buFontTx/>
              <a:buNone/>
            </a:pPr>
            <a:r>
              <a:rPr lang="en-US" dirty="0"/>
              <a:t>Another example</a:t>
            </a:r>
            <a:r>
              <a:rPr lang="en-US" baseline="0" dirty="0"/>
              <a:t> of managing many as one with Oracle Multitenant is upgrading or patching. </a:t>
            </a:r>
          </a:p>
          <a:p>
            <a:pPr marL="0" indent="0">
              <a:buFontTx/>
              <a:buNone/>
            </a:pPr>
            <a:r>
              <a:rPr lang="en-US" baseline="0" dirty="0"/>
              <a:t>Patches and upgrades are applied at the multitenant container database level. </a:t>
            </a:r>
          </a:p>
          <a:p>
            <a:pPr marL="0" indent="0">
              <a:buFontTx/>
              <a:buNone/>
            </a:pPr>
            <a:r>
              <a:rPr lang="en-US" baseline="0" dirty="0"/>
              <a:t>[click]</a:t>
            </a:r>
          </a:p>
          <a:p>
            <a:pPr marL="0" indent="0">
              <a:buFontTx/>
              <a:buNone/>
            </a:pPr>
            <a:r>
              <a:rPr lang="en-US" baseline="0" dirty="0"/>
              <a:t>All PDBs in that CDB are automatically upgraded in one fell swoop. </a:t>
            </a:r>
            <a:endParaRPr lang="en-US" dirty="0"/>
          </a:p>
          <a:p>
            <a:endParaRPr lang="en-US" dirty="0"/>
          </a:p>
          <a:p>
            <a:r>
              <a:rPr lang="en-US" dirty="0"/>
              <a:t>You</a:t>
            </a:r>
            <a:r>
              <a:rPr lang="en-US" baseline="0" dirty="0"/>
              <a:t> may have noted a contradiction here. </a:t>
            </a:r>
          </a:p>
          <a:p>
            <a:r>
              <a:rPr lang="en-US" baseline="0" dirty="0"/>
              <a:t>Previously, when describing schema consolidation – a consolidation strategy that was quite successful in prior releases of Oracle Database – I mentioned that one of the downsides was that the flip-side to the advantage of being able to manage many databases as one was that you had no choice:</a:t>
            </a:r>
          </a:p>
          <a:p>
            <a:r>
              <a:rPr lang="en-US" baseline="0" dirty="0"/>
              <a:t>All databases, for example, had to be updated together, like it or not. </a:t>
            </a:r>
          </a:p>
          <a:p>
            <a:r>
              <a:rPr lang="en-US" baseline="0" dirty="0"/>
              <a:t>The “leading edge” databases had to wait for the majority to be ready. </a:t>
            </a:r>
          </a:p>
          <a:p>
            <a:r>
              <a:rPr lang="en-US" baseline="0" dirty="0"/>
              <a:t>The laggards, who, perhaps, have dependencies on third-party applications not yet certified with a new patch level, either hold the others back or are forced to upgrade before being fully certified. </a:t>
            </a:r>
          </a:p>
          <a:p>
            <a:r>
              <a:rPr lang="en-US" baseline="0" dirty="0"/>
              <a:t>What has just been described in this slide is no different…</a:t>
            </a:r>
          </a:p>
          <a:p>
            <a:r>
              <a:rPr lang="en-US" baseline="0" dirty="0"/>
              <a:t>[click for next slide]</a:t>
            </a:r>
            <a:endParaRPr lang="en-US" dirty="0"/>
          </a:p>
        </p:txBody>
      </p:sp>
      <p:sp>
        <p:nvSpPr>
          <p:cNvPr id="4" name="Slide Number Placeholder 3"/>
          <p:cNvSpPr>
            <a:spLocks noGrp="1"/>
          </p:cNvSpPr>
          <p:nvPr>
            <p:ph type="sldNum" sz="quarter" idx="10"/>
          </p:nvPr>
        </p:nvSpPr>
        <p:spPr/>
        <p:txBody>
          <a:bodyPr/>
          <a:lstStyle/>
          <a:p>
            <a:fld id="{6FE0DC3D-6FE0-B542-8D21-8BAC2C7AB9E9}" type="slidenum">
              <a:rPr lang="en-US" smtClean="0"/>
              <a:t>12</a:t>
            </a:fld>
            <a:endParaRPr lang="en-US"/>
          </a:p>
        </p:txBody>
      </p:sp>
    </p:spTree>
    <p:extLst>
      <p:ext uri="{BB962C8B-B14F-4D97-AF65-F5344CB8AC3E}">
        <p14:creationId xmlns:p14="http://schemas.microsoft.com/office/powerpoint/2010/main" val="33719278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1.jp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image" Target="../media/image5.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image" Target="../media/image18.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5.jpe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g"/><Relationship Id="rId1" Type="http://schemas.openxmlformats.org/officeDocument/2006/relationships/slideMaster" Target="../slideMasters/slideMaster3.xml"/><Relationship Id="rId4" Type="http://schemas.openxmlformats.org/officeDocument/2006/relationships/image" Target="../media/image22.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2.png"/><Relationship Id="rId4" Type="http://schemas.openxmlformats.org/officeDocument/2006/relationships/image" Target="../media/image22.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3.xml"/><Relationship Id="rId5" Type="http://schemas.openxmlformats.org/officeDocument/2006/relationships/image" Target="../media/image2.png"/><Relationship Id="rId4" Type="http://schemas.openxmlformats.org/officeDocument/2006/relationships/image" Target="../media/image5.jpe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3.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9.jp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9.jp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ight Cover ">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F198333D-FF3E-E64D-8889-26B8EFCA268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pic>
        <p:nvPicPr>
          <p:cNvPr id="4" name="Graphic 3">
            <a:extLst>
              <a:ext uri="{FF2B5EF4-FFF2-40B4-BE49-F238E27FC236}">
                <a16:creationId xmlns:a16="http://schemas.microsoft.com/office/drawing/2014/main" id="{6495E0F7-BDCD-40B6-ADD2-43E4A94DFE5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885429" y="3138723"/>
            <a:ext cx="4421144" cy="580554"/>
          </a:xfrm>
          <a:prstGeom prst="rect">
            <a:avLst/>
          </a:prstGeom>
        </p:spPr>
      </p:pic>
    </p:spTree>
    <p:extLst>
      <p:ext uri="{BB962C8B-B14F-4D97-AF65-F5344CB8AC3E}">
        <p14:creationId xmlns:p14="http://schemas.microsoft.com/office/powerpoint/2010/main" val="1015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Light Quote with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47"/>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a:t>Click icon to add picture</a:t>
            </a:r>
            <a:endParaRPr lang="en-US" dirty="0"/>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3" name="Text Placeholder 26">
            <a:extLst>
              <a:ext uri="{FF2B5EF4-FFF2-40B4-BE49-F238E27FC236}">
                <a16:creationId xmlns:a16="http://schemas.microsoft.com/office/drawing/2014/main" id="{660ACC2F-3202-B843-8CCE-6D68B1FAAF09}"/>
              </a:ext>
            </a:extLst>
          </p:cNvPr>
          <p:cNvSpPr>
            <a:spLocks noGrp="1"/>
          </p:cNvSpPr>
          <p:nvPr>
            <p:ph type="body" sz="quarter" idx="11" hasCustomPrompt="1"/>
          </p:nvPr>
        </p:nvSpPr>
        <p:spPr>
          <a:xfrm>
            <a:off x="5430545" y="4661231"/>
            <a:ext cx="6315978" cy="218094"/>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4" name="Text Placeholder 26">
            <a:extLst>
              <a:ext uri="{FF2B5EF4-FFF2-40B4-BE49-F238E27FC236}">
                <a16:creationId xmlns:a16="http://schemas.microsoft.com/office/drawing/2014/main" id="{63B99ECC-6BAB-0F46-88DB-26AE80C3434F}"/>
              </a:ext>
            </a:extLst>
          </p:cNvPr>
          <p:cNvSpPr>
            <a:spLocks noGrp="1"/>
          </p:cNvSpPr>
          <p:nvPr>
            <p:ph type="body" sz="quarter" idx="12"/>
          </p:nvPr>
        </p:nvSpPr>
        <p:spPr>
          <a:xfrm>
            <a:off x="5430545" y="4952092"/>
            <a:ext cx="6315978" cy="528567"/>
          </a:xfrm>
        </p:spPr>
        <p:txBody>
          <a:bodyPr lIns="0">
            <a:noAutofit/>
          </a:bodyPr>
          <a:lstStyle>
            <a:lvl1pPr algn="l" fontAlgn="t">
              <a:lnSpc>
                <a:spcPct val="100000"/>
              </a:lnSpc>
              <a:spcBef>
                <a:spcPts val="0"/>
              </a:spcBef>
              <a:defRPr sz="1300"/>
            </a:lvl1pPr>
          </a:lstStyle>
          <a:p>
            <a:pPr lvl="0"/>
            <a:r>
              <a:rPr lang="en-US"/>
              <a:t>Edit Master text styles</a:t>
            </a:r>
          </a:p>
        </p:txBody>
      </p:sp>
      <p:sp>
        <p:nvSpPr>
          <p:cNvPr id="25" name="Text Placeholder 26">
            <a:extLst>
              <a:ext uri="{FF2B5EF4-FFF2-40B4-BE49-F238E27FC236}">
                <a16:creationId xmlns:a16="http://schemas.microsoft.com/office/drawing/2014/main" id="{38A1ED2B-730F-DB4F-8E69-07241B0A4987}"/>
              </a:ext>
            </a:extLst>
          </p:cNvPr>
          <p:cNvSpPr>
            <a:spLocks noGrp="1"/>
          </p:cNvSpPr>
          <p:nvPr>
            <p:ph type="body" sz="quarter" idx="13" hasCustomPrompt="1"/>
          </p:nvPr>
        </p:nvSpPr>
        <p:spPr>
          <a:xfrm>
            <a:off x="5430545" y="1850640"/>
            <a:ext cx="6315978" cy="2251537"/>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26" name="Rectangle 25">
            <a:extLst>
              <a:ext uri="{FF2B5EF4-FFF2-40B4-BE49-F238E27FC236}">
                <a16:creationId xmlns:a16="http://schemas.microsoft.com/office/drawing/2014/main" id="{244BA13B-C4E1-6147-9655-829168E5E266}"/>
              </a:ext>
            </a:extLst>
          </p:cNvPr>
          <p:cNvSpPr/>
          <p:nvPr userDrawn="1"/>
        </p:nvSpPr>
        <p:spPr>
          <a:xfrm>
            <a:off x="5430546" y="434263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1">
            <a:extLst>
              <a:ext uri="{FF2B5EF4-FFF2-40B4-BE49-F238E27FC236}">
                <a16:creationId xmlns:a16="http://schemas.microsoft.com/office/drawing/2014/main" id="{BEAECEC9-004F-624F-96D0-64C7FD44095F}"/>
              </a:ext>
            </a:extLst>
          </p:cNvPr>
          <p:cNvSpPr>
            <a:spLocks noGrp="1"/>
          </p:cNvSpPr>
          <p:nvPr>
            <p:ph type="sldNum" sz="quarter" idx="16"/>
          </p:nvPr>
        </p:nvSpPr>
        <p:spPr>
          <a:xfrm>
            <a:off x="633621" y="6349718"/>
            <a:ext cx="386443" cy="365125"/>
          </a:xfrm>
        </p:spPr>
        <p:txBody>
          <a:bodyPr/>
          <a:lstStyle>
            <a:lvl1pPr>
              <a:defRPr>
                <a:solidFill>
                  <a:schemeClr val="tx2">
                    <a:lumMod val="60000"/>
                    <a:lumOff val="40000"/>
                  </a:schemeClr>
                </a:solidFill>
              </a:defRPr>
            </a:lvl1pPr>
          </a:lstStyle>
          <a:p>
            <a:fld id="{7C371504-33D9-B044-8C50-620C44A06CB1}" type="slidenum">
              <a:rPr lang="en-US" smtClean="0"/>
              <a:pPr/>
              <a:t>‹#›</a:t>
            </a:fld>
            <a:endParaRPr lang="en-US" dirty="0"/>
          </a:p>
        </p:txBody>
      </p:sp>
      <p:sp>
        <p:nvSpPr>
          <p:cNvPr id="15" name="TextBox 14">
            <a:extLst>
              <a:ext uri="{FF2B5EF4-FFF2-40B4-BE49-F238E27FC236}">
                <a16:creationId xmlns:a16="http://schemas.microsoft.com/office/drawing/2014/main" id="{DEFB74B7-684A-0343-AB5E-04DBC7A25953}"/>
              </a:ext>
            </a:extLst>
          </p:cNvPr>
          <p:cNvSpPr txBox="1"/>
          <p:nvPr userDrawn="1"/>
        </p:nvSpPr>
        <p:spPr>
          <a:xfrm>
            <a:off x="944517" y="6415801"/>
            <a:ext cx="5984422" cy="246221"/>
          </a:xfrm>
          <a:prstGeom prst="rect">
            <a:avLst/>
          </a:prstGeom>
          <a:noFill/>
        </p:spPr>
        <p:txBody>
          <a:bodyPr wrap="square" rtlCol="0" anchor="ctr">
            <a:spAutoFit/>
          </a:bodyPr>
          <a:lstStyle/>
          <a:p>
            <a:r>
              <a:rPr lang="en-US" sz="1000" dirty="0">
                <a:solidFill>
                  <a:schemeClr val="tx2">
                    <a:lumMod val="60000"/>
                    <a:lumOff val="40000"/>
                  </a:schemeClr>
                </a:solidFill>
                <a:latin typeface="Oracle Sans" panose="020B0503020204020204" pitchFamily="34" charset="0"/>
                <a:cs typeface="Oracle Sans" panose="020B0503020204020204" pitchFamily="34" charset="0"/>
              </a:rPr>
              <a:t>Confidential – Oracle Internal/Restricted/Highly Restricted</a:t>
            </a:r>
          </a:p>
        </p:txBody>
      </p:sp>
      <p:pic>
        <p:nvPicPr>
          <p:cNvPr id="12" name="Picture 11">
            <a:extLst>
              <a:ext uri="{FF2B5EF4-FFF2-40B4-BE49-F238E27FC236}">
                <a16:creationId xmlns:a16="http://schemas.microsoft.com/office/drawing/2014/main" id="{B4238AF8-3EBB-8C42-9D7F-306684D5258B}"/>
              </a:ext>
            </a:extLst>
          </p:cNvPr>
          <p:cNvPicPr>
            <a:picLocks noChangeAspect="1"/>
          </p:cNvPicPr>
          <p:nvPr userDrawn="1"/>
        </p:nvPicPr>
        <p:blipFill>
          <a:blip r:embed="rId4"/>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3169866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ight Quote with picture border">
    <p:spTree>
      <p:nvGrpSpPr>
        <p:cNvPr id="1" name=""/>
        <p:cNvGrpSpPr/>
        <p:nvPr/>
      </p:nvGrpSpPr>
      <p:grpSpPr>
        <a:xfrm>
          <a:off x="0" y="0"/>
          <a:ext cx="0" cy="0"/>
          <a:chOff x="0" y="0"/>
          <a:chExt cx="0" cy="0"/>
        </a:xfrm>
      </p:grpSpPr>
      <p:pic>
        <p:nvPicPr>
          <p:cNvPr id="28" name="Picture 27" descr="A picture containing table, elephant, clothing&#10;&#10;Description automatically generated">
            <a:extLst>
              <a:ext uri="{FF2B5EF4-FFF2-40B4-BE49-F238E27FC236}">
                <a16:creationId xmlns:a16="http://schemas.microsoft.com/office/drawing/2014/main" id="{E7EFAFBA-C533-AF47-8C5A-87A1579768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A203EF7-0022-9042-AE87-EABCBB9B126E}"/>
              </a:ext>
            </a:extLst>
          </p:cNvPr>
          <p:cNvSpPr/>
          <p:nvPr userDrawn="1"/>
        </p:nvSpPr>
        <p:spPr>
          <a:xfrm>
            <a:off x="722371" y="587874"/>
            <a:ext cx="10747258" cy="5682253"/>
          </a:xfrm>
          <a:prstGeom prst="rect">
            <a:avLst/>
          </a:prstGeom>
          <a:solidFill>
            <a:srgbClr val="E0E2E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6">
            <a:extLst>
              <a:ext uri="{FF2B5EF4-FFF2-40B4-BE49-F238E27FC236}">
                <a16:creationId xmlns:a16="http://schemas.microsoft.com/office/drawing/2014/main" id="{F65EEC53-4965-C84F-B964-03CF9283D56E}"/>
              </a:ext>
            </a:extLst>
          </p:cNvPr>
          <p:cNvSpPr>
            <a:spLocks noGrp="1"/>
          </p:cNvSpPr>
          <p:nvPr>
            <p:ph type="body" sz="quarter" idx="13" hasCustomPrompt="1"/>
          </p:nvPr>
        </p:nvSpPr>
        <p:spPr>
          <a:xfrm>
            <a:off x="1530214" y="1101969"/>
            <a:ext cx="9165494" cy="2975336"/>
          </a:xfrm>
        </p:spPr>
        <p:txBody>
          <a:bodyPr lIns="0" anchor="b">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1" name="Text Placeholder 26">
            <a:extLst>
              <a:ext uri="{FF2B5EF4-FFF2-40B4-BE49-F238E27FC236}">
                <a16:creationId xmlns:a16="http://schemas.microsoft.com/office/drawing/2014/main" id="{1AD57123-EDE4-954E-9A92-A3083B1C27DB}"/>
              </a:ext>
            </a:extLst>
          </p:cNvPr>
          <p:cNvSpPr>
            <a:spLocks noGrp="1"/>
          </p:cNvSpPr>
          <p:nvPr>
            <p:ph type="body" sz="quarter" idx="14" hasCustomPrompt="1"/>
          </p:nvPr>
        </p:nvSpPr>
        <p:spPr>
          <a:xfrm>
            <a:off x="1530214" y="4637490"/>
            <a:ext cx="9165494"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2" name="Text Placeholder 26">
            <a:extLst>
              <a:ext uri="{FF2B5EF4-FFF2-40B4-BE49-F238E27FC236}">
                <a16:creationId xmlns:a16="http://schemas.microsoft.com/office/drawing/2014/main" id="{9C7075CA-1EBB-F043-A768-C5814E1A5845}"/>
              </a:ext>
            </a:extLst>
          </p:cNvPr>
          <p:cNvSpPr>
            <a:spLocks noGrp="1"/>
          </p:cNvSpPr>
          <p:nvPr>
            <p:ph type="body" sz="quarter" idx="12"/>
          </p:nvPr>
        </p:nvSpPr>
        <p:spPr>
          <a:xfrm>
            <a:off x="1530214" y="4962513"/>
            <a:ext cx="9165494" cy="528567"/>
          </a:xfrm>
        </p:spPr>
        <p:txBody>
          <a:bodyPr lIns="0">
            <a:noAutofit/>
          </a:bodyPr>
          <a:lstStyle>
            <a:lvl1pPr algn="l" fontAlgn="t">
              <a:lnSpc>
                <a:spcPct val="100000"/>
              </a:lnSpc>
              <a:spcBef>
                <a:spcPts val="0"/>
              </a:spcBef>
              <a:defRPr sz="1300"/>
            </a:lvl1pPr>
          </a:lstStyle>
          <a:p>
            <a:pPr lvl="0"/>
            <a:r>
              <a:rPr lang="en-US"/>
              <a:t>Edit Master text styles</a:t>
            </a:r>
          </a:p>
        </p:txBody>
      </p:sp>
      <p:sp>
        <p:nvSpPr>
          <p:cNvPr id="33" name="Rectangle 32">
            <a:extLst>
              <a:ext uri="{FF2B5EF4-FFF2-40B4-BE49-F238E27FC236}">
                <a16:creationId xmlns:a16="http://schemas.microsoft.com/office/drawing/2014/main" id="{BBC74FEB-50F3-4449-8D38-99E6A564975E}"/>
              </a:ext>
            </a:extLst>
          </p:cNvPr>
          <p:cNvSpPr/>
          <p:nvPr userDrawn="1"/>
        </p:nvSpPr>
        <p:spPr>
          <a:xfrm>
            <a:off x="1530215" y="430369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
            <a:extLst>
              <a:ext uri="{FF2B5EF4-FFF2-40B4-BE49-F238E27FC236}">
                <a16:creationId xmlns:a16="http://schemas.microsoft.com/office/drawing/2014/main" id="{066F36DD-F60C-6546-9240-CD06125DC852}"/>
              </a:ext>
            </a:extLst>
          </p:cNvPr>
          <p:cNvSpPr>
            <a:spLocks noGrp="1"/>
          </p:cNvSpPr>
          <p:nvPr>
            <p:ph type="sldNum" sz="quarter" idx="16"/>
          </p:nvPr>
        </p:nvSpPr>
        <p:spPr>
          <a:xfrm>
            <a:off x="633621" y="6349718"/>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
        <p:nvSpPr>
          <p:cNvPr id="13" name="TextBox 12">
            <a:extLst>
              <a:ext uri="{FF2B5EF4-FFF2-40B4-BE49-F238E27FC236}">
                <a16:creationId xmlns:a16="http://schemas.microsoft.com/office/drawing/2014/main" id="{9272AD2F-E71B-794F-9680-FD1C16A0CC41}"/>
              </a:ext>
            </a:extLst>
          </p:cNvPr>
          <p:cNvSpPr txBox="1"/>
          <p:nvPr userDrawn="1"/>
        </p:nvSpPr>
        <p:spPr>
          <a:xfrm>
            <a:off x="944517" y="6415801"/>
            <a:ext cx="5984422" cy="246221"/>
          </a:xfrm>
          <a:prstGeom prst="rect">
            <a:avLst/>
          </a:prstGeom>
          <a:noFill/>
        </p:spPr>
        <p:txBody>
          <a:bodyPr wrap="square" rtlCol="0" anchor="ctr">
            <a:spAutoFit/>
          </a:bodyPr>
          <a:lstStyle/>
          <a:p>
            <a:r>
              <a:rPr lang="en-US" sz="1000" dirty="0">
                <a:solidFill>
                  <a:schemeClr val="bg1"/>
                </a:solidFill>
                <a:latin typeface="Oracle Sans" panose="020B0503020204020204" pitchFamily="34" charset="0"/>
                <a:cs typeface="Oracle Sans" panose="020B0503020204020204" pitchFamily="34" charset="0"/>
              </a:rPr>
              <a:t>Confidential – Oracle Internal/Restricted/Highly Restricted</a:t>
            </a:r>
          </a:p>
        </p:txBody>
      </p:sp>
      <p:pic>
        <p:nvPicPr>
          <p:cNvPr id="14" name="Picture 13">
            <a:extLst>
              <a:ext uri="{FF2B5EF4-FFF2-40B4-BE49-F238E27FC236}">
                <a16:creationId xmlns:a16="http://schemas.microsoft.com/office/drawing/2014/main" id="{88583B7E-CE5D-AD4D-B063-8E5D2E58D0EF}"/>
              </a:ext>
            </a:extLst>
          </p:cNvPr>
          <p:cNvPicPr>
            <a:picLocks noChangeAspect="1"/>
          </p:cNvPicPr>
          <p:nvPr userDrawn="1"/>
        </p:nvPicPr>
        <p:blipFill>
          <a:blip r:embed="rId3"/>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986972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Light Title-only ">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Title-Only Layout </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C190DBB-69E8-094F-9F7D-5D6A482AA94C}"/>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01AD6C94-D81A-4373-BA17-63D490F7AB75}"/>
              </a:ext>
            </a:extLst>
          </p:cNvPr>
          <p:cNvSpPr>
            <a:spLocks noGrp="1"/>
          </p:cNvSpPr>
          <p:nvPr>
            <p:ph type="ftr" sz="quarter" idx="10"/>
          </p:nvPr>
        </p:nvSpPr>
        <p:spPr/>
        <p:txBody>
          <a:bodyPr/>
          <a:lstStyle/>
          <a:p>
            <a:r>
              <a:rPr lang="en-US"/>
              <a:t>Copyright © 2019 Oracle and/or its affliates.</a:t>
            </a:r>
            <a:endParaRPr lang="en-US" dirty="0"/>
          </a:p>
        </p:txBody>
      </p:sp>
      <p:sp>
        <p:nvSpPr>
          <p:cNvPr id="4" name="Slide Number Placeholder 3">
            <a:extLst>
              <a:ext uri="{FF2B5EF4-FFF2-40B4-BE49-F238E27FC236}">
                <a16:creationId xmlns:a16="http://schemas.microsoft.com/office/drawing/2014/main" id="{9D2233A9-8B36-4159-8975-F1366CB54CDE}"/>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06784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secHead" preserve="1">
  <p:cSld name="Light Title and single colum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 and Subtitle Layout</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rgbClr val="4A362B"/>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0A31DDD-B87C-9941-AC16-648C97686F89}"/>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73307A0B-BD36-4925-BB53-F5C39932C524}"/>
              </a:ext>
            </a:extLst>
          </p:cNvPr>
          <p:cNvSpPr>
            <a:spLocks noGrp="1"/>
          </p:cNvSpPr>
          <p:nvPr>
            <p:ph type="ftr" sz="quarter" idx="10"/>
          </p:nvPr>
        </p:nvSpPr>
        <p:spPr/>
        <p:txBody>
          <a:bodyPr/>
          <a:lstStyle/>
          <a:p>
            <a:r>
              <a:rPr lang="en-US"/>
              <a:t>Copyright © 2019 Oracle and/or its affliates.</a:t>
            </a:r>
            <a:endParaRPr lang="en-US" dirty="0"/>
          </a:p>
        </p:txBody>
      </p:sp>
      <p:sp>
        <p:nvSpPr>
          <p:cNvPr id="6" name="Slide Number Placeholder 5">
            <a:extLst>
              <a:ext uri="{FF2B5EF4-FFF2-40B4-BE49-F238E27FC236}">
                <a16:creationId xmlns:a16="http://schemas.microsoft.com/office/drawing/2014/main" id="{199B5254-C1BE-4BD7-AEA0-11CA078C9892}"/>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14693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Light Title with two column ">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Two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Text Placeholder 33">
            <a:extLst>
              <a:ext uri="{FF2B5EF4-FFF2-40B4-BE49-F238E27FC236}">
                <a16:creationId xmlns:a16="http://schemas.microsoft.com/office/drawing/2014/main" id="{0A188CAD-EDD5-0B4B-ACA6-7BB921B67304}"/>
              </a:ext>
            </a:extLst>
          </p:cNvPr>
          <p:cNvSpPr>
            <a:spLocks noGrp="1"/>
          </p:cNvSpPr>
          <p:nvPr>
            <p:ph type="body" sz="quarter" idx="18"/>
          </p:nvPr>
        </p:nvSpPr>
        <p:spPr>
          <a:xfrm>
            <a:off x="5949192"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BC89915E-3BB4-984C-995B-EC93CAB6F86A}"/>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47BE2BE7-A786-40D1-899E-BA0BC0A30623}"/>
              </a:ext>
            </a:extLst>
          </p:cNvPr>
          <p:cNvSpPr>
            <a:spLocks noGrp="1"/>
          </p:cNvSpPr>
          <p:nvPr>
            <p:ph type="ftr" sz="quarter" idx="19"/>
          </p:nvPr>
        </p:nvSpPr>
        <p:spPr/>
        <p:txBody>
          <a:bodyPr/>
          <a:lstStyle/>
          <a:p>
            <a:r>
              <a:rPr lang="en-US"/>
              <a:t>Copyright © 2019 Oracle and/or its affliates.</a:t>
            </a:r>
            <a:endParaRPr lang="en-US" dirty="0"/>
          </a:p>
        </p:txBody>
      </p:sp>
      <p:sp>
        <p:nvSpPr>
          <p:cNvPr id="3" name="Slide Number Placeholder 2">
            <a:extLst>
              <a:ext uri="{FF2B5EF4-FFF2-40B4-BE49-F238E27FC236}">
                <a16:creationId xmlns:a16="http://schemas.microsoft.com/office/drawing/2014/main" id="{A3BFAA5D-3D6F-42A2-BC58-445E0F3D6336}"/>
              </a:ext>
            </a:extLst>
          </p:cNvPr>
          <p:cNvSpPr>
            <a:spLocks noGrp="1"/>
          </p:cNvSpPr>
          <p:nvPr>
            <p:ph type="sldNum" sz="quarter" idx="20"/>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109344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36">
                                            <p:txEl>
                                              <p:pRg st="0" end="0"/>
                                            </p:txEl>
                                          </p:spTgt>
                                        </p:tgtEl>
                                        <p:attrNameLst>
                                          <p:attrName>style.visibility</p:attrName>
                                        </p:attrNameLst>
                                      </p:cBhvr>
                                      <p:to>
                                        <p:strVal val="visible"/>
                                      </p:to>
                                    </p:set>
                                    <p:animEffect transition="in" filter="fade">
                                      <p:cBhvr>
                                        <p:cTn id="22" dur="500"/>
                                        <p:tgtEl>
                                          <p:spTgt spid="36">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36">
                                            <p:txEl>
                                              <p:pRg st="1" end="1"/>
                                            </p:txEl>
                                          </p:spTgt>
                                        </p:tgtEl>
                                        <p:attrNameLst>
                                          <p:attrName>style.visibility</p:attrName>
                                        </p:attrNameLst>
                                      </p:cBhvr>
                                      <p:to>
                                        <p:strVal val="visible"/>
                                      </p:to>
                                    </p:set>
                                    <p:animEffect transition="in" filter="fade">
                                      <p:cBhvr>
                                        <p:cTn id="25" dur="500"/>
                                        <p:tgtEl>
                                          <p:spTgt spid="36">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36">
                                            <p:txEl>
                                              <p:pRg st="2" end="2"/>
                                            </p:txEl>
                                          </p:spTgt>
                                        </p:tgtEl>
                                        <p:attrNameLst>
                                          <p:attrName>style.visibility</p:attrName>
                                        </p:attrNameLst>
                                      </p:cBhvr>
                                      <p:to>
                                        <p:strVal val="visible"/>
                                      </p:to>
                                    </p:set>
                                    <p:animEffect transition="in" filter="fade">
                                      <p:cBhvr>
                                        <p:cTn id="28" dur="500"/>
                                        <p:tgtEl>
                                          <p:spTgt spid="36">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36">
                                            <p:txEl>
                                              <p:pRg st="3" end="3"/>
                                            </p:txEl>
                                          </p:spTgt>
                                        </p:tgtEl>
                                        <p:attrNameLst>
                                          <p:attrName>style.visibility</p:attrName>
                                        </p:attrNameLst>
                                      </p:cBhvr>
                                      <p:to>
                                        <p:strVal val="visible"/>
                                      </p:to>
                                    </p:set>
                                    <p:animEffect transition="in" filter="fade">
                                      <p:cBhvr>
                                        <p:cTn id="31" dur="500"/>
                                        <p:tgtEl>
                                          <p:spTgt spid="36">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36">
                                            <p:txEl>
                                              <p:pRg st="4" end="4"/>
                                            </p:txEl>
                                          </p:spTgt>
                                        </p:tgtEl>
                                        <p:attrNameLst>
                                          <p:attrName>style.visibility</p:attrName>
                                        </p:attrNameLst>
                                      </p:cBhvr>
                                      <p:to>
                                        <p:strVal val="visible"/>
                                      </p:to>
                                    </p:set>
                                    <p:animEffect transition="in" filter="fade">
                                      <p:cBhvr>
                                        <p:cTn id="34" dur="500"/>
                                        <p:tgtEl>
                                          <p:spTgt spid="3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6" grpId="0" build="p">
        <p:tmplLst>
          <p:tmpl lvl="1">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Light Title with three colum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Three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3">
            <a:extLst>
              <a:ext uri="{FF2B5EF4-FFF2-40B4-BE49-F238E27FC236}">
                <a16:creationId xmlns:a16="http://schemas.microsoft.com/office/drawing/2014/main" id="{8BB1C4CD-239E-1A45-BED4-F5593A57A275}"/>
              </a:ext>
            </a:extLst>
          </p:cNvPr>
          <p:cNvSpPr>
            <a:spLocks noGrp="1"/>
          </p:cNvSpPr>
          <p:nvPr>
            <p:ph type="body" sz="quarter" idx="18"/>
          </p:nvPr>
        </p:nvSpPr>
        <p:spPr>
          <a:xfrm>
            <a:off x="4237508"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33">
            <a:extLst>
              <a:ext uri="{FF2B5EF4-FFF2-40B4-BE49-F238E27FC236}">
                <a16:creationId xmlns:a16="http://schemas.microsoft.com/office/drawing/2014/main" id="{C944C2F4-C444-E840-AF85-154A3F44C6F0}"/>
              </a:ext>
            </a:extLst>
          </p:cNvPr>
          <p:cNvSpPr>
            <a:spLocks noGrp="1"/>
          </p:cNvSpPr>
          <p:nvPr>
            <p:ph type="body" sz="quarter" idx="19"/>
          </p:nvPr>
        </p:nvSpPr>
        <p:spPr>
          <a:xfrm>
            <a:off x="7706922"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AAD64B38-6D6E-134B-A424-A829933EEF41}"/>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44C75FCB-2F08-4218-8648-A3F1B1E55A70}"/>
              </a:ext>
            </a:extLst>
          </p:cNvPr>
          <p:cNvSpPr>
            <a:spLocks noGrp="1"/>
          </p:cNvSpPr>
          <p:nvPr>
            <p:ph type="ftr" sz="quarter" idx="20"/>
          </p:nvPr>
        </p:nvSpPr>
        <p:spPr/>
        <p:txBody>
          <a:bodyPr/>
          <a:lstStyle/>
          <a:p>
            <a:r>
              <a:rPr lang="en-US"/>
              <a:t>Copyright © 2019 Oracle and/or its affliates.</a:t>
            </a:r>
            <a:endParaRPr lang="en-US" dirty="0"/>
          </a:p>
        </p:txBody>
      </p:sp>
      <p:sp>
        <p:nvSpPr>
          <p:cNvPr id="3" name="Slide Number Placeholder 2">
            <a:extLst>
              <a:ext uri="{FF2B5EF4-FFF2-40B4-BE49-F238E27FC236}">
                <a16:creationId xmlns:a16="http://schemas.microsoft.com/office/drawing/2014/main" id="{43DDCF91-9764-4404-A8F5-D333B2B56FE3}"/>
              </a:ext>
            </a:extLst>
          </p:cNvPr>
          <p:cNvSpPr>
            <a:spLocks noGrp="1"/>
          </p:cNvSpPr>
          <p:nvPr>
            <p:ph type="sldNum" sz="quarter" idx="2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890318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1">
                                            <p:txEl>
                                              <p:pRg st="1" end="1"/>
                                            </p:txEl>
                                          </p:spTgt>
                                        </p:tgtEl>
                                        <p:attrNameLst>
                                          <p:attrName>style.visibility</p:attrName>
                                        </p:attrNameLst>
                                      </p:cBhvr>
                                      <p:to>
                                        <p:strVal val="visible"/>
                                      </p:to>
                                    </p:set>
                                    <p:animEffect transition="in" filter="fade">
                                      <p:cBhvr>
                                        <p:cTn id="25" dur="500"/>
                                        <p:tgtEl>
                                          <p:spTgt spid="11">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11">
                                            <p:txEl>
                                              <p:pRg st="2" end="2"/>
                                            </p:txEl>
                                          </p:spTgt>
                                        </p:tgtEl>
                                        <p:attrNameLst>
                                          <p:attrName>style.visibility</p:attrName>
                                        </p:attrNameLst>
                                      </p:cBhvr>
                                      <p:to>
                                        <p:strVal val="visible"/>
                                      </p:to>
                                    </p:set>
                                    <p:animEffect transition="in" filter="fade">
                                      <p:cBhvr>
                                        <p:cTn id="28" dur="500"/>
                                        <p:tgtEl>
                                          <p:spTgt spid="11">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11">
                                            <p:txEl>
                                              <p:pRg st="3" end="3"/>
                                            </p:txEl>
                                          </p:spTgt>
                                        </p:tgtEl>
                                        <p:attrNameLst>
                                          <p:attrName>style.visibility</p:attrName>
                                        </p:attrNameLst>
                                      </p:cBhvr>
                                      <p:to>
                                        <p:strVal val="visible"/>
                                      </p:to>
                                    </p:set>
                                    <p:animEffect transition="in" filter="fade">
                                      <p:cBhvr>
                                        <p:cTn id="31" dur="500"/>
                                        <p:tgtEl>
                                          <p:spTgt spid="11">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11">
                                            <p:txEl>
                                              <p:pRg st="4" end="4"/>
                                            </p:txEl>
                                          </p:spTgt>
                                        </p:tgtEl>
                                        <p:attrNameLst>
                                          <p:attrName>style.visibility</p:attrName>
                                        </p:attrNameLst>
                                      </p:cBhvr>
                                      <p:to>
                                        <p:strVal val="visible"/>
                                      </p:to>
                                    </p:set>
                                    <p:animEffect transition="in" filter="fade">
                                      <p:cBhvr>
                                        <p:cTn id="34" dur="500"/>
                                        <p:tgtEl>
                                          <p:spTgt spid="11">
                                            <p:txEl>
                                              <p:pRg st="4" end="4"/>
                                            </p:txEl>
                                          </p:spTgt>
                                        </p:tgtEl>
                                      </p:cBhvr>
                                    </p:animEffect>
                                  </p:childTnLst>
                                </p:cTn>
                              </p:par>
                              <p:par>
                                <p:cTn id="35" presetID="10" presetClass="entr" presetSubtype="0" fill="hold" grpId="0" nodeType="withEffect">
                                  <p:stCondLst>
                                    <p:cond delay="60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fade">
                                      <p:cBhvr>
                                        <p:cTn id="40" dur="500"/>
                                        <p:tgtEl>
                                          <p:spTgt spid="12">
                                            <p:txEl>
                                              <p:pRg st="1" end="1"/>
                                            </p:txEl>
                                          </p:spTgt>
                                        </p:tgtEl>
                                      </p:cBhvr>
                                    </p:animEffect>
                                  </p:childTnLst>
                                </p:cTn>
                              </p:par>
                              <p:par>
                                <p:cTn id="41" presetID="10" presetClass="entr" presetSubtype="0" fill="hold" grpId="0" nodeType="withEffect">
                                  <p:stCondLst>
                                    <p:cond delay="600"/>
                                  </p:stCondLst>
                                  <p:childTnLst>
                                    <p:set>
                                      <p:cBhvr>
                                        <p:cTn id="42" dur="1" fill="hold">
                                          <p:stCondLst>
                                            <p:cond delay="0"/>
                                          </p:stCondLst>
                                        </p:cTn>
                                        <p:tgtEl>
                                          <p:spTgt spid="12">
                                            <p:txEl>
                                              <p:pRg st="2" end="2"/>
                                            </p:txEl>
                                          </p:spTgt>
                                        </p:tgtEl>
                                        <p:attrNameLst>
                                          <p:attrName>style.visibility</p:attrName>
                                        </p:attrNameLst>
                                      </p:cBhvr>
                                      <p:to>
                                        <p:strVal val="visible"/>
                                      </p:to>
                                    </p:set>
                                    <p:animEffect transition="in" filter="fade">
                                      <p:cBhvr>
                                        <p:cTn id="43" dur="500"/>
                                        <p:tgtEl>
                                          <p:spTgt spid="12">
                                            <p:txEl>
                                              <p:pRg st="2" end="2"/>
                                            </p:txEl>
                                          </p:spTgt>
                                        </p:tgtEl>
                                      </p:cBhvr>
                                    </p:animEffect>
                                  </p:childTnLst>
                                </p:cTn>
                              </p:par>
                              <p:par>
                                <p:cTn id="44" presetID="10" presetClass="entr" presetSubtype="0" fill="hold" grpId="0" nodeType="withEffect">
                                  <p:stCondLst>
                                    <p:cond delay="600"/>
                                  </p:stCondLst>
                                  <p:childTnLst>
                                    <p:set>
                                      <p:cBhvr>
                                        <p:cTn id="45" dur="1" fill="hold">
                                          <p:stCondLst>
                                            <p:cond delay="0"/>
                                          </p:stCondLst>
                                        </p:cTn>
                                        <p:tgtEl>
                                          <p:spTgt spid="12">
                                            <p:txEl>
                                              <p:pRg st="3" end="3"/>
                                            </p:txEl>
                                          </p:spTgt>
                                        </p:tgtEl>
                                        <p:attrNameLst>
                                          <p:attrName>style.visibility</p:attrName>
                                        </p:attrNameLst>
                                      </p:cBhvr>
                                      <p:to>
                                        <p:strVal val="visible"/>
                                      </p:to>
                                    </p:set>
                                    <p:animEffect transition="in" filter="fade">
                                      <p:cBhvr>
                                        <p:cTn id="46" dur="500"/>
                                        <p:tgtEl>
                                          <p:spTgt spid="12">
                                            <p:txEl>
                                              <p:pRg st="3" end="3"/>
                                            </p:txEl>
                                          </p:spTgt>
                                        </p:tgtEl>
                                      </p:cBhvr>
                                    </p:animEffect>
                                  </p:childTnLst>
                                </p:cTn>
                              </p:par>
                              <p:par>
                                <p:cTn id="47" presetID="10" presetClass="entr" presetSubtype="0" fill="hold" grpId="0" nodeType="withEffect">
                                  <p:stCondLst>
                                    <p:cond delay="600"/>
                                  </p:stCondLst>
                                  <p:childTnLst>
                                    <p:set>
                                      <p:cBhvr>
                                        <p:cTn id="48" dur="1" fill="hold">
                                          <p:stCondLst>
                                            <p:cond delay="0"/>
                                          </p:stCondLst>
                                        </p:cTn>
                                        <p:tgtEl>
                                          <p:spTgt spid="12">
                                            <p:txEl>
                                              <p:pRg st="4" end="4"/>
                                            </p:txEl>
                                          </p:spTgt>
                                        </p:tgtEl>
                                        <p:attrNameLst>
                                          <p:attrName>style.visibility</p:attrName>
                                        </p:attrNameLst>
                                      </p:cBhvr>
                                      <p:to>
                                        <p:strVal val="visible"/>
                                      </p:to>
                                    </p:set>
                                    <p:animEffect transition="in" filter="fade">
                                      <p:cBhvr>
                                        <p:cTn id="4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11" grpId="0" build="p">
        <p:tmplLst>
          <p:tmpl lvl="1">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Light Quadrant for infographic">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Quadrant for infographics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33">
            <a:extLst>
              <a:ext uri="{FF2B5EF4-FFF2-40B4-BE49-F238E27FC236}">
                <a16:creationId xmlns:a16="http://schemas.microsoft.com/office/drawing/2014/main" id="{83F18B1C-2F6B-9349-8DAB-48E7D54A83F1}"/>
              </a:ext>
            </a:extLst>
          </p:cNvPr>
          <p:cNvSpPr>
            <a:spLocks noGrp="1"/>
          </p:cNvSpPr>
          <p:nvPr>
            <p:ph type="body" sz="quarter" idx="18" hasCustomPrompt="1"/>
          </p:nvPr>
        </p:nvSpPr>
        <p:spPr>
          <a:xfrm>
            <a:off x="2204246"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2" name="Text Placeholder 33">
            <a:extLst>
              <a:ext uri="{FF2B5EF4-FFF2-40B4-BE49-F238E27FC236}">
                <a16:creationId xmlns:a16="http://schemas.microsoft.com/office/drawing/2014/main" id="{0EF89F6D-A8E2-0348-8488-D69D62914376}"/>
              </a:ext>
            </a:extLst>
          </p:cNvPr>
          <p:cNvSpPr>
            <a:spLocks noGrp="1"/>
          </p:cNvSpPr>
          <p:nvPr>
            <p:ph type="body" sz="quarter" idx="19" hasCustomPrompt="1"/>
          </p:nvPr>
        </p:nvSpPr>
        <p:spPr>
          <a:xfrm>
            <a:off x="7404270" y="2271143"/>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4" name="Text Placeholder 33">
            <a:extLst>
              <a:ext uri="{FF2B5EF4-FFF2-40B4-BE49-F238E27FC236}">
                <a16:creationId xmlns:a16="http://schemas.microsoft.com/office/drawing/2014/main" id="{A0723324-5918-2C42-9A87-949E736CBF15}"/>
              </a:ext>
            </a:extLst>
          </p:cNvPr>
          <p:cNvSpPr>
            <a:spLocks noGrp="1"/>
          </p:cNvSpPr>
          <p:nvPr>
            <p:ph type="body" sz="quarter" idx="20" hasCustomPrompt="1"/>
          </p:nvPr>
        </p:nvSpPr>
        <p:spPr>
          <a:xfrm>
            <a:off x="7404270"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8" name="Text Placeholder 33">
            <a:extLst>
              <a:ext uri="{FF2B5EF4-FFF2-40B4-BE49-F238E27FC236}">
                <a16:creationId xmlns:a16="http://schemas.microsoft.com/office/drawing/2014/main" id="{B4578909-EA57-4049-8339-75544D89FCD0}"/>
              </a:ext>
            </a:extLst>
          </p:cNvPr>
          <p:cNvSpPr>
            <a:spLocks noGrp="1"/>
          </p:cNvSpPr>
          <p:nvPr>
            <p:ph type="body" sz="quarter" idx="21" hasCustomPrompt="1"/>
          </p:nvPr>
        </p:nvSpPr>
        <p:spPr>
          <a:xfrm>
            <a:off x="2204246" y="2278497"/>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pic>
        <p:nvPicPr>
          <p:cNvPr id="13" name="Picture 12">
            <a:extLst>
              <a:ext uri="{FF2B5EF4-FFF2-40B4-BE49-F238E27FC236}">
                <a16:creationId xmlns:a16="http://schemas.microsoft.com/office/drawing/2014/main" id="{16FDFA13-DE4E-D74A-967B-DF86B2E01876}"/>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6AC52EB-2486-4E8F-B076-394C9E4D6BB5}"/>
              </a:ext>
            </a:extLst>
          </p:cNvPr>
          <p:cNvSpPr>
            <a:spLocks noGrp="1"/>
          </p:cNvSpPr>
          <p:nvPr>
            <p:ph type="ftr" sz="quarter" idx="22"/>
          </p:nvPr>
        </p:nvSpPr>
        <p:spPr/>
        <p:txBody>
          <a:bodyPr/>
          <a:lstStyle/>
          <a:p>
            <a:r>
              <a:rPr lang="en-US"/>
              <a:t>Copyright © 2019 Oracle and/or its affliates.</a:t>
            </a:r>
            <a:endParaRPr lang="en-US" dirty="0"/>
          </a:p>
        </p:txBody>
      </p:sp>
      <p:sp>
        <p:nvSpPr>
          <p:cNvPr id="3" name="Slide Number Placeholder 2">
            <a:extLst>
              <a:ext uri="{FF2B5EF4-FFF2-40B4-BE49-F238E27FC236}">
                <a16:creationId xmlns:a16="http://schemas.microsoft.com/office/drawing/2014/main" id="{1EFE87C6-A422-44C8-ACAF-34E689290F23}"/>
              </a:ext>
            </a:extLst>
          </p:cNvPr>
          <p:cNvSpPr>
            <a:spLocks noGrp="1"/>
          </p:cNvSpPr>
          <p:nvPr>
            <p:ph type="sldNum" sz="quarter" idx="23"/>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828160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Light Metric">
    <p:spTree>
      <p:nvGrpSpPr>
        <p:cNvPr id="1" name=""/>
        <p:cNvGrpSpPr/>
        <p:nvPr/>
      </p:nvGrpSpPr>
      <p:grpSpPr>
        <a:xfrm>
          <a:off x="0" y="0"/>
          <a:ext cx="0" cy="0"/>
          <a:chOff x="0" y="0"/>
          <a:chExt cx="0" cy="0"/>
        </a:xfrm>
      </p:grpSpPr>
      <p:sp>
        <p:nvSpPr>
          <p:cNvPr id="9" name="Text Placeholder 10">
            <a:extLst>
              <a:ext uri="{FF2B5EF4-FFF2-40B4-BE49-F238E27FC236}">
                <a16:creationId xmlns:a16="http://schemas.microsoft.com/office/drawing/2014/main" id="{6D46810D-06AF-8048-A8FC-EB9C64BA9823}"/>
              </a:ext>
            </a:extLst>
          </p:cNvPr>
          <p:cNvSpPr>
            <a:spLocks noGrp="1"/>
          </p:cNvSpPr>
          <p:nvPr>
            <p:ph type="body" sz="quarter" idx="11" hasCustomPrompt="1"/>
          </p:nvPr>
        </p:nvSpPr>
        <p:spPr>
          <a:xfrm>
            <a:off x="761286" y="2275167"/>
            <a:ext cx="1906500" cy="914400"/>
          </a:xfrm>
        </p:spPr>
        <p:txBody>
          <a:bodyPr lIns="0" rIns="0">
            <a:noAutofit/>
          </a:bodyPr>
          <a:lstStyle>
            <a:lvl1pPr>
              <a:defRPr sz="6000">
                <a:solidFill>
                  <a:schemeClr val="accent2">
                    <a:lumMod val="50000"/>
                  </a:schemeClr>
                </a:solidFill>
                <a:latin typeface="Georgia" panose="02040502050405020303" pitchFamily="18" charset="0"/>
              </a:defRPr>
            </a:lvl1pPr>
          </a:lstStyle>
          <a:p>
            <a:pPr lvl="0"/>
            <a:r>
              <a:rPr lang="en-US" dirty="0"/>
              <a:t>XX%</a:t>
            </a:r>
          </a:p>
        </p:txBody>
      </p:sp>
      <p:sp>
        <p:nvSpPr>
          <p:cNvPr id="13" name="Text Placeholder 15">
            <a:extLst>
              <a:ext uri="{FF2B5EF4-FFF2-40B4-BE49-F238E27FC236}">
                <a16:creationId xmlns:a16="http://schemas.microsoft.com/office/drawing/2014/main" id="{4354AFA5-AF57-6040-82D7-328298E6DAEA}"/>
              </a:ext>
            </a:extLst>
          </p:cNvPr>
          <p:cNvSpPr>
            <a:spLocks noGrp="1"/>
          </p:cNvSpPr>
          <p:nvPr>
            <p:ph type="body" sz="quarter" idx="13" hasCustomPrompt="1"/>
          </p:nvPr>
        </p:nvSpPr>
        <p:spPr>
          <a:xfrm>
            <a:off x="761286" y="3231646"/>
            <a:ext cx="4371153" cy="914400"/>
          </a:xfrm>
        </p:spPr>
        <p:txBody>
          <a:bodyPr lIns="0" rIns="0">
            <a:noAutofit/>
          </a:bodyPr>
          <a:lstStyle>
            <a:lvl1pPr>
              <a:lnSpc>
                <a:spcPct val="100000"/>
              </a:lnSpc>
              <a:defRPr sz="1800" b="0" i="0">
                <a:solidFill>
                  <a:srgbClr val="4A362B"/>
                </a:solidFill>
                <a:latin typeface="Oracle Sans" panose="020B0503020204020204" pitchFamily="34" charset="0"/>
                <a:cs typeface="Oracle Sans" panose="020B0503020204020204" pitchFamily="34" charset="0"/>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2" name="Footer Placeholder 1">
            <a:extLst>
              <a:ext uri="{FF2B5EF4-FFF2-40B4-BE49-F238E27FC236}">
                <a16:creationId xmlns:a16="http://schemas.microsoft.com/office/drawing/2014/main" id="{1D1D0A30-5593-40C9-9453-438629C2E1AF}"/>
              </a:ext>
            </a:extLst>
          </p:cNvPr>
          <p:cNvSpPr>
            <a:spLocks noGrp="1"/>
          </p:cNvSpPr>
          <p:nvPr>
            <p:ph type="ftr" sz="quarter" idx="14"/>
          </p:nvPr>
        </p:nvSpPr>
        <p:spPr/>
        <p:txBody>
          <a:bodyPr/>
          <a:lstStyle/>
          <a:p>
            <a:r>
              <a:rPr lang="en-US"/>
              <a:t>Copyright © 2019 Oracle and/or its affliates.</a:t>
            </a:r>
            <a:endParaRPr lang="en-US" dirty="0"/>
          </a:p>
        </p:txBody>
      </p:sp>
      <p:sp>
        <p:nvSpPr>
          <p:cNvPr id="3" name="Slide Number Placeholder 2">
            <a:extLst>
              <a:ext uri="{FF2B5EF4-FFF2-40B4-BE49-F238E27FC236}">
                <a16:creationId xmlns:a16="http://schemas.microsoft.com/office/drawing/2014/main" id="{06A02545-480D-4E7B-9346-BAF45A820D19}"/>
              </a:ext>
            </a:extLst>
          </p:cNvPr>
          <p:cNvSpPr>
            <a:spLocks noGrp="1"/>
          </p:cNvSpPr>
          <p:nvPr>
            <p:ph type="sldNum" sz="quarter" idx="15"/>
          </p:nvPr>
        </p:nvSpPr>
        <p:spPr/>
        <p:txBody>
          <a:bodyPr/>
          <a:lstStyle/>
          <a:p>
            <a:fld id="{7C371504-33D9-B044-8C50-620C44A06CB1}" type="slidenum">
              <a:rPr lang="en-US" smtClean="0"/>
              <a:pPr/>
              <a:t>‹#›</a:t>
            </a:fld>
            <a:endParaRPr lang="en-US" dirty="0"/>
          </a:p>
        </p:txBody>
      </p:sp>
      <p:pic>
        <p:nvPicPr>
          <p:cNvPr id="10" name="Picture 9">
            <a:extLst>
              <a:ext uri="{FF2B5EF4-FFF2-40B4-BE49-F238E27FC236}">
                <a16:creationId xmlns:a16="http://schemas.microsoft.com/office/drawing/2014/main" id="{8535EE8B-95EA-4038-994D-5F9FD147E460}"/>
              </a:ext>
            </a:extLst>
          </p:cNvPr>
          <p:cNvPicPr>
            <a:picLocks noChangeAspect="1"/>
          </p:cNvPicPr>
          <p:nvPr userDrawn="1"/>
        </p:nvPicPr>
        <p:blipFill>
          <a:blip r:embed="rId2">
            <a:lum bright="70000" contrast="-70000"/>
            <a:extLst>
              <a:ext uri="{28A0092B-C50C-407E-A947-70E740481C1C}">
                <a14:useLocalDpi xmlns:a14="http://schemas.microsoft.com/office/drawing/2010/main" val="0"/>
              </a:ext>
            </a:extLst>
          </a:blip>
          <a:stretch>
            <a:fillRect/>
          </a:stretch>
        </p:blipFill>
        <p:spPr>
          <a:xfrm>
            <a:off x="6096000" y="0"/>
            <a:ext cx="6096000" cy="6857999"/>
          </a:xfrm>
          <a:prstGeom prst="rect">
            <a:avLst/>
          </a:prstGeom>
        </p:spPr>
      </p:pic>
      <p:pic>
        <p:nvPicPr>
          <p:cNvPr id="14" name="Picture 13">
            <a:extLst>
              <a:ext uri="{FF2B5EF4-FFF2-40B4-BE49-F238E27FC236}">
                <a16:creationId xmlns:a16="http://schemas.microsoft.com/office/drawing/2014/main" id="{B85AD46E-6202-4D45-AEE6-9E3FC06948D3}"/>
              </a:ext>
            </a:extLst>
          </p:cNvPr>
          <p:cNvPicPr>
            <a:picLocks noChangeAspect="1"/>
          </p:cNvPicPr>
          <p:nvPr userDrawn="1"/>
        </p:nvPicPr>
        <p:blipFill>
          <a:blip r:embed="rId3"/>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225080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3" grpId="0" build="p">
        <p:tmplLst>
          <p:tmpl lvl="1">
            <p:tnLst>
              <p:par>
                <p:cTn presetID="10" presetClass="entr" presetSubtype="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Light Thank you ">
    <p:spTree>
      <p:nvGrpSpPr>
        <p:cNvPr id="1" name=""/>
        <p:cNvGrpSpPr/>
        <p:nvPr/>
      </p:nvGrpSpPr>
      <p:grpSpPr>
        <a:xfrm>
          <a:off x="0" y="0"/>
          <a:ext cx="0" cy="0"/>
          <a:chOff x="0" y="0"/>
          <a:chExt cx="0" cy="0"/>
        </a:xfrm>
      </p:grpSpPr>
      <p:pic>
        <p:nvPicPr>
          <p:cNvPr id="17" name="Picture 16" descr="A picture containing building, clothing&#10;&#10;Description automatically generated">
            <a:extLst>
              <a:ext uri="{FF2B5EF4-FFF2-40B4-BE49-F238E27FC236}">
                <a16:creationId xmlns:a16="http://schemas.microsoft.com/office/drawing/2014/main" id="{B16600C8-A851-494D-A5DF-470343F874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8" name="Picture Placeholder 4">
            <a:extLst>
              <a:ext uri="{FF2B5EF4-FFF2-40B4-BE49-F238E27FC236}">
                <a16:creationId xmlns:a16="http://schemas.microsoft.com/office/drawing/2014/main" id="{2A2E959E-F30E-F643-947E-CE66F05DD800}"/>
              </a:ext>
            </a:extLst>
          </p:cNvPr>
          <p:cNvSpPr>
            <a:spLocks noGrp="1"/>
          </p:cNvSpPr>
          <p:nvPr>
            <p:ph type="pic" sz="quarter" idx="10"/>
          </p:nvPr>
        </p:nvSpPr>
        <p:spPr>
          <a:xfrm>
            <a:off x="6096000" y="0"/>
            <a:ext cx="6096000" cy="6858000"/>
          </a:xfrm>
        </p:spPr>
        <p:txBody>
          <a:bodyPr/>
          <a:lstStyle/>
          <a:p>
            <a:r>
              <a:rPr lang="en-US"/>
              <a:t>Click icon to add picture</a:t>
            </a:r>
          </a:p>
        </p:txBody>
      </p:sp>
      <p:sp>
        <p:nvSpPr>
          <p:cNvPr id="19" name="Text Placeholder 26">
            <a:extLst>
              <a:ext uri="{FF2B5EF4-FFF2-40B4-BE49-F238E27FC236}">
                <a16:creationId xmlns:a16="http://schemas.microsoft.com/office/drawing/2014/main" id="{2AFE612B-3DB1-C64D-BD3B-51ECDB8CE46C}"/>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rgbClr val="4E3629"/>
                </a:solidFill>
                <a:latin typeface="Georgia" panose="02040502050405020303" pitchFamily="18" charset="0"/>
                <a:cs typeface="Oracle Sans" panose="020B0503020204020204" pitchFamily="34" charset="0"/>
              </a:defRPr>
            </a:lvl1pPr>
          </a:lstStyle>
          <a:p>
            <a:pPr lvl="0"/>
            <a:r>
              <a:rPr lang="en-US" dirty="0"/>
              <a:t>Thank you</a:t>
            </a:r>
          </a:p>
        </p:txBody>
      </p:sp>
      <p:sp>
        <p:nvSpPr>
          <p:cNvPr id="20" name="Text Placeholder 26">
            <a:extLst>
              <a:ext uri="{FF2B5EF4-FFF2-40B4-BE49-F238E27FC236}">
                <a16:creationId xmlns:a16="http://schemas.microsoft.com/office/drawing/2014/main" id="{7F794D52-5437-F64A-97D5-34BE49EA9B32}"/>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1" name="Text Placeholder 26">
            <a:extLst>
              <a:ext uri="{FF2B5EF4-FFF2-40B4-BE49-F238E27FC236}">
                <a16:creationId xmlns:a16="http://schemas.microsoft.com/office/drawing/2014/main" id="{1975E737-A6D5-0E4E-AA04-5FECD0BE9683}"/>
              </a:ext>
            </a:extLst>
          </p:cNvPr>
          <p:cNvSpPr>
            <a:spLocks noGrp="1"/>
          </p:cNvSpPr>
          <p:nvPr>
            <p:ph type="body" sz="quarter" idx="12"/>
          </p:nvPr>
        </p:nvSpPr>
        <p:spPr>
          <a:xfrm>
            <a:off x="768095" y="5564669"/>
            <a:ext cx="4257726" cy="528567"/>
          </a:xfrm>
        </p:spPr>
        <p:txBody>
          <a:bodyPr lIns="0">
            <a:noAutofit/>
          </a:bodyPr>
          <a:lstStyle>
            <a:lvl1pPr algn="l" fontAlgn="t">
              <a:lnSpc>
                <a:spcPct val="100000"/>
              </a:lnSpc>
              <a:spcBef>
                <a:spcPts val="0"/>
              </a:spcBef>
              <a:defRPr sz="1400"/>
            </a:lvl1pPr>
          </a:lstStyle>
          <a:p>
            <a:pPr lvl="0"/>
            <a:r>
              <a:rPr lang="en-US"/>
              <a:t>Edit Master text styles</a:t>
            </a:r>
          </a:p>
        </p:txBody>
      </p:sp>
      <p:sp>
        <p:nvSpPr>
          <p:cNvPr id="22" name="Rectangle 21">
            <a:extLst>
              <a:ext uri="{FF2B5EF4-FFF2-40B4-BE49-F238E27FC236}">
                <a16:creationId xmlns:a16="http://schemas.microsoft.com/office/drawing/2014/main" id="{CECAD913-B3D1-D145-A54B-58496F5971A5}"/>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EF0904C-A879-D843-B633-25611F0A9B7E}"/>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C8411D17-F083-41F6-918B-798D71F778A1}"/>
              </a:ext>
            </a:extLst>
          </p:cNvPr>
          <p:cNvSpPr>
            <a:spLocks noGrp="1"/>
          </p:cNvSpPr>
          <p:nvPr>
            <p:ph type="ftr" sz="quarter" idx="15"/>
          </p:nvPr>
        </p:nvSpPr>
        <p:spPr/>
        <p:txBody>
          <a:bodyPr/>
          <a:lstStyle/>
          <a:p>
            <a:r>
              <a:rPr lang="en-US"/>
              <a:t>Copyright © 2019 Oracle and/or its affliates.</a:t>
            </a:r>
            <a:endParaRPr lang="en-US" dirty="0"/>
          </a:p>
        </p:txBody>
      </p:sp>
      <p:sp>
        <p:nvSpPr>
          <p:cNvPr id="3" name="Slide Number Placeholder 2">
            <a:extLst>
              <a:ext uri="{FF2B5EF4-FFF2-40B4-BE49-F238E27FC236}">
                <a16:creationId xmlns:a16="http://schemas.microsoft.com/office/drawing/2014/main" id="{EC0E5B1C-BBF2-49B4-9888-69F0DADBBD74}"/>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934921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Light Thank you 2">
    <p:bg>
      <p:bgPr>
        <a:solidFill>
          <a:srgbClr val="723E49"/>
        </a:solidFill>
        <a:effectLst/>
      </p:bgPr>
    </p:bg>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7E9993A3-6C44-3E43-901B-8B5EA2ACF64B}"/>
              </a:ext>
            </a:extLst>
          </p:cNvPr>
          <p:cNvSpPr>
            <a:spLocks noGrp="1"/>
          </p:cNvSpPr>
          <p:nvPr>
            <p:ph type="pic" sz="quarter" idx="10"/>
          </p:nvPr>
        </p:nvSpPr>
        <p:spPr>
          <a:xfrm>
            <a:off x="6096000" y="0"/>
            <a:ext cx="6096000" cy="6858000"/>
          </a:xfrm>
        </p:spPr>
        <p:txBody>
          <a:bodyPr/>
          <a:lstStyle/>
          <a:p>
            <a:r>
              <a:rPr lang="en-US"/>
              <a:t>Click icon to add picture</a:t>
            </a:r>
          </a:p>
        </p:txBody>
      </p:sp>
      <p:pic>
        <p:nvPicPr>
          <p:cNvPr id="11" name="Picture 10">
            <a:extLst>
              <a:ext uri="{FF2B5EF4-FFF2-40B4-BE49-F238E27FC236}">
                <a16:creationId xmlns:a16="http://schemas.microsoft.com/office/drawing/2014/main" id="{E9A101D4-18B6-9A46-8025-E830A44D3C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2" name="Text Placeholder 26">
            <a:extLst>
              <a:ext uri="{FF2B5EF4-FFF2-40B4-BE49-F238E27FC236}">
                <a16:creationId xmlns:a16="http://schemas.microsoft.com/office/drawing/2014/main" id="{CD757BAF-41C4-7642-A4DE-49E96BDAD730}"/>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chemeClr val="bg1"/>
                </a:solidFill>
                <a:latin typeface="Georgia" panose="02040502050405020303" pitchFamily="18" charset="0"/>
                <a:cs typeface="Oracle Sans" panose="020B0503020204020204" pitchFamily="34" charset="0"/>
              </a:defRPr>
            </a:lvl1pPr>
          </a:lstStyle>
          <a:p>
            <a:pPr lvl="0"/>
            <a:r>
              <a:rPr lang="en-US" dirty="0"/>
              <a:t>Thank you</a:t>
            </a:r>
          </a:p>
        </p:txBody>
      </p:sp>
      <p:sp>
        <p:nvSpPr>
          <p:cNvPr id="15" name="Text Placeholder 26">
            <a:extLst>
              <a:ext uri="{FF2B5EF4-FFF2-40B4-BE49-F238E27FC236}">
                <a16:creationId xmlns:a16="http://schemas.microsoft.com/office/drawing/2014/main" id="{63FD2FE0-050F-8C48-9CCE-7426577AFA98}"/>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solidFill>
                  <a:schemeClr val="bg1"/>
                </a:solidFill>
                <a:latin typeface="Oracle Sans" panose="020B0503020204020204" pitchFamily="34" charset="0"/>
                <a:cs typeface="Oracle Sans" panose="020B0503020204020204" pitchFamily="34" charset="0"/>
              </a:defRPr>
            </a:lvl1pPr>
          </a:lstStyle>
          <a:p>
            <a:pPr lvl="0"/>
            <a:r>
              <a:rPr lang="en-US" dirty="0"/>
              <a:t>Lorem ipsum</a:t>
            </a:r>
          </a:p>
        </p:txBody>
      </p:sp>
      <p:sp>
        <p:nvSpPr>
          <p:cNvPr id="16" name="Text Placeholder 26">
            <a:extLst>
              <a:ext uri="{FF2B5EF4-FFF2-40B4-BE49-F238E27FC236}">
                <a16:creationId xmlns:a16="http://schemas.microsoft.com/office/drawing/2014/main" id="{9B9976F2-AC01-0B48-8E64-DD931422FA00}"/>
              </a:ext>
            </a:extLst>
          </p:cNvPr>
          <p:cNvSpPr>
            <a:spLocks noGrp="1"/>
          </p:cNvSpPr>
          <p:nvPr>
            <p:ph type="body" sz="quarter" idx="12"/>
          </p:nvPr>
        </p:nvSpPr>
        <p:spPr>
          <a:xfrm>
            <a:off x="768095" y="5564669"/>
            <a:ext cx="4257726" cy="528567"/>
          </a:xfrm>
        </p:spPr>
        <p:txBody>
          <a:bodyPr lIns="0">
            <a:noAutofit/>
          </a:bodyPr>
          <a:lstStyle>
            <a:lvl1pPr algn="l" fontAlgn="t">
              <a:lnSpc>
                <a:spcPct val="100000"/>
              </a:lnSpc>
              <a:spcBef>
                <a:spcPts val="0"/>
              </a:spcBef>
              <a:defRPr sz="1400">
                <a:solidFill>
                  <a:schemeClr val="bg1"/>
                </a:solidFill>
              </a:defRPr>
            </a:lvl1pPr>
          </a:lstStyle>
          <a:p>
            <a:pPr lvl="0"/>
            <a:r>
              <a:rPr lang="en-US"/>
              <a:t>Edit Master text styles</a:t>
            </a:r>
          </a:p>
        </p:txBody>
      </p:sp>
      <p:sp>
        <p:nvSpPr>
          <p:cNvPr id="17" name="Rectangle 16">
            <a:extLst>
              <a:ext uri="{FF2B5EF4-FFF2-40B4-BE49-F238E27FC236}">
                <a16:creationId xmlns:a16="http://schemas.microsoft.com/office/drawing/2014/main" id="{76E9DA60-A8F5-5C46-87BD-583E2F3FB50A}"/>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icture Placeholder 4">
            <a:extLst>
              <a:ext uri="{FF2B5EF4-FFF2-40B4-BE49-F238E27FC236}">
                <a16:creationId xmlns:a16="http://schemas.microsoft.com/office/drawing/2014/main" id="{8DA1F36F-A66E-2744-9B9A-0F241EF7D8EF}"/>
              </a:ext>
            </a:extLst>
          </p:cNvPr>
          <p:cNvSpPr>
            <a:spLocks noGrp="1"/>
          </p:cNvSpPr>
          <p:nvPr>
            <p:ph type="pic" sz="quarter" idx="16"/>
          </p:nvPr>
        </p:nvSpPr>
        <p:spPr>
          <a:xfrm>
            <a:off x="6096000" y="-786"/>
            <a:ext cx="6096000" cy="6858000"/>
          </a:xfrm>
        </p:spPr>
        <p:txBody>
          <a:bodyPr/>
          <a:lstStyle/>
          <a:p>
            <a:r>
              <a:rPr lang="en-US"/>
              <a:t>Click icon to add picture</a:t>
            </a:r>
            <a:endParaRPr lang="en-US" dirty="0"/>
          </a:p>
        </p:txBody>
      </p:sp>
      <p:pic>
        <p:nvPicPr>
          <p:cNvPr id="18" name="Picture 17">
            <a:extLst>
              <a:ext uri="{FF2B5EF4-FFF2-40B4-BE49-F238E27FC236}">
                <a16:creationId xmlns:a16="http://schemas.microsoft.com/office/drawing/2014/main" id="{CD5DCFC1-0F99-EB42-9252-693A872EE5B4}"/>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727DC7F-5A5A-4C5E-9803-014AD28FF471}"/>
              </a:ext>
            </a:extLst>
          </p:cNvPr>
          <p:cNvSpPr>
            <a:spLocks noGrp="1"/>
          </p:cNvSpPr>
          <p:nvPr>
            <p:ph type="ftr" sz="quarter" idx="17"/>
          </p:nvPr>
        </p:nvSpPr>
        <p:spPr/>
        <p:txBody>
          <a:bodyPr/>
          <a:lstStyle>
            <a:lvl1pPr>
              <a:defRPr>
                <a:solidFill>
                  <a:schemeClr val="tx1">
                    <a:lumMod val="60000"/>
                    <a:lumOff val="40000"/>
                  </a:schemeClr>
                </a:solidFill>
              </a:defRPr>
            </a:lvl1pPr>
          </a:lstStyle>
          <a:p>
            <a:r>
              <a:rPr lang="en-US"/>
              <a:t>Copyright © 2019 Oracle and/or its affliates.</a:t>
            </a:r>
            <a:endParaRPr lang="en-US" dirty="0"/>
          </a:p>
        </p:txBody>
      </p:sp>
      <p:sp>
        <p:nvSpPr>
          <p:cNvPr id="3" name="Slide Number Placeholder 2">
            <a:extLst>
              <a:ext uri="{FF2B5EF4-FFF2-40B4-BE49-F238E27FC236}">
                <a16:creationId xmlns:a16="http://schemas.microsoft.com/office/drawing/2014/main" id="{0FF94833-4AC2-476E-A6DE-A03E7A4DDD8E}"/>
              </a:ext>
            </a:extLst>
          </p:cNvPr>
          <p:cNvSpPr>
            <a:spLocks noGrp="1"/>
          </p:cNvSpPr>
          <p:nvPr>
            <p:ph type="sldNum" sz="quarter" idx="18"/>
          </p:nvPr>
        </p:nvSpPr>
        <p:spPr/>
        <p:txBody>
          <a:bodyPr/>
          <a:lstStyle>
            <a:lvl1pPr>
              <a:defRPr>
                <a:solidFill>
                  <a:schemeClr val="tx1">
                    <a:lumMod val="60000"/>
                    <a:lumOff val="40000"/>
                  </a:schemeClr>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62493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Light Title slide with picture border">
    <p:spTree>
      <p:nvGrpSpPr>
        <p:cNvPr id="1" name=""/>
        <p:cNvGrpSpPr/>
        <p:nvPr/>
      </p:nvGrpSpPr>
      <p:grpSpPr>
        <a:xfrm>
          <a:off x="0" y="0"/>
          <a:ext cx="0" cy="0"/>
          <a:chOff x="0" y="0"/>
          <a:chExt cx="0" cy="0"/>
        </a:xfrm>
      </p:grpSpPr>
      <p:pic>
        <p:nvPicPr>
          <p:cNvPr id="15" name="Picture 14" descr="A picture containing table, elephant, clothing&#10;&#10;Description automatically generated">
            <a:extLst>
              <a:ext uri="{FF2B5EF4-FFF2-40B4-BE49-F238E27FC236}">
                <a16:creationId xmlns:a16="http://schemas.microsoft.com/office/drawing/2014/main" id="{08427B9D-AAC0-4043-8DC3-58E7B3497D4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pic>
        <p:nvPicPr>
          <p:cNvPr id="17" name="Graphic 16">
            <a:extLst>
              <a:ext uri="{FF2B5EF4-FFF2-40B4-BE49-F238E27FC236}">
                <a16:creationId xmlns:a16="http://schemas.microsoft.com/office/drawing/2014/main" id="{9840B289-DD9F-42D1-BB13-0675E99B75B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35316" y="834553"/>
            <a:ext cx="1325468" cy="174051"/>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sz="1600" b="0" i="0">
                <a:solidFill>
                  <a:schemeClr val="accent2">
                    <a:lumMod val="50000"/>
                  </a:schemeClr>
                </a:solidFill>
                <a:latin typeface="Oracle Sans" panose="020B0503020204020204" pitchFamily="34" charset="0"/>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4" name="Picture 13">
            <a:extLst>
              <a:ext uri="{FF2B5EF4-FFF2-40B4-BE49-F238E27FC236}">
                <a16:creationId xmlns:a16="http://schemas.microsoft.com/office/drawing/2014/main" id="{892EBD4F-0442-764D-95B1-7BB4691D116A}"/>
              </a:ext>
            </a:extLst>
          </p:cNvPr>
          <p:cNvPicPr>
            <a:picLocks noChangeAspect="1"/>
          </p:cNvPicPr>
          <p:nvPr userDrawn="1"/>
        </p:nvPicPr>
        <p:blipFill>
          <a:blip r:embed="rId5"/>
          <a:stretch>
            <a:fillRect/>
          </a:stretch>
        </p:blipFill>
        <p:spPr>
          <a:xfrm>
            <a:off x="11437197" y="6356350"/>
            <a:ext cx="501650" cy="501650"/>
          </a:xfrm>
          <a:prstGeom prst="rect">
            <a:avLst/>
          </a:prstGeom>
        </p:spPr>
      </p:pic>
      <p:sp>
        <p:nvSpPr>
          <p:cNvPr id="6" name="Footer Placeholder 5">
            <a:extLst>
              <a:ext uri="{FF2B5EF4-FFF2-40B4-BE49-F238E27FC236}">
                <a16:creationId xmlns:a16="http://schemas.microsoft.com/office/drawing/2014/main" id="{388AB6B7-FC6F-4EEC-B0F1-9C335F966721}"/>
              </a:ext>
            </a:extLst>
          </p:cNvPr>
          <p:cNvSpPr>
            <a:spLocks noGrp="1"/>
          </p:cNvSpPr>
          <p:nvPr>
            <p:ph type="ftr" sz="quarter" idx="16"/>
          </p:nvPr>
        </p:nvSpPr>
        <p:spPr/>
        <p:txBody>
          <a:bodyPr/>
          <a:lstStyle>
            <a:lvl1pPr>
              <a:defRPr>
                <a:solidFill>
                  <a:schemeClr val="bg1"/>
                </a:solidFill>
              </a:defRPr>
            </a:lvl1pPr>
          </a:lstStyle>
          <a:p>
            <a:r>
              <a:rPr lang="en-US"/>
              <a:t>Copyright © 2019 Oracle and/or its affliates.</a:t>
            </a:r>
            <a:endParaRPr lang="en-US" dirty="0"/>
          </a:p>
        </p:txBody>
      </p:sp>
      <p:sp>
        <p:nvSpPr>
          <p:cNvPr id="7" name="Slide Number Placeholder 6">
            <a:extLst>
              <a:ext uri="{FF2B5EF4-FFF2-40B4-BE49-F238E27FC236}">
                <a16:creationId xmlns:a16="http://schemas.microsoft.com/office/drawing/2014/main" id="{305F679F-0E14-4249-A487-FC23DA4493BD}"/>
              </a:ext>
            </a:extLst>
          </p:cNvPr>
          <p:cNvSpPr>
            <a:spLocks noGrp="1"/>
          </p:cNvSpPr>
          <p:nvPr>
            <p:ph type="sldNum" sz="quarter" idx="17"/>
          </p:nvPr>
        </p:nvSpPr>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440008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cSld name="Title Slide without Pictu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952" y="739776"/>
            <a:ext cx="11128097"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902" y="2286000"/>
            <a:ext cx="11129546"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952" y="3429452"/>
            <a:ext cx="11128097"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endParaRPr lang="en-US" dirty="0"/>
          </a:p>
        </p:txBody>
      </p:sp>
      <p:sp>
        <p:nvSpPr>
          <p:cNvPr id="8" name="Footer Placeholder 7"/>
          <p:cNvSpPr>
            <a:spLocks noGrp="1"/>
          </p:cNvSpPr>
          <p:nvPr>
            <p:ph type="ftr" sz="quarter" idx="15"/>
          </p:nvPr>
        </p:nvSpPr>
        <p:spPr/>
        <p:txBody>
          <a:bodyPr/>
          <a:lstStyle>
            <a:lvl1pPr>
              <a:defRPr>
                <a:solidFill>
                  <a:srgbClr val="5F5F5F"/>
                </a:solidFill>
              </a:defRPr>
            </a:lvl1pPr>
          </a:lstStyle>
          <a:p>
            <a:r>
              <a:rPr lang="en-US"/>
              <a:t>Copyright © 2019 Oracle and/or its affliates.</a:t>
            </a:r>
            <a:endParaRPr lang="en-US" dirty="0"/>
          </a:p>
        </p:txBody>
      </p:sp>
      <p:sp>
        <p:nvSpPr>
          <p:cNvPr id="16" name="TextBox 15"/>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5F5F5F"/>
                </a:solidFill>
              </a:rPr>
              <a:t>Copyright © 201</a:t>
            </a:r>
            <a:r>
              <a:rPr lang="en-US" sz="850" dirty="0">
                <a:solidFill>
                  <a:srgbClr val="5F5F5F"/>
                </a:solidFill>
              </a:rPr>
              <a:t>9,</a:t>
            </a:r>
            <a:r>
              <a:rPr sz="850" dirty="0">
                <a:solidFill>
                  <a:srgbClr val="5F5F5F"/>
                </a:solidFill>
              </a:rPr>
              <a:t> Oracle and/or its affiliates. All rights reserved.  |</a:t>
            </a:r>
          </a:p>
        </p:txBody>
      </p:sp>
      <p:pic>
        <p:nvPicPr>
          <p:cNvPr id="9" name="Picture 8" descr="Oracle logo in white on red staging background" title="Oracle red badge logo"/>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2471904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Footer Placeholder 3">
            <a:extLst>
              <a:ext uri="{FF2B5EF4-FFF2-40B4-BE49-F238E27FC236}">
                <a16:creationId xmlns:a16="http://schemas.microsoft.com/office/drawing/2014/main" id="{BB65E720-ABD2-CB40-960C-19979F6A655A}"/>
              </a:ext>
            </a:extLst>
          </p:cNvPr>
          <p:cNvSpPr>
            <a:spLocks noGrp="1"/>
          </p:cNvSpPr>
          <p:nvPr>
            <p:ph type="ftr" sz="quarter" idx="11"/>
          </p:nvPr>
        </p:nvSpPr>
        <p:spPr>
          <a:xfrm>
            <a:off x="1339850" y="6514977"/>
            <a:ext cx="3792589" cy="365125"/>
          </a:xfrm>
        </p:spPr>
        <p:txBody>
          <a:bodyPr/>
          <a:lstStyle/>
          <a:p>
            <a:r>
              <a:rPr lang="en-US" sz="800"/>
              <a:t>Copyright © 2019 Oracle and/or its affliates.</a:t>
            </a:r>
            <a:endParaRPr lang="en-US" sz="800" dirty="0"/>
          </a:p>
        </p:txBody>
      </p:sp>
      <p:sp>
        <p:nvSpPr>
          <p:cNvPr id="8" name="Slide Number Placeholder 3">
            <a:extLst>
              <a:ext uri="{FF2B5EF4-FFF2-40B4-BE49-F238E27FC236}">
                <a16:creationId xmlns:a16="http://schemas.microsoft.com/office/drawing/2014/main" id="{281FACDB-74EA-704F-8BA0-BD67213620B0}"/>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
        <p:nvSpPr>
          <p:cNvPr id="7" name="Title 1">
            <a:extLst>
              <a:ext uri="{FF2B5EF4-FFF2-40B4-BE49-F238E27FC236}">
                <a16:creationId xmlns:a16="http://schemas.microsoft.com/office/drawing/2014/main" id="{A55A49F8-AE1E-E24A-8B39-E40927031798}"/>
              </a:ext>
            </a:extLst>
          </p:cNvPr>
          <p:cNvSpPr>
            <a:spLocks noGrp="1"/>
          </p:cNvSpPr>
          <p:nvPr>
            <p:ph type="title"/>
          </p:nvPr>
        </p:nvSpPr>
        <p:spPr>
          <a:xfrm>
            <a:off x="528233" y="349627"/>
            <a:ext cx="10515600" cy="1325563"/>
          </a:xfrm>
        </p:spPr>
        <p:txBody>
          <a:bodyPr/>
          <a:lstStyle/>
          <a:p>
            <a:r>
              <a:rPr lang="en-US"/>
              <a:t>Click to edit Master title style</a:t>
            </a:r>
            <a:endParaRPr dirty="0"/>
          </a:p>
        </p:txBody>
      </p:sp>
      <p:sp>
        <p:nvSpPr>
          <p:cNvPr id="9" name="Content Placeholder 2">
            <a:extLst>
              <a:ext uri="{FF2B5EF4-FFF2-40B4-BE49-F238E27FC236}">
                <a16:creationId xmlns:a16="http://schemas.microsoft.com/office/drawing/2014/main" id="{89D47194-A3F4-8F46-B822-497786A9B088}"/>
              </a:ext>
            </a:extLst>
          </p:cNvPr>
          <p:cNvSpPr>
            <a:spLocks noGrp="1"/>
          </p:cNvSpPr>
          <p:nvPr>
            <p:ph idx="1"/>
          </p:nvPr>
        </p:nvSpPr>
        <p:spPr>
          <a:xfrm>
            <a:off x="531289" y="1981200"/>
            <a:ext cx="11129420"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29398134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952" y="1524000"/>
            <a:ext cx="6097587"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endParaRPr dirty="0"/>
          </a:p>
        </p:txBody>
      </p:sp>
      <p:sp>
        <p:nvSpPr>
          <p:cNvPr id="4" name="Text Placeholder 3"/>
          <p:cNvSpPr>
            <a:spLocks noGrp="1"/>
          </p:cNvSpPr>
          <p:nvPr>
            <p:ph type="body" sz="half" idx="2"/>
          </p:nvPr>
        </p:nvSpPr>
        <p:spPr>
          <a:xfrm>
            <a:off x="7010638" y="1524000"/>
            <a:ext cx="4649412"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bg-BG" dirty="0"/>
          </a:p>
        </p:txBody>
      </p:sp>
      <p:sp>
        <p:nvSpPr>
          <p:cNvPr id="6" name="Footer Placeholder 5"/>
          <p:cNvSpPr>
            <a:spLocks noGrp="1"/>
          </p:cNvSpPr>
          <p:nvPr>
            <p:ph type="ftr" sz="quarter" idx="11"/>
          </p:nvPr>
        </p:nvSpPr>
        <p:spPr/>
        <p:txBody>
          <a:bodyPr/>
          <a:lstStyle/>
          <a:p>
            <a:r>
              <a:rPr lang="en-US" dirty="0"/>
              <a:t>Copyright © 2019 Oracle and/or its affliates.</a:t>
            </a:r>
          </a:p>
        </p:txBody>
      </p:sp>
      <p:sp>
        <p:nvSpPr>
          <p:cNvPr id="7" name="Slide Number Placeholder 6"/>
          <p:cNvSpPr>
            <a:spLocks noGrp="1"/>
          </p:cNvSpPr>
          <p:nvPr>
            <p:ph type="sldNum" sz="quarter" idx="12"/>
          </p:nvPr>
        </p:nvSpPr>
        <p:spPr/>
        <p:txBody>
          <a:bodyPr/>
          <a:lstStyle/>
          <a:p>
            <a:fld id="{C51EAA63-D034-42AE-91FA-B13B9518C7BE}" type="slidenum">
              <a:rPr lang="uk-UA" smtClean="0"/>
              <a:pPr/>
              <a:t>‹#›</a:t>
            </a:fld>
            <a:endParaRPr lang="uk-UA" dirty="0"/>
          </a:p>
        </p:txBody>
      </p:sp>
      <p:sp>
        <p:nvSpPr>
          <p:cNvPr id="8" name="Title 7"/>
          <p:cNvSpPr>
            <a:spLocks noGrp="1"/>
          </p:cNvSpPr>
          <p:nvPr>
            <p:ph type="title"/>
          </p:nvPr>
        </p:nvSpPr>
        <p:spPr>
          <a:xfrm>
            <a:off x="528234" y="365125"/>
            <a:ext cx="10515600" cy="1325563"/>
          </a:xfrm>
        </p:spPr>
        <p:txBody>
          <a:bodyPr/>
          <a:lstStyle/>
          <a:p>
            <a:r>
              <a:rPr lang="en-US"/>
              <a:t>Click to edit Master title style</a:t>
            </a:r>
            <a:endParaRPr dirty="0"/>
          </a:p>
        </p:txBody>
      </p:sp>
    </p:spTree>
    <p:extLst>
      <p:ext uri="{BB962C8B-B14F-4D97-AF65-F5344CB8AC3E}">
        <p14:creationId xmlns:p14="http://schemas.microsoft.com/office/powerpoint/2010/main" val="1228778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dirty="0"/>
          </a:p>
        </p:txBody>
      </p:sp>
      <p:sp>
        <p:nvSpPr>
          <p:cNvPr id="4" name="Footer Placeholder 3"/>
          <p:cNvSpPr>
            <a:spLocks noGrp="1"/>
          </p:cNvSpPr>
          <p:nvPr>
            <p:ph type="ftr" sz="quarter" idx="11"/>
          </p:nvPr>
        </p:nvSpPr>
        <p:spPr/>
        <p:txBody>
          <a:bodyPr/>
          <a:lstStyle/>
          <a:p>
            <a:r>
              <a:rPr lang="en-US" dirty="0"/>
              <a:t>Copyright © 2019 Oracle and/or its affliates.</a:t>
            </a:r>
            <a:endParaRPr dirty="0"/>
          </a:p>
        </p:txBody>
      </p:sp>
      <p:sp>
        <p:nvSpPr>
          <p:cNvPr id="5" name="Slide Number Placeholder 4"/>
          <p:cNvSpPr>
            <a:spLocks noGrp="1"/>
          </p:cNvSpPr>
          <p:nvPr>
            <p:ph type="sldNum" sz="quarter" idx="12"/>
          </p:nvPr>
        </p:nvSpPr>
        <p:spPr/>
        <p:txBody>
          <a:bodyPr/>
          <a:lstStyle/>
          <a:p>
            <a:fld id="{C51EAA63-D034-42AE-91FA-B13B9518C7BE}" type="slidenum">
              <a:rPr/>
              <a:t>‹#›</a:t>
            </a:fld>
            <a:endParaRPr dirty="0"/>
          </a:p>
        </p:txBody>
      </p:sp>
      <p:sp>
        <p:nvSpPr>
          <p:cNvPr id="6" name="Text Placeholder 12"/>
          <p:cNvSpPr>
            <a:spLocks noGrp="1"/>
          </p:cNvSpPr>
          <p:nvPr>
            <p:ph type="body" sz="quarter" idx="13" hasCustomPrompt="1"/>
          </p:nvPr>
        </p:nvSpPr>
        <p:spPr>
          <a:xfrm>
            <a:off x="531953" y="1373742"/>
            <a:ext cx="11128096"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a:xfrm>
            <a:off x="528234" y="349627"/>
            <a:ext cx="10515600" cy="1325563"/>
          </a:xfrm>
        </p:spPr>
        <p:txBody>
          <a:bodyPr/>
          <a:lstStyle/>
          <a:p>
            <a:r>
              <a:rPr lang="en-US"/>
              <a:t>Click to edit Master title style</a:t>
            </a:r>
            <a:endParaRPr dirty="0"/>
          </a:p>
        </p:txBody>
      </p:sp>
    </p:spTree>
    <p:extLst>
      <p:ext uri="{BB962C8B-B14F-4D97-AF65-F5344CB8AC3E}">
        <p14:creationId xmlns:p14="http://schemas.microsoft.com/office/powerpoint/2010/main" val="3161567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8233" y="349627"/>
            <a:ext cx="10515600" cy="1325563"/>
          </a:xfrm>
        </p:spPr>
        <p:txBody>
          <a:bodyPr/>
          <a:lstStyle/>
          <a:p>
            <a:r>
              <a:rPr lang="en-US"/>
              <a:t>Click to edit Master title style</a:t>
            </a:r>
            <a:endParaRPr dirty="0"/>
          </a:p>
        </p:txBody>
      </p:sp>
      <p:sp>
        <p:nvSpPr>
          <p:cNvPr id="3" name="Content Placeholder 2"/>
          <p:cNvSpPr>
            <a:spLocks noGrp="1"/>
          </p:cNvSpPr>
          <p:nvPr>
            <p:ph idx="1"/>
          </p:nvPr>
        </p:nvSpPr>
        <p:spPr>
          <a:xfrm>
            <a:off x="531289" y="1981200"/>
            <a:ext cx="11129420"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endParaRPr dirty="0"/>
          </a:p>
        </p:txBody>
      </p:sp>
      <p:sp>
        <p:nvSpPr>
          <p:cNvPr id="5" name="Footer Placeholder 4"/>
          <p:cNvSpPr>
            <a:spLocks noGrp="1"/>
          </p:cNvSpPr>
          <p:nvPr>
            <p:ph type="ftr" sz="quarter" idx="11"/>
          </p:nvPr>
        </p:nvSpPr>
        <p:spPr/>
        <p:txBody>
          <a:bodyPr/>
          <a:lstStyle/>
          <a:p>
            <a:r>
              <a:rPr lang="en-US" dirty="0"/>
              <a:t>Copyright © 2019 Oracle and/or its affliates.</a:t>
            </a:r>
            <a:endParaRPr dirty="0"/>
          </a:p>
        </p:txBody>
      </p:sp>
      <p:sp>
        <p:nvSpPr>
          <p:cNvPr id="6" name="Slide Number Placeholder 5"/>
          <p:cNvSpPr>
            <a:spLocks noGrp="1"/>
          </p:cNvSpPr>
          <p:nvPr>
            <p:ph type="sldNum" sz="quarter" idx="12"/>
          </p:nvPr>
        </p:nvSpPr>
        <p:spPr/>
        <p:txBody>
          <a:bodyPr/>
          <a:lstStyle/>
          <a:p>
            <a:fld id="{C51EAA63-D034-42AE-91FA-B13B9518C7BE}" type="slidenum">
              <a:rPr/>
              <a:t>‹#›</a:t>
            </a:fld>
            <a:endParaRPr dirty="0"/>
          </a:p>
        </p:txBody>
      </p:sp>
      <p:sp>
        <p:nvSpPr>
          <p:cNvPr id="7" name="Text Placeholder 12"/>
          <p:cNvSpPr>
            <a:spLocks noGrp="1"/>
          </p:cNvSpPr>
          <p:nvPr>
            <p:ph type="body" sz="quarter" idx="13" hasCustomPrompt="1"/>
          </p:nvPr>
        </p:nvSpPr>
        <p:spPr>
          <a:xfrm>
            <a:off x="531952" y="1373742"/>
            <a:ext cx="11128097"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647513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bg-BG" dirty="0"/>
          </a:p>
        </p:txBody>
      </p:sp>
      <p:sp>
        <p:nvSpPr>
          <p:cNvPr id="4" name="Footer Placeholder 3"/>
          <p:cNvSpPr>
            <a:spLocks noGrp="1"/>
          </p:cNvSpPr>
          <p:nvPr>
            <p:ph type="ftr" sz="quarter" idx="11"/>
          </p:nvPr>
        </p:nvSpPr>
        <p:spPr/>
        <p:txBody>
          <a:bodyPr/>
          <a:lstStyle/>
          <a:p>
            <a:r>
              <a:rPr lang="en-US" dirty="0"/>
              <a:t>Copyright © 2019 Oracle and/or its affliates.</a:t>
            </a:r>
          </a:p>
        </p:txBody>
      </p:sp>
      <p:sp>
        <p:nvSpPr>
          <p:cNvPr id="5" name="Slide Number Placeholder 4"/>
          <p:cNvSpPr>
            <a:spLocks noGrp="1"/>
          </p:cNvSpPr>
          <p:nvPr>
            <p:ph type="sldNum" sz="quarter" idx="12"/>
          </p:nvPr>
        </p:nvSpPr>
        <p:spPr/>
        <p:txBody>
          <a:bodyPr/>
          <a:lstStyle/>
          <a:p>
            <a:fld id="{C51EAA63-D034-42AE-91FA-B13B9518C7BE}" type="slidenum">
              <a:rPr lang="uk-UA" smtClean="0"/>
              <a:pPr/>
              <a:t>‹#›</a:t>
            </a:fld>
            <a:endParaRPr lang="uk-UA" dirty="0"/>
          </a:p>
        </p:txBody>
      </p:sp>
      <p:sp>
        <p:nvSpPr>
          <p:cNvPr id="2" name="Title 1"/>
          <p:cNvSpPr>
            <a:spLocks noGrp="1"/>
          </p:cNvSpPr>
          <p:nvPr>
            <p:ph type="title"/>
          </p:nvPr>
        </p:nvSpPr>
        <p:spPr>
          <a:xfrm>
            <a:off x="546652" y="325369"/>
            <a:ext cx="10515600" cy="1325563"/>
          </a:xfrm>
        </p:spPr>
        <p:txBody>
          <a:bodyPr>
            <a:normAutofit/>
          </a:bodyPr>
          <a:lstStyle>
            <a:lvl1pPr>
              <a:defRPr sz="3600"/>
            </a:lvl1pPr>
          </a:lstStyle>
          <a:p>
            <a:r>
              <a:rPr lang="en-US"/>
              <a:t>Click to edit Master title style</a:t>
            </a:r>
          </a:p>
        </p:txBody>
      </p:sp>
    </p:spTree>
    <p:extLst>
      <p:ext uri="{BB962C8B-B14F-4D97-AF65-F5344CB8AC3E}">
        <p14:creationId xmlns:p14="http://schemas.microsoft.com/office/powerpoint/2010/main" val="143698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6000"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952" y="1524001"/>
            <a:ext cx="5411608" cy="4419600"/>
          </a:xfrm>
        </p:spPr>
        <p:txBody>
          <a:bodyPr>
            <a:noAutofit/>
          </a:bodyPr>
          <a:lstStyle>
            <a:lvl1pPr>
              <a:defRPr sz="2799"/>
            </a:lvl1pPr>
            <a:lvl2pPr>
              <a:defRPr sz="2399"/>
            </a:lvl2pPr>
            <a:lvl3pPr>
              <a:defRPr sz="2000"/>
            </a:lvl3pPr>
            <a:lvl4pPr>
              <a:defRPr sz="1867"/>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8445" y="1524001"/>
            <a:ext cx="5411607" cy="4419600"/>
          </a:xfrm>
        </p:spPr>
        <p:txBody>
          <a:bodyPr>
            <a:noAutofit/>
          </a:bodyPr>
          <a:lstStyle>
            <a:lvl1pPr>
              <a:defRPr sz="2799"/>
            </a:lvl1pPr>
            <a:lvl2pPr>
              <a:defRPr sz="2399"/>
            </a:lvl2pPr>
            <a:lvl3pPr>
              <a:defRPr sz="2000"/>
            </a:lvl3pPr>
            <a:lvl4pPr>
              <a:defRPr sz="1867"/>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264891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New Template_Content 1 Line Title">
    <p:spTree>
      <p:nvGrpSpPr>
        <p:cNvPr id="1" name=""/>
        <p:cNvGrpSpPr/>
        <p:nvPr/>
      </p:nvGrpSpPr>
      <p:grpSpPr>
        <a:xfrm>
          <a:off x="0" y="0"/>
          <a:ext cx="0" cy="0"/>
          <a:chOff x="0" y="0"/>
          <a:chExt cx="0" cy="0"/>
        </a:xfrm>
      </p:grpSpPr>
      <p:sp>
        <p:nvSpPr>
          <p:cNvPr id="2" name="Title 1"/>
          <p:cNvSpPr>
            <a:spLocks noGrp="1"/>
          </p:cNvSpPr>
          <p:nvPr>
            <p:ph type="title"/>
          </p:nvPr>
        </p:nvSpPr>
        <p:spPr>
          <a:xfrm>
            <a:off x="1072463" y="327385"/>
            <a:ext cx="10972781" cy="541860"/>
          </a:xfrm>
        </p:spPr>
        <p:txBody>
          <a:bodyPr/>
          <a:lstStyle/>
          <a:p>
            <a:r>
              <a:rPr lang="en-US"/>
              <a:t>Click to edit Master title style</a:t>
            </a:r>
            <a:endParaRPr lang="en-US" dirty="0"/>
          </a:p>
        </p:txBody>
      </p:sp>
      <p:sp>
        <p:nvSpPr>
          <p:cNvPr id="6" name="Content Placeholder 5"/>
          <p:cNvSpPr>
            <a:spLocks noGrp="1"/>
          </p:cNvSpPr>
          <p:nvPr>
            <p:ph sz="quarter" idx="12"/>
          </p:nvPr>
        </p:nvSpPr>
        <p:spPr>
          <a:xfrm>
            <a:off x="1072463" y="2029469"/>
            <a:ext cx="10972801" cy="4083475"/>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p:cNvSpPr>
            <a:spLocks noGrp="1"/>
          </p:cNvSpPr>
          <p:nvPr>
            <p:ph type="body" sz="quarter" idx="13"/>
          </p:nvPr>
        </p:nvSpPr>
        <p:spPr>
          <a:xfrm>
            <a:off x="1072463" y="864288"/>
            <a:ext cx="10972801" cy="406400"/>
          </a:xfrm>
        </p:spPr>
        <p:txBody>
          <a:bodyPr>
            <a:noAutofit/>
          </a:bodyPr>
          <a:lstStyle>
            <a:lvl1pPr marL="0" indent="0">
              <a:spcAft>
                <a:spcPts val="0"/>
              </a:spcAft>
              <a:buFontTx/>
              <a:buNone/>
              <a:defRPr sz="2666">
                <a:solidFill>
                  <a:schemeClr val="accent1"/>
                </a:solidFill>
              </a:defRPr>
            </a:lvl1pPr>
            <a:lvl2pPr marL="609448" indent="0">
              <a:buFontTx/>
              <a:buNone/>
              <a:defRPr/>
            </a:lvl2pPr>
            <a:lvl3pPr marL="1218895" indent="0">
              <a:buFontTx/>
              <a:buNone/>
              <a:defRPr/>
            </a:lvl3pPr>
            <a:lvl4pPr marL="1828343" indent="0">
              <a:buFontTx/>
              <a:buNone/>
              <a:defRPr/>
            </a:lvl4pPr>
            <a:lvl5pPr marL="2437790" indent="0">
              <a:buFontTx/>
              <a:buNone/>
              <a:defRPr/>
            </a:lvl5pPr>
          </a:lstStyle>
          <a:p>
            <a:pPr lvl="0"/>
            <a:r>
              <a:rPr lang="en-US"/>
              <a:t>Click to edit Master text styles</a:t>
            </a:r>
          </a:p>
        </p:txBody>
      </p:sp>
    </p:spTree>
    <p:extLst>
      <p:ext uri="{BB962C8B-B14F-4D97-AF65-F5344CB8AC3E}">
        <p14:creationId xmlns:p14="http://schemas.microsoft.com/office/powerpoint/2010/main" val="1332715235"/>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5DC53-8C9C-498E-B290-9D8A7BD5A313}"/>
              </a:ext>
            </a:extLst>
          </p:cNvPr>
          <p:cNvSpPr>
            <a:spLocks noGrp="1"/>
          </p:cNvSpPr>
          <p:nvPr>
            <p:ph type="title"/>
          </p:nvPr>
        </p:nvSpPr>
        <p:spPr/>
        <p:txBody>
          <a:bodyPr>
            <a:normAutofit/>
          </a:bodyPr>
          <a:lstStyle>
            <a:lvl1pPr>
              <a:defRPr sz="3599"/>
            </a:lvl1pPr>
          </a:lstStyle>
          <a:p>
            <a:r>
              <a:rPr lang="en-US"/>
              <a:t>Click to edit Master title style</a:t>
            </a:r>
          </a:p>
        </p:txBody>
      </p:sp>
      <p:sp>
        <p:nvSpPr>
          <p:cNvPr id="5" name="Footer Placeholder 3">
            <a:extLst>
              <a:ext uri="{FF2B5EF4-FFF2-40B4-BE49-F238E27FC236}">
                <a16:creationId xmlns:a16="http://schemas.microsoft.com/office/drawing/2014/main" id="{518F91BC-4014-5D47-9833-7387EBFBB452}"/>
              </a:ext>
            </a:extLst>
          </p:cNvPr>
          <p:cNvSpPr>
            <a:spLocks noGrp="1"/>
          </p:cNvSpPr>
          <p:nvPr>
            <p:ph type="ftr" sz="quarter" idx="11"/>
          </p:nvPr>
        </p:nvSpPr>
        <p:spPr>
          <a:xfrm>
            <a:off x="1416764" y="6514979"/>
            <a:ext cx="3792589" cy="365125"/>
          </a:xfrm>
        </p:spPr>
        <p:txBody>
          <a:bodyPr/>
          <a:lstStyle/>
          <a:p>
            <a:r>
              <a:rPr lang="en-US" sz="800"/>
              <a:t>Copyright © 2019 Oracle and/or its affliates.</a:t>
            </a:r>
            <a:endParaRPr lang="en-US" sz="800" dirty="0"/>
          </a:p>
        </p:txBody>
      </p:sp>
      <p:sp>
        <p:nvSpPr>
          <p:cNvPr id="7" name="Slide Number Placeholder 3">
            <a:extLst>
              <a:ext uri="{FF2B5EF4-FFF2-40B4-BE49-F238E27FC236}">
                <a16:creationId xmlns:a16="http://schemas.microsoft.com/office/drawing/2014/main" id="{374B19AE-E32E-0949-A47D-524926B76C15}"/>
              </a:ext>
            </a:extLst>
          </p:cNvPr>
          <p:cNvSpPr>
            <a:spLocks noGrp="1"/>
          </p:cNvSpPr>
          <p:nvPr>
            <p:ph type="sldNum" sz="quarter" idx="4"/>
          </p:nvPr>
        </p:nvSpPr>
        <p:spPr>
          <a:xfrm>
            <a:off x="838200" y="6507625"/>
            <a:ext cx="578563" cy="365125"/>
          </a:xfrm>
          <a:prstGeom prst="rect">
            <a:avLst/>
          </a:prstGeom>
        </p:spPr>
        <p:txBody>
          <a:bodyPr vert="horz" lIns="91440" tIns="45720" rIns="91440" bIns="45720" rtlCol="0" anchor="ctr"/>
          <a:lstStyle>
            <a:lvl1pPr marL="0" marR="0" indent="0" algn="l" defTabSz="914126"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0808374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19AFBF-606B-E543-8502-3BFA1F086CBC}" type="datetime1">
              <a:rPr lang="en-US" smtClean="0"/>
              <a:t>2/11/21</a:t>
            </a:fld>
            <a:endParaRPr dirty="0"/>
          </a:p>
        </p:txBody>
      </p:sp>
      <p:sp>
        <p:nvSpPr>
          <p:cNvPr id="3" name="Footer Placeholder 2"/>
          <p:cNvSpPr>
            <a:spLocks noGrp="1"/>
          </p:cNvSpPr>
          <p:nvPr>
            <p:ph type="ftr" sz="quarter" idx="11"/>
          </p:nvPr>
        </p:nvSpPr>
        <p:spPr/>
        <p:txBody>
          <a:bodyPr/>
          <a:lstStyle/>
          <a:p>
            <a:r>
              <a:rPr lang="en-US"/>
              <a:t>Confidential – Oracle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t>‹#›</a:t>
            </a:fld>
            <a:endParaRPr dirty="0"/>
          </a:p>
        </p:txBody>
      </p:sp>
    </p:spTree>
    <p:extLst>
      <p:ext uri="{BB962C8B-B14F-4D97-AF65-F5344CB8AC3E}">
        <p14:creationId xmlns:p14="http://schemas.microsoft.com/office/powerpoint/2010/main" val="3371219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Light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F6432D01-A6C7-114E-B0E4-99D85C23934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7080948" y="212826"/>
            <a:ext cx="5111051" cy="2299468"/>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id="{1DB4A463-D340-944F-9609-68DBCA3E879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5293"/>
          <a:stretch/>
        </p:blipFill>
        <p:spPr>
          <a:xfrm>
            <a:off x="9334" y="1125489"/>
            <a:ext cx="2864667" cy="1649788"/>
          </a:xfrm>
          <a:prstGeom prst="rect">
            <a:avLst/>
          </a:prstGeom>
        </p:spPr>
      </p:pic>
      <p:sp>
        <p:nvSpPr>
          <p:cNvPr id="14" name="Rectangle 13">
            <a:extLst>
              <a:ext uri="{FF2B5EF4-FFF2-40B4-BE49-F238E27FC236}">
                <a16:creationId xmlns:a16="http://schemas.microsoft.com/office/drawing/2014/main" id="{B19A174D-36B9-9A49-AD57-EE666A0CE566}"/>
              </a:ext>
            </a:extLst>
          </p:cNvPr>
          <p:cNvSpPr/>
          <p:nvPr userDrawn="1"/>
        </p:nvSpPr>
        <p:spPr>
          <a:xfrm>
            <a:off x="10418601" y="50369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EEBAD0F-FE4F-2F4E-95EB-338C4059E78B}"/>
              </a:ext>
            </a:extLst>
          </p:cNvPr>
          <p:cNvSpPr/>
          <p:nvPr userDrawn="1"/>
        </p:nvSpPr>
        <p:spPr>
          <a:xfrm>
            <a:off x="11502723" y="56447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01AE0-191D-0D4F-8D04-33B0884AFE47}"/>
              </a:ext>
            </a:extLst>
          </p:cNvPr>
          <p:cNvSpPr/>
          <p:nvPr userDrawn="1"/>
        </p:nvSpPr>
        <p:spPr>
          <a:xfrm>
            <a:off x="11008032" y="47907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5070C1B-C4CA-9C4C-BBFD-7F9898CE084C}"/>
              </a:ext>
            </a:extLst>
          </p:cNvPr>
          <p:cNvSpPr/>
          <p:nvPr userDrawn="1"/>
        </p:nvSpPr>
        <p:spPr>
          <a:xfrm>
            <a:off x="10808761" y="50369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5226D1F-36E2-FB4B-94C3-CBD02190671F}"/>
              </a:ext>
            </a:extLst>
          </p:cNvPr>
          <p:cNvSpPr/>
          <p:nvPr userDrawn="1"/>
        </p:nvSpPr>
        <p:spPr>
          <a:xfrm>
            <a:off x="11508670" y="56468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lang="en-US" sz="1600" b="0" i="0" kern="1200" dirty="0">
                <a:solidFill>
                  <a:schemeClr val="accent2">
                    <a:lumMod val="50000"/>
                  </a:schemeClr>
                </a:solidFill>
                <a:latin typeface="Oracle Sans" panose="020B0503020204020204" pitchFamily="34" charset="0"/>
                <a:ea typeface="+mn-ea"/>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25" name="Picture 24">
            <a:extLst>
              <a:ext uri="{FF2B5EF4-FFF2-40B4-BE49-F238E27FC236}">
                <a16:creationId xmlns:a16="http://schemas.microsoft.com/office/drawing/2014/main" id="{5D732C4C-DA70-0042-B009-10E37C1013EC}"/>
              </a:ext>
            </a:extLst>
          </p:cNvPr>
          <p:cNvPicPr>
            <a:picLocks noChangeAspect="1"/>
          </p:cNvPicPr>
          <p:nvPr userDrawn="1"/>
        </p:nvPicPr>
        <p:blipFill>
          <a:blip r:embed="rId4"/>
          <a:stretch>
            <a:fillRect/>
          </a:stretch>
        </p:blipFill>
        <p:spPr>
          <a:xfrm>
            <a:off x="11437197" y="6356350"/>
            <a:ext cx="501650" cy="501650"/>
          </a:xfrm>
          <a:prstGeom prst="rect">
            <a:avLst/>
          </a:prstGeom>
        </p:spPr>
      </p:pic>
      <p:pic>
        <p:nvPicPr>
          <p:cNvPr id="22" name="Graphic 21">
            <a:extLst>
              <a:ext uri="{FF2B5EF4-FFF2-40B4-BE49-F238E27FC236}">
                <a16:creationId xmlns:a16="http://schemas.microsoft.com/office/drawing/2014/main" id="{61CE04F3-8912-47E4-834D-89C2BAF9EEB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35316" y="834553"/>
            <a:ext cx="1325468" cy="174051"/>
          </a:xfrm>
          <a:prstGeom prst="rect">
            <a:avLst/>
          </a:prstGeom>
        </p:spPr>
      </p:pic>
      <p:sp>
        <p:nvSpPr>
          <p:cNvPr id="3" name="Footer Placeholder 2">
            <a:extLst>
              <a:ext uri="{FF2B5EF4-FFF2-40B4-BE49-F238E27FC236}">
                <a16:creationId xmlns:a16="http://schemas.microsoft.com/office/drawing/2014/main" id="{6EAD337C-619D-4AAC-8ECC-D9CE43DFCB4D}"/>
              </a:ext>
            </a:extLst>
          </p:cNvPr>
          <p:cNvSpPr>
            <a:spLocks noGrp="1"/>
          </p:cNvSpPr>
          <p:nvPr>
            <p:ph type="ftr" sz="quarter" idx="16"/>
          </p:nvPr>
        </p:nvSpPr>
        <p:spPr/>
        <p:txBody>
          <a:bodyPr/>
          <a:lstStyle/>
          <a:p>
            <a:r>
              <a:rPr lang="en-US"/>
              <a:t>Copyright © 2019 Oracle and/or its affliates.</a:t>
            </a:r>
            <a:endParaRPr lang="en-US" dirty="0"/>
          </a:p>
        </p:txBody>
      </p:sp>
      <p:sp>
        <p:nvSpPr>
          <p:cNvPr id="4" name="Slide Number Placeholder 3">
            <a:extLst>
              <a:ext uri="{FF2B5EF4-FFF2-40B4-BE49-F238E27FC236}">
                <a16:creationId xmlns:a16="http://schemas.microsoft.com/office/drawing/2014/main" id="{A47407DA-952F-46A6-BF37-E6B0231DF5B7}"/>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142826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ark Cover ">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DAA8E5EA-5030-48C4-99E7-E61D164BDE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85429" y="3138723"/>
            <a:ext cx="4421144" cy="580554"/>
          </a:xfrm>
          <a:prstGeom prst="rect">
            <a:avLst/>
          </a:prstGeom>
        </p:spPr>
      </p:pic>
      <p:pic>
        <p:nvPicPr>
          <p:cNvPr id="25" name="Picture 24">
            <a:extLst>
              <a:ext uri="{FF2B5EF4-FFF2-40B4-BE49-F238E27FC236}">
                <a16:creationId xmlns:a16="http://schemas.microsoft.com/office/drawing/2014/main" id="{F198333D-FF3E-E64D-8889-26B8EFCA268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867302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ark Title slide with picture border">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FB5A834A-43F9-4474-9552-1B566FAA27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16" y="834553"/>
            <a:ext cx="1325468" cy="174051"/>
          </a:xfrm>
          <a:prstGeom prst="rect">
            <a:avLst/>
          </a:prstGeom>
        </p:spPr>
      </p:pic>
      <p:pic>
        <p:nvPicPr>
          <p:cNvPr id="14" name="Picture 13" descr="A picture containing table, elephant, clothing&#10;&#10;Description automatically generated">
            <a:extLst>
              <a:ext uri="{FF2B5EF4-FFF2-40B4-BE49-F238E27FC236}">
                <a16:creationId xmlns:a16="http://schemas.microsoft.com/office/drawing/2014/main" id="{7C1B8942-1252-40E6-8C4B-37AD51638E2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sz="1600" b="0" i="0">
                <a:solidFill>
                  <a:srgbClr val="ECB85A"/>
                </a:solidFill>
                <a:latin typeface="Oracle Sans" panose="020B0503020204020204" pitchFamily="34" charset="0"/>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2" name="Picture 11">
            <a:extLst>
              <a:ext uri="{FF2B5EF4-FFF2-40B4-BE49-F238E27FC236}">
                <a16:creationId xmlns:a16="http://schemas.microsoft.com/office/drawing/2014/main" id="{89BCFA5F-5611-BA47-A551-0D3BA36CA75C}"/>
              </a:ext>
            </a:extLst>
          </p:cNvPr>
          <p:cNvPicPr>
            <a:picLocks noChangeAspect="1"/>
          </p:cNvPicPr>
          <p:nvPr userDrawn="1"/>
        </p:nvPicPr>
        <p:blipFill>
          <a:blip r:embed="rId5"/>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70ADB96B-56B7-46AB-80A5-E740BBCB8B19}"/>
              </a:ext>
            </a:extLst>
          </p:cNvPr>
          <p:cNvSpPr>
            <a:spLocks noGrp="1"/>
          </p:cNvSpPr>
          <p:nvPr>
            <p:ph type="ftr" sz="quarter" idx="16"/>
          </p:nvPr>
        </p:nvSpPr>
        <p:spPr/>
        <p:txBody>
          <a:bodyPr/>
          <a:lstStyle>
            <a:lvl1pPr>
              <a:defRPr>
                <a:solidFill>
                  <a:schemeClr val="bg1"/>
                </a:solidFill>
              </a:defRPr>
            </a:lvl1pPr>
          </a:lstStyle>
          <a:p>
            <a:r>
              <a:rPr lang="en-US"/>
              <a:t>Copyright © 2019 Oracle and/or its affliates.</a:t>
            </a:r>
            <a:endParaRPr lang="en-US" dirty="0"/>
          </a:p>
        </p:txBody>
      </p:sp>
      <p:sp>
        <p:nvSpPr>
          <p:cNvPr id="4" name="Slide Number Placeholder 3">
            <a:extLst>
              <a:ext uri="{FF2B5EF4-FFF2-40B4-BE49-F238E27FC236}">
                <a16:creationId xmlns:a16="http://schemas.microsoft.com/office/drawing/2014/main" id="{1B40259F-EE98-4E77-9839-4C299CEA3019}"/>
              </a:ext>
            </a:extLst>
          </p:cNvPr>
          <p:cNvSpPr>
            <a:spLocks noGrp="1"/>
          </p:cNvSpPr>
          <p:nvPr>
            <p:ph type="sldNum" sz="quarter" idx="17"/>
          </p:nvPr>
        </p:nvSpPr>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034353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ark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F6432D01-A6C7-114E-B0E4-99D85C23934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7080948" y="212826"/>
            <a:ext cx="5111051" cy="2299468"/>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id="{1DB4A463-D340-944F-9609-68DBCA3E879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5293"/>
          <a:stretch/>
        </p:blipFill>
        <p:spPr>
          <a:xfrm>
            <a:off x="9334" y="1125489"/>
            <a:ext cx="2864667" cy="1649788"/>
          </a:xfrm>
          <a:prstGeom prst="rect">
            <a:avLst/>
          </a:prstGeom>
        </p:spPr>
      </p:pic>
      <p:sp>
        <p:nvSpPr>
          <p:cNvPr id="14" name="Rectangle 13">
            <a:extLst>
              <a:ext uri="{FF2B5EF4-FFF2-40B4-BE49-F238E27FC236}">
                <a16:creationId xmlns:a16="http://schemas.microsoft.com/office/drawing/2014/main" id="{B19A174D-36B9-9A49-AD57-EE666A0CE566}"/>
              </a:ext>
            </a:extLst>
          </p:cNvPr>
          <p:cNvSpPr/>
          <p:nvPr userDrawn="1"/>
        </p:nvSpPr>
        <p:spPr>
          <a:xfrm>
            <a:off x="10418601" y="50369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EEBAD0F-FE4F-2F4E-95EB-338C4059E78B}"/>
              </a:ext>
            </a:extLst>
          </p:cNvPr>
          <p:cNvSpPr/>
          <p:nvPr userDrawn="1"/>
        </p:nvSpPr>
        <p:spPr>
          <a:xfrm>
            <a:off x="11502723" y="56447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01AE0-191D-0D4F-8D04-33B0884AFE47}"/>
              </a:ext>
            </a:extLst>
          </p:cNvPr>
          <p:cNvSpPr/>
          <p:nvPr userDrawn="1"/>
        </p:nvSpPr>
        <p:spPr>
          <a:xfrm>
            <a:off x="11008032" y="47907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5070C1B-C4CA-9C4C-BBFD-7F9898CE084C}"/>
              </a:ext>
            </a:extLst>
          </p:cNvPr>
          <p:cNvSpPr/>
          <p:nvPr userDrawn="1"/>
        </p:nvSpPr>
        <p:spPr>
          <a:xfrm>
            <a:off x="10808761" y="50369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5226D1F-36E2-FB4B-94C3-CBD02190671F}"/>
              </a:ext>
            </a:extLst>
          </p:cNvPr>
          <p:cNvSpPr/>
          <p:nvPr userDrawn="1"/>
        </p:nvSpPr>
        <p:spPr>
          <a:xfrm>
            <a:off x="11508670" y="56468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sz="1600" b="0" i="0">
                <a:solidFill>
                  <a:srgbClr val="ECB85A"/>
                </a:solidFill>
                <a:latin typeface="Oracle Sans" panose="020B0503020204020204" pitchFamily="34" charset="0"/>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23" name="Picture 22">
            <a:extLst>
              <a:ext uri="{FF2B5EF4-FFF2-40B4-BE49-F238E27FC236}">
                <a16:creationId xmlns:a16="http://schemas.microsoft.com/office/drawing/2014/main" id="{F45421AE-3506-4D43-95C5-E39AB50FF8C6}"/>
              </a:ext>
            </a:extLst>
          </p:cNvPr>
          <p:cNvPicPr>
            <a:picLocks noChangeAspect="1"/>
          </p:cNvPicPr>
          <p:nvPr userDrawn="1"/>
        </p:nvPicPr>
        <p:blipFill>
          <a:blip r:embed="rId4"/>
          <a:stretch>
            <a:fillRect/>
          </a:stretch>
        </p:blipFill>
        <p:spPr>
          <a:xfrm>
            <a:off x="11437197" y="6356350"/>
            <a:ext cx="501650" cy="501650"/>
          </a:xfrm>
          <a:prstGeom prst="rect">
            <a:avLst/>
          </a:prstGeom>
        </p:spPr>
      </p:pic>
      <p:pic>
        <p:nvPicPr>
          <p:cNvPr id="22" name="Graphic 21">
            <a:extLst>
              <a:ext uri="{FF2B5EF4-FFF2-40B4-BE49-F238E27FC236}">
                <a16:creationId xmlns:a16="http://schemas.microsoft.com/office/drawing/2014/main" id="{5B4C9E13-DA16-49DD-BFBD-74BB1FA200C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35316" y="834553"/>
            <a:ext cx="1325468" cy="174051"/>
          </a:xfrm>
          <a:prstGeom prst="rect">
            <a:avLst/>
          </a:prstGeom>
        </p:spPr>
      </p:pic>
      <p:sp>
        <p:nvSpPr>
          <p:cNvPr id="2" name="Footer Placeholder 1">
            <a:extLst>
              <a:ext uri="{FF2B5EF4-FFF2-40B4-BE49-F238E27FC236}">
                <a16:creationId xmlns:a16="http://schemas.microsoft.com/office/drawing/2014/main" id="{DAA4113C-20DC-4967-AA08-3F6C42E69B64}"/>
              </a:ext>
            </a:extLst>
          </p:cNvPr>
          <p:cNvSpPr>
            <a:spLocks noGrp="1"/>
          </p:cNvSpPr>
          <p:nvPr>
            <p:ph type="ftr" sz="quarter" idx="16"/>
          </p:nvPr>
        </p:nvSpPr>
        <p:spPr/>
        <p:txBody>
          <a:bodyPr/>
          <a:lstStyle/>
          <a:p>
            <a:r>
              <a:rPr lang="en-US"/>
              <a:t>Copyright © 2019 Oracle and/or its affliates.</a:t>
            </a:r>
            <a:endParaRPr lang="en-US" dirty="0"/>
          </a:p>
        </p:txBody>
      </p:sp>
      <p:sp>
        <p:nvSpPr>
          <p:cNvPr id="3" name="Slide Number Placeholder 2">
            <a:extLst>
              <a:ext uri="{FF2B5EF4-FFF2-40B4-BE49-F238E27FC236}">
                <a16:creationId xmlns:a16="http://schemas.microsoft.com/office/drawing/2014/main" id="{D47E3DB1-B881-493F-8F99-117753D30492}"/>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26402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ark Title slide with border 2">
    <p:spTree>
      <p:nvGrpSpPr>
        <p:cNvPr id="1" name=""/>
        <p:cNvGrpSpPr/>
        <p:nvPr/>
      </p:nvGrpSpPr>
      <p:grpSpPr>
        <a:xfrm>
          <a:off x="0" y="0"/>
          <a:ext cx="0" cy="0"/>
          <a:chOff x="0" y="0"/>
          <a:chExt cx="0" cy="0"/>
        </a:xfrm>
      </p:grpSpPr>
      <p:pic>
        <p:nvPicPr>
          <p:cNvPr id="15" name="Picture 14" descr="A picture containing table, elephant, clothing&#10;&#10;Description automatically generated">
            <a:extLst>
              <a:ext uri="{FF2B5EF4-FFF2-40B4-BE49-F238E27FC236}">
                <a16:creationId xmlns:a16="http://schemas.microsoft.com/office/drawing/2014/main" id="{A6A809C4-004B-41C4-A764-304E91EF7DE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36" name="Picture 35">
            <a:extLst>
              <a:ext uri="{FF2B5EF4-FFF2-40B4-BE49-F238E27FC236}">
                <a16:creationId xmlns:a16="http://schemas.microsoft.com/office/drawing/2014/main" id="{716F8285-7F80-9E47-812A-1A8AFBF908B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0568" y="838952"/>
            <a:ext cx="1345809" cy="171805"/>
          </a:xfrm>
          <a:prstGeom prst="rect">
            <a:avLst/>
          </a:prstGeom>
        </p:spPr>
      </p:pic>
      <p:pic>
        <p:nvPicPr>
          <p:cNvPr id="11" name="Picture 10">
            <a:extLst>
              <a:ext uri="{FF2B5EF4-FFF2-40B4-BE49-F238E27FC236}">
                <a16:creationId xmlns:a16="http://schemas.microsoft.com/office/drawing/2014/main" id="{5443AB50-F71A-C141-8E4C-4C3726E160BE}"/>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B7D5317-746C-4CF0-AEEE-2D7626ECBDA9}"/>
              </a:ext>
            </a:extLst>
          </p:cNvPr>
          <p:cNvSpPr>
            <a:spLocks noGrp="1"/>
          </p:cNvSpPr>
          <p:nvPr>
            <p:ph type="ftr" sz="quarter" idx="16"/>
          </p:nvPr>
        </p:nvSpPr>
        <p:spPr/>
        <p:txBody>
          <a:bodyPr/>
          <a:lstStyle/>
          <a:p>
            <a:r>
              <a:rPr lang="en-US"/>
              <a:t>Copyright © 2019 Oracle and/or its affliates.</a:t>
            </a:r>
            <a:endParaRPr lang="en-US" dirty="0"/>
          </a:p>
        </p:txBody>
      </p:sp>
      <p:sp>
        <p:nvSpPr>
          <p:cNvPr id="3" name="Slide Number Placeholder 2">
            <a:extLst>
              <a:ext uri="{FF2B5EF4-FFF2-40B4-BE49-F238E27FC236}">
                <a16:creationId xmlns:a16="http://schemas.microsoft.com/office/drawing/2014/main" id="{7C71D98D-6B46-48EF-8D0D-2AAA099A55E2}"/>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378088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ark Title slide 2">
    <p:spTree>
      <p:nvGrpSpPr>
        <p:cNvPr id="1" name=""/>
        <p:cNvGrpSpPr/>
        <p:nvPr/>
      </p:nvGrpSpPr>
      <p:grpSpPr>
        <a:xfrm>
          <a:off x="0" y="0"/>
          <a:ext cx="0" cy="0"/>
          <a:chOff x="0" y="0"/>
          <a:chExt cx="0" cy="0"/>
        </a:xfrm>
      </p:grpSpPr>
      <p:pic>
        <p:nvPicPr>
          <p:cNvPr id="11" name="Picture 10" descr="A picture containing container, basket&#10;&#10;Description automatically generated">
            <a:extLst>
              <a:ext uri="{FF2B5EF4-FFF2-40B4-BE49-F238E27FC236}">
                <a16:creationId xmlns:a16="http://schemas.microsoft.com/office/drawing/2014/main" id="{A4C97F1E-BE16-AA42-BFFE-49B2AA09D26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1133"/>
          <a:stretch/>
        </p:blipFill>
        <p:spPr>
          <a:xfrm flipH="1">
            <a:off x="7263302" y="224473"/>
            <a:ext cx="4928697" cy="2612033"/>
          </a:xfrm>
          <a:prstGeom prst="rect">
            <a:avLst/>
          </a:prstGeom>
        </p:spPr>
      </p:pic>
      <p:pic>
        <p:nvPicPr>
          <p:cNvPr id="12" name="Picture 11" descr="A picture containing music, black&#10;&#10;Description automatically generated">
            <a:extLst>
              <a:ext uri="{FF2B5EF4-FFF2-40B4-BE49-F238E27FC236}">
                <a16:creationId xmlns:a16="http://schemas.microsoft.com/office/drawing/2014/main" id="{5F7F53D4-47BD-9145-A247-BCC9EDCB7984}"/>
              </a:ext>
            </a:extLst>
          </p:cNvPr>
          <p:cNvPicPr>
            <a:picLocks noChangeAspect="1"/>
          </p:cNvPicPr>
          <p:nvPr userDrawn="1"/>
        </p:nvPicPr>
        <p:blipFill rotWithShape="1">
          <a:blip r:embed="rId3">
            <a:alphaModFix amt="40000"/>
            <a:extLst>
              <a:ext uri="{28A0092B-C50C-407E-A947-70E740481C1C}">
                <a14:useLocalDpi xmlns:a14="http://schemas.microsoft.com/office/drawing/2010/main" val="0"/>
              </a:ext>
            </a:extLst>
          </a:blip>
          <a:srcRect l="14005" b="27845"/>
          <a:stretch/>
        </p:blipFill>
        <p:spPr>
          <a:xfrm>
            <a:off x="-1" y="5667593"/>
            <a:ext cx="3807059" cy="1190407"/>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36" name="Picture 35">
            <a:extLst>
              <a:ext uri="{FF2B5EF4-FFF2-40B4-BE49-F238E27FC236}">
                <a16:creationId xmlns:a16="http://schemas.microsoft.com/office/drawing/2014/main" id="{716F8285-7F80-9E47-812A-1A8AFBF908B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0568" y="838952"/>
            <a:ext cx="1345809" cy="171805"/>
          </a:xfrm>
          <a:prstGeom prst="rect">
            <a:avLst/>
          </a:prstGeom>
        </p:spPr>
      </p:pic>
      <p:pic>
        <p:nvPicPr>
          <p:cNvPr id="15" name="Picture 14">
            <a:extLst>
              <a:ext uri="{FF2B5EF4-FFF2-40B4-BE49-F238E27FC236}">
                <a16:creationId xmlns:a16="http://schemas.microsoft.com/office/drawing/2014/main" id="{86A5C7BD-760D-5147-B15C-5257558DF45E}"/>
              </a:ext>
            </a:extLst>
          </p:cNvPr>
          <p:cNvPicPr>
            <a:picLocks noChangeAspect="1"/>
          </p:cNvPicPr>
          <p:nvPr userDrawn="1"/>
        </p:nvPicPr>
        <p:blipFill>
          <a:blip r:embed="rId5"/>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453DE52-AC7B-4161-B95D-697859A92000}"/>
              </a:ext>
            </a:extLst>
          </p:cNvPr>
          <p:cNvSpPr>
            <a:spLocks noGrp="1"/>
          </p:cNvSpPr>
          <p:nvPr>
            <p:ph type="ftr" sz="quarter" idx="16"/>
          </p:nvPr>
        </p:nvSpPr>
        <p:spPr/>
        <p:txBody>
          <a:bodyPr/>
          <a:lstStyle/>
          <a:p>
            <a:r>
              <a:rPr lang="en-US"/>
              <a:t>Copyright © 2019 Oracle and/or its affliates.</a:t>
            </a:r>
            <a:endParaRPr lang="en-US" dirty="0"/>
          </a:p>
        </p:txBody>
      </p:sp>
      <p:sp>
        <p:nvSpPr>
          <p:cNvPr id="3" name="Slide Number Placeholder 2">
            <a:extLst>
              <a:ext uri="{FF2B5EF4-FFF2-40B4-BE49-F238E27FC236}">
                <a16:creationId xmlns:a16="http://schemas.microsoft.com/office/drawing/2014/main" id="{6C213284-E15E-4389-B747-0878740056C0}"/>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509953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secHead" preserve="1">
  <p:cSld name="Dark Title and content">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B01B341-CE4F-4A4A-83C2-9813F15E75BA}"/>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B390D434-9F80-4D7D-840A-0535E9467C03}"/>
              </a:ext>
            </a:extLst>
          </p:cNvPr>
          <p:cNvSpPr>
            <a:spLocks noGrp="1"/>
          </p:cNvSpPr>
          <p:nvPr>
            <p:ph type="ftr" sz="quarter" idx="10"/>
          </p:nvPr>
        </p:nvSpPr>
        <p:spPr/>
        <p:txBody>
          <a:bodyPr/>
          <a:lstStyle/>
          <a:p>
            <a:r>
              <a:rPr lang="en-US"/>
              <a:t>Copyright © 2019 Oracle and/or its affliates.</a:t>
            </a:r>
            <a:endParaRPr lang="en-US" dirty="0"/>
          </a:p>
        </p:txBody>
      </p:sp>
      <p:sp>
        <p:nvSpPr>
          <p:cNvPr id="6" name="Slide Number Placeholder 5">
            <a:extLst>
              <a:ext uri="{FF2B5EF4-FFF2-40B4-BE49-F238E27FC236}">
                <a16:creationId xmlns:a16="http://schemas.microsoft.com/office/drawing/2014/main" id="{C88AEB73-FD9D-4BDC-8014-8A23904D57FE}"/>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940548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ark Remote speaker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47"/>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948B0DA0-F967-2742-83CF-A94F1A88E58F}"/>
              </a:ext>
            </a:extLst>
          </p:cNvPr>
          <p:cNvSpPr>
            <a:spLocks noGrp="1"/>
          </p:cNvSpPr>
          <p:nvPr>
            <p:ph type="body" sz="quarter" idx="11"/>
          </p:nvPr>
        </p:nvSpPr>
        <p:spPr>
          <a:xfrm>
            <a:off x="5659226" y="1729568"/>
            <a:ext cx="6184238" cy="482019"/>
          </a:xfrm>
        </p:spPr>
        <p:txBody>
          <a:bodyPr lIns="0">
            <a:noAutofit/>
          </a:bodyPr>
          <a:lstStyle>
            <a:lvl1pPr>
              <a:defRPr sz="2400" b="1" i="0">
                <a:latin typeface="Oracle Sans" panose="020B0503020204020204" pitchFamily="34" charset="0"/>
                <a:cs typeface="Oracle Sans" panose="020B0503020204020204" pitchFamily="34" charset="0"/>
              </a:defRPr>
            </a:lvl1pPr>
          </a:lstStyle>
          <a:p>
            <a:pPr lvl="0"/>
            <a:r>
              <a:rPr lang="en-US"/>
              <a:t>Click to edit Master text styles</a:t>
            </a:r>
          </a:p>
        </p:txBody>
      </p:sp>
      <p:sp>
        <p:nvSpPr>
          <p:cNvPr id="15" name="Text Placeholder 10">
            <a:extLst>
              <a:ext uri="{FF2B5EF4-FFF2-40B4-BE49-F238E27FC236}">
                <a16:creationId xmlns:a16="http://schemas.microsoft.com/office/drawing/2014/main" id="{085E64C9-9C43-0840-BE43-4074F7178F7C}"/>
              </a:ext>
            </a:extLst>
          </p:cNvPr>
          <p:cNvSpPr>
            <a:spLocks noGrp="1"/>
          </p:cNvSpPr>
          <p:nvPr>
            <p:ph type="body" sz="quarter" idx="15"/>
          </p:nvPr>
        </p:nvSpPr>
        <p:spPr>
          <a:xfrm>
            <a:off x="5659226" y="2852531"/>
            <a:ext cx="6184237" cy="2587963"/>
          </a:xfrm>
        </p:spPr>
        <p:txBody>
          <a:bodyPr lIns="0" anchor="ctr" anchorCtr="0">
            <a:noAutofit/>
          </a:bodyPr>
          <a:lstStyle>
            <a:lvl1pPr>
              <a:spcBef>
                <a:spcPts val="0"/>
              </a:spcBef>
              <a:spcAft>
                <a:spcPts val="800"/>
              </a:spcAft>
              <a:buClr>
                <a:schemeClr val="bg1"/>
              </a:buClr>
              <a:defRPr sz="2000" b="0" i="0">
                <a:latin typeface="Oracle Sans" panose="020B0503020204020204" pitchFamily="34" charset="0"/>
                <a:cs typeface="Oracle Sans" panose="020B0503020204020204" pitchFamily="34" charset="0"/>
              </a:defRPr>
            </a:lvl1pPr>
            <a:lvl2pPr marL="228600">
              <a:spcBef>
                <a:spcPts val="0"/>
              </a:spcBef>
              <a:buClr>
                <a:schemeClr val="bg1"/>
              </a:buClr>
              <a:defRPr/>
            </a:lvl2pPr>
          </a:lstStyle>
          <a:p>
            <a:pPr lvl="0"/>
            <a:r>
              <a:rPr lang="en-US" dirty="0"/>
              <a:t>Click to edit Master text styles</a:t>
            </a:r>
          </a:p>
          <a:p>
            <a:pPr lvl="0"/>
            <a:r>
              <a:rPr lang="en-US" dirty="0"/>
              <a:t>Second level</a:t>
            </a:r>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0" name="Rectangle 19">
            <a:extLst>
              <a:ext uri="{FF2B5EF4-FFF2-40B4-BE49-F238E27FC236}">
                <a16:creationId xmlns:a16="http://schemas.microsoft.com/office/drawing/2014/main" id="{683AB1BC-2635-8847-B41C-2FADD8B3257E}"/>
              </a:ext>
            </a:extLst>
          </p:cNvPr>
          <p:cNvSpPr/>
          <p:nvPr userDrawn="1"/>
        </p:nvSpPr>
        <p:spPr>
          <a:xfrm>
            <a:off x="5659227" y="245204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3D3678D-880F-6545-80F0-0F8C8579C9EC}"/>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E6D20634-3E03-42BA-9E65-8D474CE5DB1D}"/>
              </a:ext>
            </a:extLst>
          </p:cNvPr>
          <p:cNvSpPr>
            <a:spLocks noGrp="1"/>
          </p:cNvSpPr>
          <p:nvPr>
            <p:ph type="ftr" sz="quarter" idx="16"/>
          </p:nvPr>
        </p:nvSpPr>
        <p:spPr/>
        <p:txBody>
          <a:bodyPr/>
          <a:lstStyle>
            <a:lvl1pPr>
              <a:defRPr>
                <a:solidFill>
                  <a:srgbClr val="8B8078"/>
                </a:solidFill>
              </a:defRPr>
            </a:lvl1pPr>
          </a:lstStyle>
          <a:p>
            <a:r>
              <a:rPr lang="en-US"/>
              <a:t>Copyright © 2019 Oracle and/or its affliates.</a:t>
            </a:r>
            <a:endParaRPr lang="en-US" dirty="0"/>
          </a:p>
        </p:txBody>
      </p:sp>
      <p:sp>
        <p:nvSpPr>
          <p:cNvPr id="3" name="Slide Number Placeholder 2">
            <a:extLst>
              <a:ext uri="{FF2B5EF4-FFF2-40B4-BE49-F238E27FC236}">
                <a16:creationId xmlns:a16="http://schemas.microsoft.com/office/drawing/2014/main" id="{ED8B103B-7B4E-4EF2-B2AC-56C456AA730A}"/>
              </a:ext>
            </a:extLst>
          </p:cNvPr>
          <p:cNvSpPr>
            <a:spLocks noGrp="1"/>
          </p:cNvSpPr>
          <p:nvPr>
            <p:ph type="sldNum" sz="quarter" idx="17"/>
          </p:nvPr>
        </p:nvSpPr>
        <p:spPr/>
        <p:txBody>
          <a:bodyPr/>
          <a:lstStyle>
            <a:lvl1pPr>
              <a:defRPr>
                <a:solidFill>
                  <a:srgbClr val="8B8078"/>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19321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ark Title and numbered list">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2064470" y="2302901"/>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One</a:t>
            </a:r>
          </a:p>
        </p:txBody>
      </p:sp>
      <p:sp>
        <p:nvSpPr>
          <p:cNvPr id="10" name="Title 1">
            <a:extLst>
              <a:ext uri="{FF2B5EF4-FFF2-40B4-BE49-F238E27FC236}">
                <a16:creationId xmlns:a16="http://schemas.microsoft.com/office/drawing/2014/main" id="{99AFAB69-F72F-B44B-BB67-D4480049D826}"/>
              </a:ext>
            </a:extLst>
          </p:cNvPr>
          <p:cNvSpPr>
            <a:spLocks noGrp="1"/>
          </p:cNvSpPr>
          <p:nvPr>
            <p:ph type="title" hasCustomPrompt="1"/>
          </p:nvPr>
        </p:nvSpPr>
        <p:spPr>
          <a:xfrm>
            <a:off x="768096" y="783026"/>
            <a:ext cx="10110436" cy="844095"/>
          </a:xfrm>
        </p:spPr>
        <p:txBody>
          <a:bodyPr vert="horz" lIns="0" tIns="45720" rIns="0" bIns="45720" rtlCol="0" anchor="b">
            <a:norm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13" name="Text Placeholder 5">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1461153" y="2302995"/>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15" name="Text Placeholder 5">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1461153" y="2822169"/>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16" name="Text Placeholder 5">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1461153" y="3341343"/>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17" name="Text Placeholder 5">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1461153" y="3860517"/>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18" name="Text Placehold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1461153" y="4379689"/>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21" name="Rectangle 20">
            <a:extLst>
              <a:ext uri="{FF2B5EF4-FFF2-40B4-BE49-F238E27FC236}">
                <a16:creationId xmlns:a16="http://schemas.microsoft.com/office/drawing/2014/main" id="{FFFD898F-103C-F14D-85A5-5DFDF32D1E06}"/>
              </a:ext>
            </a:extLst>
          </p:cNvPr>
          <p:cNvSpPr/>
          <p:nvPr userDrawn="1"/>
        </p:nvSpPr>
        <p:spPr>
          <a:xfrm>
            <a:off x="761288"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
            <a:extLst>
              <a:ext uri="{FF2B5EF4-FFF2-40B4-BE49-F238E27FC236}">
                <a16:creationId xmlns:a16="http://schemas.microsoft.com/office/drawing/2014/main" id="{53E966DA-E5B9-074E-B0AA-F5451AF51BAE}"/>
              </a:ext>
            </a:extLst>
          </p:cNvPr>
          <p:cNvSpPr>
            <a:spLocks noGrp="1"/>
          </p:cNvSpPr>
          <p:nvPr>
            <p:ph type="body" idx="16" hasCustomPrompt="1"/>
          </p:nvPr>
        </p:nvSpPr>
        <p:spPr>
          <a:xfrm>
            <a:off x="2064470" y="2822098"/>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Two</a:t>
            </a:r>
          </a:p>
          <a:p>
            <a:pPr lvl="0"/>
            <a:endParaRPr lang="en-US" dirty="0"/>
          </a:p>
        </p:txBody>
      </p:sp>
      <p:sp>
        <p:nvSpPr>
          <p:cNvPr id="20" name="Text Placeholder 2">
            <a:extLst>
              <a:ext uri="{FF2B5EF4-FFF2-40B4-BE49-F238E27FC236}">
                <a16:creationId xmlns:a16="http://schemas.microsoft.com/office/drawing/2014/main" id="{35FDD008-E0E6-4746-AB5B-78D012E92B2E}"/>
              </a:ext>
            </a:extLst>
          </p:cNvPr>
          <p:cNvSpPr>
            <a:spLocks noGrp="1"/>
          </p:cNvSpPr>
          <p:nvPr>
            <p:ph type="body" idx="17" hasCustomPrompt="1"/>
          </p:nvPr>
        </p:nvSpPr>
        <p:spPr>
          <a:xfrm>
            <a:off x="2064470" y="3341295"/>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Three</a:t>
            </a:r>
          </a:p>
        </p:txBody>
      </p:sp>
      <p:sp>
        <p:nvSpPr>
          <p:cNvPr id="22" name="Text Placeholder 2">
            <a:extLst>
              <a:ext uri="{FF2B5EF4-FFF2-40B4-BE49-F238E27FC236}">
                <a16:creationId xmlns:a16="http://schemas.microsoft.com/office/drawing/2014/main" id="{A5DE72B7-8353-7C47-A8C2-69DED713D179}"/>
              </a:ext>
            </a:extLst>
          </p:cNvPr>
          <p:cNvSpPr>
            <a:spLocks noGrp="1"/>
          </p:cNvSpPr>
          <p:nvPr>
            <p:ph type="body" idx="18" hasCustomPrompt="1"/>
          </p:nvPr>
        </p:nvSpPr>
        <p:spPr>
          <a:xfrm>
            <a:off x="2064470" y="3860492"/>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Four</a:t>
            </a:r>
          </a:p>
        </p:txBody>
      </p:sp>
      <p:sp>
        <p:nvSpPr>
          <p:cNvPr id="23" name="Text Placeholder 2">
            <a:extLst>
              <a:ext uri="{FF2B5EF4-FFF2-40B4-BE49-F238E27FC236}">
                <a16:creationId xmlns:a16="http://schemas.microsoft.com/office/drawing/2014/main" id="{6D1BD307-5E4B-9647-A402-54CF30BEC3C6}"/>
              </a:ext>
            </a:extLst>
          </p:cNvPr>
          <p:cNvSpPr>
            <a:spLocks noGrp="1"/>
          </p:cNvSpPr>
          <p:nvPr>
            <p:ph type="body" idx="19" hasCustomPrompt="1"/>
          </p:nvPr>
        </p:nvSpPr>
        <p:spPr>
          <a:xfrm>
            <a:off x="2064470" y="4379689"/>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Five</a:t>
            </a:r>
          </a:p>
        </p:txBody>
      </p:sp>
      <p:pic>
        <p:nvPicPr>
          <p:cNvPr id="26" name="Picture 25">
            <a:extLst>
              <a:ext uri="{FF2B5EF4-FFF2-40B4-BE49-F238E27FC236}">
                <a16:creationId xmlns:a16="http://schemas.microsoft.com/office/drawing/2014/main" id="{79720989-2482-AB44-A4C6-51E24E779058}"/>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CEF703C9-4FDD-4F44-9D4C-DE37399565BB}"/>
              </a:ext>
            </a:extLst>
          </p:cNvPr>
          <p:cNvSpPr>
            <a:spLocks noGrp="1"/>
          </p:cNvSpPr>
          <p:nvPr>
            <p:ph type="ftr" sz="quarter" idx="20"/>
          </p:nvPr>
        </p:nvSpPr>
        <p:spPr/>
        <p:txBody>
          <a:bodyPr/>
          <a:lstStyle/>
          <a:p>
            <a:r>
              <a:rPr lang="en-US"/>
              <a:t>Copyright © 2019 Oracle and/or its affliates.</a:t>
            </a:r>
            <a:endParaRPr lang="en-US" dirty="0"/>
          </a:p>
        </p:txBody>
      </p:sp>
      <p:sp>
        <p:nvSpPr>
          <p:cNvPr id="4" name="Slide Number Placeholder 3">
            <a:extLst>
              <a:ext uri="{FF2B5EF4-FFF2-40B4-BE49-F238E27FC236}">
                <a16:creationId xmlns:a16="http://schemas.microsoft.com/office/drawing/2014/main" id="{45342AF7-5BA7-456C-A09B-16DC37B984D5}"/>
              </a:ext>
            </a:extLst>
          </p:cNvPr>
          <p:cNvSpPr>
            <a:spLocks noGrp="1"/>
          </p:cNvSpPr>
          <p:nvPr>
            <p:ph type="sldNum" sz="quarter" idx="2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843694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ark Quote with logo">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8AFA1C8-063D-48B1-AD4E-5E6897F06DB5}"/>
              </a:ext>
            </a:extLst>
          </p:cNvPr>
          <p:cNvSpPr/>
          <p:nvPr userDrawn="1"/>
        </p:nvSpPr>
        <p:spPr>
          <a:xfrm>
            <a:off x="0" y="0"/>
            <a:ext cx="12192000" cy="6858000"/>
          </a:xfrm>
          <a:prstGeom prst="rect">
            <a:avLst/>
          </a:prstGeom>
          <a:blipFill dpi="0" rotWithShape="1">
            <a:blip r:embed="rId2">
              <a:alphaModFix amt="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16250C7C-7F0B-2B44-AAA6-883F6AB7E03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1" name="Title 1">
            <a:extLst>
              <a:ext uri="{FF2B5EF4-FFF2-40B4-BE49-F238E27FC236}">
                <a16:creationId xmlns:a16="http://schemas.microsoft.com/office/drawing/2014/main" id="{554B90B0-B853-6F47-ACDA-C26DB60F0F3D}"/>
              </a:ext>
            </a:extLst>
          </p:cNvPr>
          <p:cNvSpPr txBox="1">
            <a:spLocks/>
          </p:cNvSpPr>
          <p:nvPr userDrawn="1"/>
        </p:nvSpPr>
        <p:spPr>
          <a:xfrm>
            <a:off x="875356" y="5535006"/>
            <a:ext cx="9983144" cy="720737"/>
          </a:xfrm>
          <a:prstGeom prst="rect">
            <a:avLst/>
          </a:prstGeom>
        </p:spPr>
        <p:txBody>
          <a:bodyPr vert="horz" lIns="0" tIns="45720" rIns="0" bIns="45720" rtlCol="0" anchor="t">
            <a:noAutofit/>
          </a:bodyPr>
          <a:lstStyle>
            <a:lvl1pPr algn="l" defTabSz="914400" rtl="0" eaLnBrk="1" latinLnBrk="0" hangingPunct="1">
              <a:lnSpc>
                <a:spcPts val="1800"/>
              </a:lnSpc>
              <a:spcBef>
                <a:spcPts val="0"/>
              </a:spcBef>
              <a:buNone/>
              <a:defRPr lang="en-US" sz="1400" b="1" i="0" kern="1200">
                <a:solidFill>
                  <a:schemeClr val="bg1"/>
                </a:solidFill>
                <a:latin typeface="Oracle Sans" panose="020B0503020204020204" pitchFamily="34" charset="0"/>
                <a:ea typeface="+mn-ea"/>
                <a:cs typeface="Oracle Sans" panose="020B0503020204020204" pitchFamily="34" charset="0"/>
              </a:defRPr>
            </a:lvl1pPr>
          </a:lstStyle>
          <a:p>
            <a:endParaRPr lang="en-US" sz="1400" b="0" i="0" dirty="0">
              <a:latin typeface="Oracle Sans" panose="020B0503020204020204" pitchFamily="34" charset="0"/>
              <a:cs typeface="Oracle Sans" panose="020B0503020204020204" pitchFamily="34" charset="0"/>
            </a:endParaRPr>
          </a:p>
        </p:txBody>
      </p:sp>
      <p:sp>
        <p:nvSpPr>
          <p:cNvPr id="29" name="Text Placeholder 26">
            <a:extLst>
              <a:ext uri="{FF2B5EF4-FFF2-40B4-BE49-F238E27FC236}">
                <a16:creationId xmlns:a16="http://schemas.microsoft.com/office/drawing/2014/main" id="{90252080-E2D5-6447-93EB-F3E1BDF7CD7B}"/>
              </a:ext>
            </a:extLst>
          </p:cNvPr>
          <p:cNvSpPr>
            <a:spLocks noGrp="1"/>
          </p:cNvSpPr>
          <p:nvPr>
            <p:ph type="body" sz="quarter" idx="13" hasCustomPrompt="1"/>
          </p:nvPr>
        </p:nvSpPr>
        <p:spPr>
          <a:xfrm>
            <a:off x="768096" y="2346183"/>
            <a:ext cx="9983786" cy="2242890"/>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2" name="Text Placeholder 26">
            <a:extLst>
              <a:ext uri="{FF2B5EF4-FFF2-40B4-BE49-F238E27FC236}">
                <a16:creationId xmlns:a16="http://schemas.microsoft.com/office/drawing/2014/main" id="{C9068F71-E098-E049-81D3-5491AAF8DE57}"/>
              </a:ext>
            </a:extLst>
          </p:cNvPr>
          <p:cNvSpPr>
            <a:spLocks noGrp="1"/>
          </p:cNvSpPr>
          <p:nvPr>
            <p:ph type="body" sz="quarter" idx="14" hasCustomPrompt="1"/>
          </p:nvPr>
        </p:nvSpPr>
        <p:spPr>
          <a:xfrm>
            <a:off x="768096" y="5239646"/>
            <a:ext cx="998378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3" name="Text Placeholder 26">
            <a:extLst>
              <a:ext uri="{FF2B5EF4-FFF2-40B4-BE49-F238E27FC236}">
                <a16:creationId xmlns:a16="http://schemas.microsoft.com/office/drawing/2014/main" id="{87089DAA-9281-6045-B621-B0A829511738}"/>
              </a:ext>
            </a:extLst>
          </p:cNvPr>
          <p:cNvSpPr>
            <a:spLocks noGrp="1"/>
          </p:cNvSpPr>
          <p:nvPr>
            <p:ph type="body" sz="quarter" idx="12" hasCustomPrompt="1"/>
          </p:nvPr>
        </p:nvSpPr>
        <p:spPr>
          <a:xfrm>
            <a:off x="768096" y="5564669"/>
            <a:ext cx="9983786" cy="528567"/>
          </a:xfrm>
        </p:spPr>
        <p:txBody>
          <a:bodyPr lIns="0">
            <a:noAutofit/>
          </a:bodyPr>
          <a:lstStyle>
            <a:lvl1pPr algn="l" fontAlgn="t">
              <a:lnSpc>
                <a:spcPct val="100000"/>
              </a:lnSpc>
              <a:spcBef>
                <a:spcPts val="0"/>
              </a:spcBef>
              <a:defRPr sz="1300"/>
            </a:lvl1pPr>
          </a:lstStyle>
          <a:p>
            <a:pPr lvl="0"/>
            <a:r>
              <a:rPr lang="en-US" dirty="0"/>
              <a:t>Click to edit Master text styles</a:t>
            </a:r>
          </a:p>
        </p:txBody>
      </p:sp>
      <p:sp>
        <p:nvSpPr>
          <p:cNvPr id="34" name="Picture Placeholder 19">
            <a:extLst>
              <a:ext uri="{FF2B5EF4-FFF2-40B4-BE49-F238E27FC236}">
                <a16:creationId xmlns:a16="http://schemas.microsoft.com/office/drawing/2014/main" id="{806BB0D3-072D-8D47-8C70-E1851CE928BD}"/>
              </a:ext>
            </a:extLst>
          </p:cNvPr>
          <p:cNvSpPr>
            <a:spLocks noGrp="1"/>
          </p:cNvSpPr>
          <p:nvPr>
            <p:ph type="pic" sz="quarter" idx="10"/>
          </p:nvPr>
        </p:nvSpPr>
        <p:spPr>
          <a:xfrm>
            <a:off x="768096" y="955256"/>
            <a:ext cx="2589212" cy="1106907"/>
          </a:xfrm>
        </p:spPr>
        <p:txBody>
          <a:bodyPr/>
          <a:lstStyle/>
          <a:p>
            <a:r>
              <a:rPr lang="en-US"/>
              <a:t>Click icon to add picture</a:t>
            </a:r>
            <a:endParaRPr lang="en-US" dirty="0"/>
          </a:p>
        </p:txBody>
      </p:sp>
      <p:sp>
        <p:nvSpPr>
          <p:cNvPr id="35" name="Rectangle 34">
            <a:extLst>
              <a:ext uri="{FF2B5EF4-FFF2-40B4-BE49-F238E27FC236}">
                <a16:creationId xmlns:a16="http://schemas.microsoft.com/office/drawing/2014/main" id="{C565B80A-580D-054A-A47B-A7433DB02574}"/>
              </a:ext>
            </a:extLst>
          </p:cNvPr>
          <p:cNvSpPr/>
          <p:nvPr userDrawn="1"/>
        </p:nvSpPr>
        <p:spPr>
          <a:xfrm>
            <a:off x="768097"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E32846F1-7A16-524E-98CA-4D4F833E63E6}"/>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7CC62E7F-282B-48B1-B108-B32B3016C36E}"/>
              </a:ext>
            </a:extLst>
          </p:cNvPr>
          <p:cNvSpPr>
            <a:spLocks noGrp="1"/>
          </p:cNvSpPr>
          <p:nvPr>
            <p:ph type="ftr" sz="quarter" idx="15"/>
          </p:nvPr>
        </p:nvSpPr>
        <p:spPr/>
        <p:txBody>
          <a:bodyPr/>
          <a:lstStyle/>
          <a:p>
            <a:r>
              <a:rPr lang="en-US"/>
              <a:t>Copyright © 2019 Oracle and/or its affliates.</a:t>
            </a:r>
            <a:endParaRPr lang="en-US" dirty="0"/>
          </a:p>
        </p:txBody>
      </p:sp>
      <p:sp>
        <p:nvSpPr>
          <p:cNvPr id="3" name="Slide Number Placeholder 2">
            <a:extLst>
              <a:ext uri="{FF2B5EF4-FFF2-40B4-BE49-F238E27FC236}">
                <a16:creationId xmlns:a16="http://schemas.microsoft.com/office/drawing/2014/main" id="{904A5CEE-4E2B-4A73-B504-17B364D970CF}"/>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859159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ark Quote with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47"/>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a:t>Click icon to add picture</a:t>
            </a:r>
            <a:endParaRPr lang="en-US" dirty="0"/>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3" name="Text Placeholder 26">
            <a:extLst>
              <a:ext uri="{FF2B5EF4-FFF2-40B4-BE49-F238E27FC236}">
                <a16:creationId xmlns:a16="http://schemas.microsoft.com/office/drawing/2014/main" id="{660ACC2F-3202-B843-8CCE-6D68B1FAAF09}"/>
              </a:ext>
            </a:extLst>
          </p:cNvPr>
          <p:cNvSpPr>
            <a:spLocks noGrp="1"/>
          </p:cNvSpPr>
          <p:nvPr>
            <p:ph type="body" sz="quarter" idx="11" hasCustomPrompt="1"/>
          </p:nvPr>
        </p:nvSpPr>
        <p:spPr>
          <a:xfrm>
            <a:off x="5430545" y="4661231"/>
            <a:ext cx="6315978" cy="218094"/>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4" name="Text Placeholder 26">
            <a:extLst>
              <a:ext uri="{FF2B5EF4-FFF2-40B4-BE49-F238E27FC236}">
                <a16:creationId xmlns:a16="http://schemas.microsoft.com/office/drawing/2014/main" id="{63B99ECC-6BAB-0F46-88DB-26AE80C3434F}"/>
              </a:ext>
            </a:extLst>
          </p:cNvPr>
          <p:cNvSpPr>
            <a:spLocks noGrp="1"/>
          </p:cNvSpPr>
          <p:nvPr>
            <p:ph type="body" sz="quarter" idx="12" hasCustomPrompt="1"/>
          </p:nvPr>
        </p:nvSpPr>
        <p:spPr>
          <a:xfrm>
            <a:off x="5430545" y="4952092"/>
            <a:ext cx="6315978" cy="528567"/>
          </a:xfrm>
        </p:spPr>
        <p:txBody>
          <a:bodyPr lIns="0">
            <a:noAutofit/>
          </a:bodyPr>
          <a:lstStyle>
            <a:lvl1pPr algn="l" fontAlgn="t">
              <a:lnSpc>
                <a:spcPct val="100000"/>
              </a:lnSpc>
              <a:spcBef>
                <a:spcPts val="0"/>
              </a:spcBef>
              <a:defRPr sz="1300"/>
            </a:lvl1pPr>
          </a:lstStyle>
          <a:p>
            <a:pPr lvl="0"/>
            <a:r>
              <a:rPr lang="en-US" dirty="0"/>
              <a:t>Click to edit Master text styles</a:t>
            </a:r>
          </a:p>
        </p:txBody>
      </p:sp>
      <p:sp>
        <p:nvSpPr>
          <p:cNvPr id="25" name="Text Placeholder 26">
            <a:extLst>
              <a:ext uri="{FF2B5EF4-FFF2-40B4-BE49-F238E27FC236}">
                <a16:creationId xmlns:a16="http://schemas.microsoft.com/office/drawing/2014/main" id="{38A1ED2B-730F-DB4F-8E69-07241B0A4987}"/>
              </a:ext>
            </a:extLst>
          </p:cNvPr>
          <p:cNvSpPr>
            <a:spLocks noGrp="1"/>
          </p:cNvSpPr>
          <p:nvPr>
            <p:ph type="body" sz="quarter" idx="13" hasCustomPrompt="1"/>
          </p:nvPr>
        </p:nvSpPr>
        <p:spPr>
          <a:xfrm>
            <a:off x="5430545" y="1850640"/>
            <a:ext cx="6315978" cy="2251537"/>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26" name="Rectangle 25">
            <a:extLst>
              <a:ext uri="{FF2B5EF4-FFF2-40B4-BE49-F238E27FC236}">
                <a16:creationId xmlns:a16="http://schemas.microsoft.com/office/drawing/2014/main" id="{244BA13B-C4E1-6147-9655-829168E5E266}"/>
              </a:ext>
            </a:extLst>
          </p:cNvPr>
          <p:cNvSpPr/>
          <p:nvPr userDrawn="1"/>
        </p:nvSpPr>
        <p:spPr>
          <a:xfrm>
            <a:off x="5430546" y="434263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5E12F1A-E94A-0A4E-A3DE-82C421C99EAB}"/>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B43CB455-1A65-4638-A09E-2C0F6C4FCCD1}"/>
              </a:ext>
            </a:extLst>
          </p:cNvPr>
          <p:cNvSpPr>
            <a:spLocks noGrp="1"/>
          </p:cNvSpPr>
          <p:nvPr>
            <p:ph type="ftr" sz="quarter" idx="14"/>
          </p:nvPr>
        </p:nvSpPr>
        <p:spPr/>
        <p:txBody>
          <a:bodyPr/>
          <a:lstStyle>
            <a:lvl1pPr>
              <a:defRPr>
                <a:solidFill>
                  <a:srgbClr val="8B8078"/>
                </a:solidFill>
              </a:defRPr>
            </a:lvl1pPr>
          </a:lstStyle>
          <a:p>
            <a:r>
              <a:rPr lang="en-US"/>
              <a:t>Copyright © 2019 Oracle and/or its affliates.</a:t>
            </a:r>
            <a:endParaRPr lang="en-US" dirty="0"/>
          </a:p>
        </p:txBody>
      </p:sp>
      <p:sp>
        <p:nvSpPr>
          <p:cNvPr id="3" name="Slide Number Placeholder 2">
            <a:extLst>
              <a:ext uri="{FF2B5EF4-FFF2-40B4-BE49-F238E27FC236}">
                <a16:creationId xmlns:a16="http://schemas.microsoft.com/office/drawing/2014/main" id="{9DAE9173-05B9-4760-A0D4-0486B3A93CA4}"/>
              </a:ext>
            </a:extLst>
          </p:cNvPr>
          <p:cNvSpPr>
            <a:spLocks noGrp="1"/>
          </p:cNvSpPr>
          <p:nvPr>
            <p:ph type="sldNum" sz="quarter" idx="15"/>
          </p:nvPr>
        </p:nvSpPr>
        <p:spPr/>
        <p:txBody>
          <a:bodyPr/>
          <a:lstStyle>
            <a:lvl1pPr>
              <a:defRPr>
                <a:solidFill>
                  <a:srgbClr val="8B8078"/>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21666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Light Title slide with border 2">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B5F97872-A8E7-4983-882E-ED121CE6B1E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16" y="834553"/>
            <a:ext cx="1325468" cy="174051"/>
          </a:xfrm>
          <a:prstGeom prst="rect">
            <a:avLst/>
          </a:prstGeom>
        </p:spPr>
      </p:pic>
      <p:pic>
        <p:nvPicPr>
          <p:cNvPr id="11" name="Picture 10" descr="A picture containing table, elephant, clothing&#10;&#10;Description automatically generated">
            <a:extLst>
              <a:ext uri="{FF2B5EF4-FFF2-40B4-BE49-F238E27FC236}">
                <a16:creationId xmlns:a16="http://schemas.microsoft.com/office/drawing/2014/main" id="{D10A2AE4-7C9C-4FBA-90B0-0F9F3467EAEA}"/>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sp>
        <p:nvSpPr>
          <p:cNvPr id="13" name="Slide Number Placeholder 1">
            <a:extLst>
              <a:ext uri="{FF2B5EF4-FFF2-40B4-BE49-F238E27FC236}">
                <a16:creationId xmlns:a16="http://schemas.microsoft.com/office/drawing/2014/main" id="{EC80B273-05EE-354F-BDB5-4D3CADE7884C}"/>
              </a:ext>
            </a:extLst>
          </p:cNvPr>
          <p:cNvSpPr>
            <a:spLocks noGrp="1"/>
          </p:cNvSpPr>
          <p:nvPr>
            <p:ph type="sldNum" sz="quarter" idx="16"/>
          </p:nvPr>
        </p:nvSpPr>
        <p:spPr>
          <a:xfrm>
            <a:off x="633621" y="6349718"/>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pic>
        <p:nvPicPr>
          <p:cNvPr id="12" name="Picture 11">
            <a:extLst>
              <a:ext uri="{FF2B5EF4-FFF2-40B4-BE49-F238E27FC236}">
                <a16:creationId xmlns:a16="http://schemas.microsoft.com/office/drawing/2014/main" id="{B41E6192-0966-E748-B75F-334DC4B5AAFE}"/>
              </a:ext>
            </a:extLst>
          </p:cNvPr>
          <p:cNvPicPr>
            <a:picLocks noChangeAspect="1"/>
          </p:cNvPicPr>
          <p:nvPr userDrawn="1"/>
        </p:nvPicPr>
        <p:blipFill>
          <a:blip r:embed="rId5"/>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A4FEE8A7-2ADE-4470-B07B-CD5C5C46C5E2}"/>
              </a:ext>
            </a:extLst>
          </p:cNvPr>
          <p:cNvSpPr>
            <a:spLocks noGrp="1"/>
          </p:cNvSpPr>
          <p:nvPr>
            <p:ph type="ftr" sz="quarter" idx="17"/>
          </p:nvPr>
        </p:nvSpPr>
        <p:spPr>
          <a:xfrm>
            <a:off x="1050568" y="6356350"/>
            <a:ext cx="4114800" cy="365125"/>
          </a:xfrm>
        </p:spPr>
        <p:txBody>
          <a:bodyPr/>
          <a:lstStyle>
            <a:lvl1pPr>
              <a:defRPr>
                <a:solidFill>
                  <a:schemeClr val="bg1"/>
                </a:solidFill>
                <a:latin typeface="Oracle Sans" panose="020B0503020204020204" pitchFamily="34" charset="0"/>
                <a:cs typeface="Oracle Sans" panose="020B0503020204020204" pitchFamily="34" charset="0"/>
              </a:defRPr>
            </a:lvl1pPr>
          </a:lstStyle>
          <a:p>
            <a:r>
              <a:rPr lang="en-US"/>
              <a:t>Copyright © 2019 Oracle and/or its affliates.</a:t>
            </a:r>
            <a:endParaRPr lang="en-US" dirty="0"/>
          </a:p>
        </p:txBody>
      </p:sp>
    </p:spTree>
    <p:extLst>
      <p:ext uri="{BB962C8B-B14F-4D97-AF65-F5344CB8AC3E}">
        <p14:creationId xmlns:p14="http://schemas.microsoft.com/office/powerpoint/2010/main" val="236777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ark Quote with picture border">
    <p:spTree>
      <p:nvGrpSpPr>
        <p:cNvPr id="1" name=""/>
        <p:cNvGrpSpPr/>
        <p:nvPr/>
      </p:nvGrpSpPr>
      <p:grpSpPr>
        <a:xfrm>
          <a:off x="0" y="0"/>
          <a:ext cx="0" cy="0"/>
          <a:chOff x="0" y="0"/>
          <a:chExt cx="0" cy="0"/>
        </a:xfrm>
      </p:grpSpPr>
      <p:pic>
        <p:nvPicPr>
          <p:cNvPr id="15" name="Picture 14" descr="A picture containing table, elephant, clothing&#10;&#10;Description automatically generated">
            <a:extLst>
              <a:ext uri="{FF2B5EF4-FFF2-40B4-BE49-F238E27FC236}">
                <a16:creationId xmlns:a16="http://schemas.microsoft.com/office/drawing/2014/main" id="{94572D87-83C8-4D60-8607-77A65AD00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6">
            <a:extLst>
              <a:ext uri="{FF2B5EF4-FFF2-40B4-BE49-F238E27FC236}">
                <a16:creationId xmlns:a16="http://schemas.microsoft.com/office/drawing/2014/main" id="{F65EEC53-4965-C84F-B964-03CF9283D56E}"/>
              </a:ext>
            </a:extLst>
          </p:cNvPr>
          <p:cNvSpPr>
            <a:spLocks noGrp="1"/>
          </p:cNvSpPr>
          <p:nvPr>
            <p:ph type="body" sz="quarter" idx="13" hasCustomPrompt="1"/>
          </p:nvPr>
        </p:nvSpPr>
        <p:spPr>
          <a:xfrm>
            <a:off x="1530214" y="1101969"/>
            <a:ext cx="9165494" cy="2975336"/>
          </a:xfrm>
        </p:spPr>
        <p:txBody>
          <a:bodyPr lIns="0" anchor="b">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1" name="Text Placeholder 26">
            <a:extLst>
              <a:ext uri="{FF2B5EF4-FFF2-40B4-BE49-F238E27FC236}">
                <a16:creationId xmlns:a16="http://schemas.microsoft.com/office/drawing/2014/main" id="{1AD57123-EDE4-954E-9A92-A3083B1C27DB}"/>
              </a:ext>
            </a:extLst>
          </p:cNvPr>
          <p:cNvSpPr>
            <a:spLocks noGrp="1"/>
          </p:cNvSpPr>
          <p:nvPr>
            <p:ph type="body" sz="quarter" idx="14" hasCustomPrompt="1"/>
          </p:nvPr>
        </p:nvSpPr>
        <p:spPr>
          <a:xfrm>
            <a:off x="1530214" y="4637490"/>
            <a:ext cx="9165494"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2" name="Text Placeholder 26">
            <a:extLst>
              <a:ext uri="{FF2B5EF4-FFF2-40B4-BE49-F238E27FC236}">
                <a16:creationId xmlns:a16="http://schemas.microsoft.com/office/drawing/2014/main" id="{9C7075CA-1EBB-F043-A768-C5814E1A5845}"/>
              </a:ext>
            </a:extLst>
          </p:cNvPr>
          <p:cNvSpPr>
            <a:spLocks noGrp="1"/>
          </p:cNvSpPr>
          <p:nvPr>
            <p:ph type="body" sz="quarter" idx="12" hasCustomPrompt="1"/>
          </p:nvPr>
        </p:nvSpPr>
        <p:spPr>
          <a:xfrm>
            <a:off x="1530214" y="4962513"/>
            <a:ext cx="9165494" cy="528567"/>
          </a:xfrm>
        </p:spPr>
        <p:txBody>
          <a:bodyPr lIns="0">
            <a:noAutofit/>
          </a:bodyPr>
          <a:lstStyle>
            <a:lvl1pPr algn="l" fontAlgn="t">
              <a:lnSpc>
                <a:spcPct val="100000"/>
              </a:lnSpc>
              <a:spcBef>
                <a:spcPts val="0"/>
              </a:spcBef>
              <a:defRPr sz="1300"/>
            </a:lvl1pPr>
          </a:lstStyle>
          <a:p>
            <a:pPr lvl="0"/>
            <a:r>
              <a:rPr lang="en-US" dirty="0"/>
              <a:t>Click to edit Master text styles</a:t>
            </a:r>
          </a:p>
        </p:txBody>
      </p:sp>
      <p:sp>
        <p:nvSpPr>
          <p:cNvPr id="33" name="Rectangle 32">
            <a:extLst>
              <a:ext uri="{FF2B5EF4-FFF2-40B4-BE49-F238E27FC236}">
                <a16:creationId xmlns:a16="http://schemas.microsoft.com/office/drawing/2014/main" id="{BBC74FEB-50F3-4449-8D38-99E6A564975E}"/>
              </a:ext>
            </a:extLst>
          </p:cNvPr>
          <p:cNvSpPr/>
          <p:nvPr userDrawn="1"/>
        </p:nvSpPr>
        <p:spPr>
          <a:xfrm>
            <a:off x="1530215" y="430369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
            <a:extLst>
              <a:ext uri="{FF2B5EF4-FFF2-40B4-BE49-F238E27FC236}">
                <a16:creationId xmlns:a16="http://schemas.microsoft.com/office/drawing/2014/main" id="{066F36DD-F60C-6546-9240-CD06125DC852}"/>
              </a:ext>
            </a:extLst>
          </p:cNvPr>
          <p:cNvSpPr>
            <a:spLocks noGrp="1"/>
          </p:cNvSpPr>
          <p:nvPr>
            <p:ph type="sldNum" sz="quarter" idx="16"/>
          </p:nvPr>
        </p:nvSpPr>
        <p:spPr>
          <a:xfrm>
            <a:off x="633621" y="6349718"/>
            <a:ext cx="386443" cy="365125"/>
          </a:xfrm>
          <a:prstGeom prst="rect">
            <a:avLst/>
          </a:prstGeom>
        </p:spPr>
        <p:txBody>
          <a:bodyPr/>
          <a:lstStyle>
            <a:lvl1pPr>
              <a:defRPr>
                <a:solidFill>
                  <a:schemeClr val="bg1"/>
                </a:solidFill>
              </a:defRPr>
            </a:lvl1pPr>
          </a:lstStyle>
          <a:p>
            <a:fld id="{7C371504-33D9-B044-8C50-620C44A06CB1}" type="slidenum">
              <a:rPr lang="en-US" smtClean="0"/>
              <a:pPr/>
              <a:t>‹#›</a:t>
            </a:fld>
            <a:endParaRPr lang="en-US" dirty="0"/>
          </a:p>
        </p:txBody>
      </p:sp>
      <p:sp>
        <p:nvSpPr>
          <p:cNvPr id="13" name="TextBox 12">
            <a:extLst>
              <a:ext uri="{FF2B5EF4-FFF2-40B4-BE49-F238E27FC236}">
                <a16:creationId xmlns:a16="http://schemas.microsoft.com/office/drawing/2014/main" id="{9272AD2F-E71B-794F-9680-FD1C16A0CC41}"/>
              </a:ext>
            </a:extLst>
          </p:cNvPr>
          <p:cNvSpPr txBox="1"/>
          <p:nvPr userDrawn="1"/>
        </p:nvSpPr>
        <p:spPr>
          <a:xfrm>
            <a:off x="944517" y="6415801"/>
            <a:ext cx="5984422" cy="246221"/>
          </a:xfrm>
          <a:prstGeom prst="rect">
            <a:avLst/>
          </a:prstGeom>
          <a:noFill/>
        </p:spPr>
        <p:txBody>
          <a:bodyPr wrap="square" rtlCol="0" anchor="ctr">
            <a:spAutoFit/>
          </a:bodyPr>
          <a:lstStyle/>
          <a:p>
            <a:r>
              <a:rPr lang="en-US" sz="1000" dirty="0">
                <a:solidFill>
                  <a:schemeClr val="bg1"/>
                </a:solidFill>
                <a:latin typeface="Oracle Sans" panose="020B0503020204020204" pitchFamily="34" charset="0"/>
                <a:cs typeface="Oracle Sans" panose="020B0503020204020204" pitchFamily="34" charset="0"/>
              </a:rPr>
              <a:t>Confidential – Oracle Internal/Restricted/Highly Restricted</a:t>
            </a:r>
          </a:p>
        </p:txBody>
      </p:sp>
      <p:pic>
        <p:nvPicPr>
          <p:cNvPr id="14" name="Picture 13">
            <a:extLst>
              <a:ext uri="{FF2B5EF4-FFF2-40B4-BE49-F238E27FC236}">
                <a16:creationId xmlns:a16="http://schemas.microsoft.com/office/drawing/2014/main" id="{5AF76C97-2AF5-984A-BC34-9ABED7D388BA}"/>
              </a:ext>
            </a:extLst>
          </p:cNvPr>
          <p:cNvPicPr>
            <a:picLocks noChangeAspect="1"/>
          </p:cNvPicPr>
          <p:nvPr userDrawn="1"/>
        </p:nvPicPr>
        <p:blipFill>
          <a:blip r:embed="rId3"/>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298709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ark Title-only">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Title-Only Layout </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0C223D3-3779-694D-9236-3435D6E11ECE}"/>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AD0E89AB-6D7B-49FA-ADF8-AEB0F9FA1872}"/>
              </a:ext>
            </a:extLst>
          </p:cNvPr>
          <p:cNvSpPr>
            <a:spLocks noGrp="1"/>
          </p:cNvSpPr>
          <p:nvPr>
            <p:ph type="ftr" sz="quarter" idx="10"/>
          </p:nvPr>
        </p:nvSpPr>
        <p:spPr/>
        <p:txBody>
          <a:bodyPr/>
          <a:lstStyle/>
          <a:p>
            <a:r>
              <a:rPr lang="en-US"/>
              <a:t>Copyright © 2019 Oracle and/or its affliates.</a:t>
            </a:r>
            <a:endParaRPr lang="en-US" dirty="0"/>
          </a:p>
        </p:txBody>
      </p:sp>
      <p:sp>
        <p:nvSpPr>
          <p:cNvPr id="4" name="Slide Number Placeholder 3">
            <a:extLst>
              <a:ext uri="{FF2B5EF4-FFF2-40B4-BE49-F238E27FC236}">
                <a16:creationId xmlns:a16="http://schemas.microsoft.com/office/drawing/2014/main" id="{EE2E12AE-F7AF-4B88-AFCF-500337337FB2}"/>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21789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secHead" preserve="1">
  <p:cSld name="Dark Title and single column">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 and Subtitle Layout</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1078BDD-8EA2-624D-943D-2407A6AEE213}"/>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420263D7-266C-473E-8BFC-E503931B9349}"/>
              </a:ext>
            </a:extLst>
          </p:cNvPr>
          <p:cNvSpPr>
            <a:spLocks noGrp="1"/>
          </p:cNvSpPr>
          <p:nvPr>
            <p:ph type="ftr" sz="quarter" idx="10"/>
          </p:nvPr>
        </p:nvSpPr>
        <p:spPr/>
        <p:txBody>
          <a:bodyPr/>
          <a:lstStyle/>
          <a:p>
            <a:r>
              <a:rPr lang="en-US"/>
              <a:t>Copyright © 2019 Oracle and/or its affliates.</a:t>
            </a:r>
            <a:endParaRPr lang="en-US" dirty="0"/>
          </a:p>
        </p:txBody>
      </p:sp>
      <p:sp>
        <p:nvSpPr>
          <p:cNvPr id="6" name="Slide Number Placeholder 5">
            <a:extLst>
              <a:ext uri="{FF2B5EF4-FFF2-40B4-BE49-F238E27FC236}">
                <a16:creationId xmlns:a16="http://schemas.microsoft.com/office/drawing/2014/main" id="{6B2E0C3C-13B8-4CC1-ABD8-21EFBE4158B2}"/>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62389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ark Title with two column ">
    <p:spTree>
      <p:nvGrpSpPr>
        <p:cNvPr id="1" name=""/>
        <p:cNvGrpSpPr/>
        <p:nvPr/>
      </p:nvGrpSpPr>
      <p:grpSpPr>
        <a:xfrm>
          <a:off x="0" y="0"/>
          <a:ext cx="0" cy="0"/>
          <a:chOff x="0" y="0"/>
          <a:chExt cx="0" cy="0"/>
        </a:xfrm>
      </p:grpSpPr>
      <p:pic>
        <p:nvPicPr>
          <p:cNvPr id="25" name="Picture 24" descr="A close up of an animal&#10;&#10;Description automatically generated">
            <a:extLst>
              <a:ext uri="{FF2B5EF4-FFF2-40B4-BE49-F238E27FC236}">
                <a16:creationId xmlns:a16="http://schemas.microsoft.com/office/drawing/2014/main" id="{260AB3B5-6759-364A-B98F-4622117D774F}"/>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Two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6" name="Text Placeholder 33">
            <a:extLst>
              <a:ext uri="{FF2B5EF4-FFF2-40B4-BE49-F238E27FC236}">
                <a16:creationId xmlns:a16="http://schemas.microsoft.com/office/drawing/2014/main" id="{0A188CAD-EDD5-0B4B-ACA6-7BB921B67304}"/>
              </a:ext>
            </a:extLst>
          </p:cNvPr>
          <p:cNvSpPr>
            <a:spLocks noGrp="1"/>
          </p:cNvSpPr>
          <p:nvPr>
            <p:ph type="body" sz="quarter" idx="18"/>
          </p:nvPr>
        </p:nvSpPr>
        <p:spPr>
          <a:xfrm>
            <a:off x="5949192"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a:extLst>
              <a:ext uri="{FF2B5EF4-FFF2-40B4-BE49-F238E27FC236}">
                <a16:creationId xmlns:a16="http://schemas.microsoft.com/office/drawing/2014/main" id="{4DA68151-38C2-F047-9B1D-873CB0266E4B}"/>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7A2A4872-B0A5-43FD-A327-341D445E6563}"/>
              </a:ext>
            </a:extLst>
          </p:cNvPr>
          <p:cNvSpPr>
            <a:spLocks noGrp="1"/>
          </p:cNvSpPr>
          <p:nvPr>
            <p:ph type="ftr" sz="quarter" idx="19"/>
          </p:nvPr>
        </p:nvSpPr>
        <p:spPr/>
        <p:txBody>
          <a:bodyPr/>
          <a:lstStyle/>
          <a:p>
            <a:r>
              <a:rPr lang="en-US"/>
              <a:t>Copyright © 2019 Oracle and/or its affliates.</a:t>
            </a:r>
            <a:endParaRPr lang="en-US" dirty="0"/>
          </a:p>
        </p:txBody>
      </p:sp>
      <p:sp>
        <p:nvSpPr>
          <p:cNvPr id="3" name="Slide Number Placeholder 2">
            <a:extLst>
              <a:ext uri="{FF2B5EF4-FFF2-40B4-BE49-F238E27FC236}">
                <a16:creationId xmlns:a16="http://schemas.microsoft.com/office/drawing/2014/main" id="{9B7BFA47-C221-4BA6-9841-6BFC2DFDFC49}"/>
              </a:ext>
            </a:extLst>
          </p:cNvPr>
          <p:cNvSpPr>
            <a:spLocks noGrp="1"/>
          </p:cNvSpPr>
          <p:nvPr>
            <p:ph type="sldNum" sz="quarter" idx="20"/>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352200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36">
                                            <p:txEl>
                                              <p:pRg st="0" end="0"/>
                                            </p:txEl>
                                          </p:spTgt>
                                        </p:tgtEl>
                                        <p:attrNameLst>
                                          <p:attrName>style.visibility</p:attrName>
                                        </p:attrNameLst>
                                      </p:cBhvr>
                                      <p:to>
                                        <p:strVal val="visible"/>
                                      </p:to>
                                    </p:set>
                                    <p:animEffect transition="in" filter="fade">
                                      <p:cBhvr>
                                        <p:cTn id="22" dur="500"/>
                                        <p:tgtEl>
                                          <p:spTgt spid="36">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36">
                                            <p:txEl>
                                              <p:pRg st="1" end="1"/>
                                            </p:txEl>
                                          </p:spTgt>
                                        </p:tgtEl>
                                        <p:attrNameLst>
                                          <p:attrName>style.visibility</p:attrName>
                                        </p:attrNameLst>
                                      </p:cBhvr>
                                      <p:to>
                                        <p:strVal val="visible"/>
                                      </p:to>
                                    </p:set>
                                    <p:animEffect transition="in" filter="fade">
                                      <p:cBhvr>
                                        <p:cTn id="25" dur="500"/>
                                        <p:tgtEl>
                                          <p:spTgt spid="36">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36">
                                            <p:txEl>
                                              <p:pRg st="2" end="2"/>
                                            </p:txEl>
                                          </p:spTgt>
                                        </p:tgtEl>
                                        <p:attrNameLst>
                                          <p:attrName>style.visibility</p:attrName>
                                        </p:attrNameLst>
                                      </p:cBhvr>
                                      <p:to>
                                        <p:strVal val="visible"/>
                                      </p:to>
                                    </p:set>
                                    <p:animEffect transition="in" filter="fade">
                                      <p:cBhvr>
                                        <p:cTn id="28" dur="500"/>
                                        <p:tgtEl>
                                          <p:spTgt spid="36">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36">
                                            <p:txEl>
                                              <p:pRg st="3" end="3"/>
                                            </p:txEl>
                                          </p:spTgt>
                                        </p:tgtEl>
                                        <p:attrNameLst>
                                          <p:attrName>style.visibility</p:attrName>
                                        </p:attrNameLst>
                                      </p:cBhvr>
                                      <p:to>
                                        <p:strVal val="visible"/>
                                      </p:to>
                                    </p:set>
                                    <p:animEffect transition="in" filter="fade">
                                      <p:cBhvr>
                                        <p:cTn id="31" dur="500"/>
                                        <p:tgtEl>
                                          <p:spTgt spid="36">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36">
                                            <p:txEl>
                                              <p:pRg st="4" end="4"/>
                                            </p:txEl>
                                          </p:spTgt>
                                        </p:tgtEl>
                                        <p:attrNameLst>
                                          <p:attrName>style.visibility</p:attrName>
                                        </p:attrNameLst>
                                      </p:cBhvr>
                                      <p:to>
                                        <p:strVal val="visible"/>
                                      </p:to>
                                    </p:set>
                                    <p:animEffect transition="in" filter="fade">
                                      <p:cBhvr>
                                        <p:cTn id="34" dur="500"/>
                                        <p:tgtEl>
                                          <p:spTgt spid="3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6" grpId="0" build="p">
        <p:tmplLst>
          <p:tmpl lvl="1">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ark Title with three column">
    <p:spTree>
      <p:nvGrpSpPr>
        <p:cNvPr id="1" name=""/>
        <p:cNvGrpSpPr/>
        <p:nvPr/>
      </p:nvGrpSpPr>
      <p:grpSpPr>
        <a:xfrm>
          <a:off x="0" y="0"/>
          <a:ext cx="0" cy="0"/>
          <a:chOff x="0" y="0"/>
          <a:chExt cx="0" cy="0"/>
        </a:xfrm>
      </p:grpSpPr>
      <p:pic>
        <p:nvPicPr>
          <p:cNvPr id="25" name="Picture 24" descr="A close up of an animal&#10;&#10;Description automatically generated">
            <a:extLst>
              <a:ext uri="{FF2B5EF4-FFF2-40B4-BE49-F238E27FC236}">
                <a16:creationId xmlns:a16="http://schemas.microsoft.com/office/drawing/2014/main" id="{260AB3B5-6759-364A-B98F-4622117D774F}"/>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Three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33">
            <a:extLst>
              <a:ext uri="{FF2B5EF4-FFF2-40B4-BE49-F238E27FC236}">
                <a16:creationId xmlns:a16="http://schemas.microsoft.com/office/drawing/2014/main" id="{8BB1C4CD-239E-1A45-BED4-F5593A57A275}"/>
              </a:ext>
            </a:extLst>
          </p:cNvPr>
          <p:cNvSpPr>
            <a:spLocks noGrp="1"/>
          </p:cNvSpPr>
          <p:nvPr>
            <p:ph type="body" sz="quarter" idx="18"/>
          </p:nvPr>
        </p:nvSpPr>
        <p:spPr>
          <a:xfrm>
            <a:off x="4237508"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33">
            <a:extLst>
              <a:ext uri="{FF2B5EF4-FFF2-40B4-BE49-F238E27FC236}">
                <a16:creationId xmlns:a16="http://schemas.microsoft.com/office/drawing/2014/main" id="{C944C2F4-C444-E840-AF85-154A3F44C6F0}"/>
              </a:ext>
            </a:extLst>
          </p:cNvPr>
          <p:cNvSpPr>
            <a:spLocks noGrp="1"/>
          </p:cNvSpPr>
          <p:nvPr>
            <p:ph type="body" sz="quarter" idx="19"/>
          </p:nvPr>
        </p:nvSpPr>
        <p:spPr>
          <a:xfrm>
            <a:off x="7706922"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a:extLst>
              <a:ext uri="{FF2B5EF4-FFF2-40B4-BE49-F238E27FC236}">
                <a16:creationId xmlns:a16="http://schemas.microsoft.com/office/drawing/2014/main" id="{FACFFDFB-8501-0343-938F-C9B2D425F0B7}"/>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6F7DB035-D1FE-4209-9C43-A445939A1E0A}"/>
              </a:ext>
            </a:extLst>
          </p:cNvPr>
          <p:cNvSpPr>
            <a:spLocks noGrp="1"/>
          </p:cNvSpPr>
          <p:nvPr>
            <p:ph type="ftr" sz="quarter" idx="20"/>
          </p:nvPr>
        </p:nvSpPr>
        <p:spPr/>
        <p:txBody>
          <a:bodyPr/>
          <a:lstStyle/>
          <a:p>
            <a:r>
              <a:rPr lang="en-US"/>
              <a:t>Copyright © 2019 Oracle and/or its affliates.</a:t>
            </a:r>
            <a:endParaRPr lang="en-US" dirty="0"/>
          </a:p>
        </p:txBody>
      </p:sp>
      <p:sp>
        <p:nvSpPr>
          <p:cNvPr id="3" name="Slide Number Placeholder 2">
            <a:extLst>
              <a:ext uri="{FF2B5EF4-FFF2-40B4-BE49-F238E27FC236}">
                <a16:creationId xmlns:a16="http://schemas.microsoft.com/office/drawing/2014/main" id="{7FE0A65D-A848-4913-A21F-E28B98EC6722}"/>
              </a:ext>
            </a:extLst>
          </p:cNvPr>
          <p:cNvSpPr>
            <a:spLocks noGrp="1"/>
          </p:cNvSpPr>
          <p:nvPr>
            <p:ph type="sldNum" sz="quarter" idx="2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764929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1">
                                            <p:txEl>
                                              <p:pRg st="1" end="1"/>
                                            </p:txEl>
                                          </p:spTgt>
                                        </p:tgtEl>
                                        <p:attrNameLst>
                                          <p:attrName>style.visibility</p:attrName>
                                        </p:attrNameLst>
                                      </p:cBhvr>
                                      <p:to>
                                        <p:strVal val="visible"/>
                                      </p:to>
                                    </p:set>
                                    <p:animEffect transition="in" filter="fade">
                                      <p:cBhvr>
                                        <p:cTn id="25" dur="500"/>
                                        <p:tgtEl>
                                          <p:spTgt spid="11">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11">
                                            <p:txEl>
                                              <p:pRg st="2" end="2"/>
                                            </p:txEl>
                                          </p:spTgt>
                                        </p:tgtEl>
                                        <p:attrNameLst>
                                          <p:attrName>style.visibility</p:attrName>
                                        </p:attrNameLst>
                                      </p:cBhvr>
                                      <p:to>
                                        <p:strVal val="visible"/>
                                      </p:to>
                                    </p:set>
                                    <p:animEffect transition="in" filter="fade">
                                      <p:cBhvr>
                                        <p:cTn id="28" dur="500"/>
                                        <p:tgtEl>
                                          <p:spTgt spid="11">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11">
                                            <p:txEl>
                                              <p:pRg st="3" end="3"/>
                                            </p:txEl>
                                          </p:spTgt>
                                        </p:tgtEl>
                                        <p:attrNameLst>
                                          <p:attrName>style.visibility</p:attrName>
                                        </p:attrNameLst>
                                      </p:cBhvr>
                                      <p:to>
                                        <p:strVal val="visible"/>
                                      </p:to>
                                    </p:set>
                                    <p:animEffect transition="in" filter="fade">
                                      <p:cBhvr>
                                        <p:cTn id="31" dur="500"/>
                                        <p:tgtEl>
                                          <p:spTgt spid="11">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11">
                                            <p:txEl>
                                              <p:pRg st="4" end="4"/>
                                            </p:txEl>
                                          </p:spTgt>
                                        </p:tgtEl>
                                        <p:attrNameLst>
                                          <p:attrName>style.visibility</p:attrName>
                                        </p:attrNameLst>
                                      </p:cBhvr>
                                      <p:to>
                                        <p:strVal val="visible"/>
                                      </p:to>
                                    </p:set>
                                    <p:animEffect transition="in" filter="fade">
                                      <p:cBhvr>
                                        <p:cTn id="34" dur="500"/>
                                        <p:tgtEl>
                                          <p:spTgt spid="11">
                                            <p:txEl>
                                              <p:pRg st="4" end="4"/>
                                            </p:txEl>
                                          </p:spTgt>
                                        </p:tgtEl>
                                      </p:cBhvr>
                                    </p:animEffect>
                                  </p:childTnLst>
                                </p:cTn>
                              </p:par>
                              <p:par>
                                <p:cTn id="35" presetID="10" presetClass="entr" presetSubtype="0" fill="hold" grpId="0" nodeType="withEffect">
                                  <p:stCondLst>
                                    <p:cond delay="60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fade">
                                      <p:cBhvr>
                                        <p:cTn id="40" dur="500"/>
                                        <p:tgtEl>
                                          <p:spTgt spid="12">
                                            <p:txEl>
                                              <p:pRg st="1" end="1"/>
                                            </p:txEl>
                                          </p:spTgt>
                                        </p:tgtEl>
                                      </p:cBhvr>
                                    </p:animEffect>
                                  </p:childTnLst>
                                </p:cTn>
                              </p:par>
                              <p:par>
                                <p:cTn id="41" presetID="10" presetClass="entr" presetSubtype="0" fill="hold" grpId="0" nodeType="withEffect">
                                  <p:stCondLst>
                                    <p:cond delay="600"/>
                                  </p:stCondLst>
                                  <p:childTnLst>
                                    <p:set>
                                      <p:cBhvr>
                                        <p:cTn id="42" dur="1" fill="hold">
                                          <p:stCondLst>
                                            <p:cond delay="0"/>
                                          </p:stCondLst>
                                        </p:cTn>
                                        <p:tgtEl>
                                          <p:spTgt spid="12">
                                            <p:txEl>
                                              <p:pRg st="2" end="2"/>
                                            </p:txEl>
                                          </p:spTgt>
                                        </p:tgtEl>
                                        <p:attrNameLst>
                                          <p:attrName>style.visibility</p:attrName>
                                        </p:attrNameLst>
                                      </p:cBhvr>
                                      <p:to>
                                        <p:strVal val="visible"/>
                                      </p:to>
                                    </p:set>
                                    <p:animEffect transition="in" filter="fade">
                                      <p:cBhvr>
                                        <p:cTn id="43" dur="500"/>
                                        <p:tgtEl>
                                          <p:spTgt spid="12">
                                            <p:txEl>
                                              <p:pRg st="2" end="2"/>
                                            </p:txEl>
                                          </p:spTgt>
                                        </p:tgtEl>
                                      </p:cBhvr>
                                    </p:animEffect>
                                  </p:childTnLst>
                                </p:cTn>
                              </p:par>
                              <p:par>
                                <p:cTn id="44" presetID="10" presetClass="entr" presetSubtype="0" fill="hold" grpId="0" nodeType="withEffect">
                                  <p:stCondLst>
                                    <p:cond delay="600"/>
                                  </p:stCondLst>
                                  <p:childTnLst>
                                    <p:set>
                                      <p:cBhvr>
                                        <p:cTn id="45" dur="1" fill="hold">
                                          <p:stCondLst>
                                            <p:cond delay="0"/>
                                          </p:stCondLst>
                                        </p:cTn>
                                        <p:tgtEl>
                                          <p:spTgt spid="12">
                                            <p:txEl>
                                              <p:pRg st="3" end="3"/>
                                            </p:txEl>
                                          </p:spTgt>
                                        </p:tgtEl>
                                        <p:attrNameLst>
                                          <p:attrName>style.visibility</p:attrName>
                                        </p:attrNameLst>
                                      </p:cBhvr>
                                      <p:to>
                                        <p:strVal val="visible"/>
                                      </p:to>
                                    </p:set>
                                    <p:animEffect transition="in" filter="fade">
                                      <p:cBhvr>
                                        <p:cTn id="46" dur="500"/>
                                        <p:tgtEl>
                                          <p:spTgt spid="12">
                                            <p:txEl>
                                              <p:pRg st="3" end="3"/>
                                            </p:txEl>
                                          </p:spTgt>
                                        </p:tgtEl>
                                      </p:cBhvr>
                                    </p:animEffect>
                                  </p:childTnLst>
                                </p:cTn>
                              </p:par>
                              <p:par>
                                <p:cTn id="47" presetID="10" presetClass="entr" presetSubtype="0" fill="hold" grpId="0" nodeType="withEffect">
                                  <p:stCondLst>
                                    <p:cond delay="600"/>
                                  </p:stCondLst>
                                  <p:childTnLst>
                                    <p:set>
                                      <p:cBhvr>
                                        <p:cTn id="48" dur="1" fill="hold">
                                          <p:stCondLst>
                                            <p:cond delay="0"/>
                                          </p:stCondLst>
                                        </p:cTn>
                                        <p:tgtEl>
                                          <p:spTgt spid="12">
                                            <p:txEl>
                                              <p:pRg st="4" end="4"/>
                                            </p:txEl>
                                          </p:spTgt>
                                        </p:tgtEl>
                                        <p:attrNameLst>
                                          <p:attrName>style.visibility</p:attrName>
                                        </p:attrNameLst>
                                      </p:cBhvr>
                                      <p:to>
                                        <p:strVal val="visible"/>
                                      </p:to>
                                    </p:set>
                                    <p:animEffect transition="in" filter="fade">
                                      <p:cBhvr>
                                        <p:cTn id="4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11" grpId="0" build="p">
        <p:tmplLst>
          <p:tmpl lvl="1">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Dark Quadrant for infographic">
    <p:spTree>
      <p:nvGrpSpPr>
        <p:cNvPr id="1" name=""/>
        <p:cNvGrpSpPr/>
        <p:nvPr/>
      </p:nvGrpSpPr>
      <p:grpSpPr>
        <a:xfrm>
          <a:off x="0" y="0"/>
          <a:ext cx="0" cy="0"/>
          <a:chOff x="0" y="0"/>
          <a:chExt cx="0" cy="0"/>
        </a:xfrm>
      </p:grpSpPr>
      <p:pic>
        <p:nvPicPr>
          <p:cNvPr id="25" name="Picture 24" descr="A close up of an animal&#10;&#10;Description automatically generated">
            <a:extLst>
              <a:ext uri="{FF2B5EF4-FFF2-40B4-BE49-F238E27FC236}">
                <a16:creationId xmlns:a16="http://schemas.microsoft.com/office/drawing/2014/main" id="{260AB3B5-6759-364A-B98F-4622117D774F}"/>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Quadrant for infographics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33">
            <a:extLst>
              <a:ext uri="{FF2B5EF4-FFF2-40B4-BE49-F238E27FC236}">
                <a16:creationId xmlns:a16="http://schemas.microsoft.com/office/drawing/2014/main" id="{83F18B1C-2F6B-9349-8DAB-48E7D54A83F1}"/>
              </a:ext>
            </a:extLst>
          </p:cNvPr>
          <p:cNvSpPr>
            <a:spLocks noGrp="1"/>
          </p:cNvSpPr>
          <p:nvPr>
            <p:ph type="body" sz="quarter" idx="18" hasCustomPrompt="1"/>
          </p:nvPr>
        </p:nvSpPr>
        <p:spPr>
          <a:xfrm>
            <a:off x="2204246"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2" name="Text Placeholder 33">
            <a:extLst>
              <a:ext uri="{FF2B5EF4-FFF2-40B4-BE49-F238E27FC236}">
                <a16:creationId xmlns:a16="http://schemas.microsoft.com/office/drawing/2014/main" id="{0EF89F6D-A8E2-0348-8488-D69D62914376}"/>
              </a:ext>
            </a:extLst>
          </p:cNvPr>
          <p:cNvSpPr>
            <a:spLocks noGrp="1"/>
          </p:cNvSpPr>
          <p:nvPr>
            <p:ph type="body" sz="quarter" idx="19" hasCustomPrompt="1"/>
          </p:nvPr>
        </p:nvSpPr>
        <p:spPr>
          <a:xfrm>
            <a:off x="7404270" y="2271143"/>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4" name="Text Placeholder 33">
            <a:extLst>
              <a:ext uri="{FF2B5EF4-FFF2-40B4-BE49-F238E27FC236}">
                <a16:creationId xmlns:a16="http://schemas.microsoft.com/office/drawing/2014/main" id="{A0723324-5918-2C42-9A87-949E736CBF15}"/>
              </a:ext>
            </a:extLst>
          </p:cNvPr>
          <p:cNvSpPr>
            <a:spLocks noGrp="1"/>
          </p:cNvSpPr>
          <p:nvPr>
            <p:ph type="body" sz="quarter" idx="20" hasCustomPrompt="1"/>
          </p:nvPr>
        </p:nvSpPr>
        <p:spPr>
          <a:xfrm>
            <a:off x="7404270"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8" name="Text Placeholder 33">
            <a:extLst>
              <a:ext uri="{FF2B5EF4-FFF2-40B4-BE49-F238E27FC236}">
                <a16:creationId xmlns:a16="http://schemas.microsoft.com/office/drawing/2014/main" id="{B4578909-EA57-4049-8339-75544D89FCD0}"/>
              </a:ext>
            </a:extLst>
          </p:cNvPr>
          <p:cNvSpPr>
            <a:spLocks noGrp="1"/>
          </p:cNvSpPr>
          <p:nvPr>
            <p:ph type="body" sz="quarter" idx="21" hasCustomPrompt="1"/>
          </p:nvPr>
        </p:nvSpPr>
        <p:spPr>
          <a:xfrm>
            <a:off x="2204246" y="2278497"/>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pic>
        <p:nvPicPr>
          <p:cNvPr id="13" name="Picture 12">
            <a:extLst>
              <a:ext uri="{FF2B5EF4-FFF2-40B4-BE49-F238E27FC236}">
                <a16:creationId xmlns:a16="http://schemas.microsoft.com/office/drawing/2014/main" id="{2C0E29D9-DAA7-2E49-89A3-03DD810EEAA4}"/>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3EAF8335-2BFD-424C-A8D6-CE03AA2A3F90}"/>
              </a:ext>
            </a:extLst>
          </p:cNvPr>
          <p:cNvSpPr>
            <a:spLocks noGrp="1"/>
          </p:cNvSpPr>
          <p:nvPr>
            <p:ph type="ftr" sz="quarter" idx="22"/>
          </p:nvPr>
        </p:nvSpPr>
        <p:spPr/>
        <p:txBody>
          <a:bodyPr/>
          <a:lstStyle/>
          <a:p>
            <a:r>
              <a:rPr lang="en-US"/>
              <a:t>Copyright © 2019 Oracle and/or its affliates.</a:t>
            </a:r>
            <a:endParaRPr lang="en-US" dirty="0"/>
          </a:p>
        </p:txBody>
      </p:sp>
      <p:sp>
        <p:nvSpPr>
          <p:cNvPr id="3" name="Slide Number Placeholder 2">
            <a:extLst>
              <a:ext uri="{FF2B5EF4-FFF2-40B4-BE49-F238E27FC236}">
                <a16:creationId xmlns:a16="http://schemas.microsoft.com/office/drawing/2014/main" id="{D6CD96A0-FE1C-4E74-9435-B0AAB4B9DBC6}"/>
              </a:ext>
            </a:extLst>
          </p:cNvPr>
          <p:cNvSpPr>
            <a:spLocks noGrp="1"/>
          </p:cNvSpPr>
          <p:nvPr>
            <p:ph type="sldNum" sz="quarter" idx="23"/>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172584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ark Metric">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5CFAFF-A02A-3C47-8BEF-C0EB011E7FEF}"/>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096000" y="0"/>
            <a:ext cx="6096000" cy="6857999"/>
          </a:xfrm>
          <a:prstGeom prst="rect">
            <a:avLst/>
          </a:prstGeom>
        </p:spPr>
      </p:pic>
      <p:sp>
        <p:nvSpPr>
          <p:cNvPr id="9" name="Text Placeholder 10">
            <a:extLst>
              <a:ext uri="{FF2B5EF4-FFF2-40B4-BE49-F238E27FC236}">
                <a16:creationId xmlns:a16="http://schemas.microsoft.com/office/drawing/2014/main" id="{6D46810D-06AF-8048-A8FC-EB9C64BA9823}"/>
              </a:ext>
            </a:extLst>
          </p:cNvPr>
          <p:cNvSpPr>
            <a:spLocks noGrp="1"/>
          </p:cNvSpPr>
          <p:nvPr>
            <p:ph type="body" sz="quarter" idx="11" hasCustomPrompt="1"/>
          </p:nvPr>
        </p:nvSpPr>
        <p:spPr>
          <a:xfrm>
            <a:off x="761286" y="2275167"/>
            <a:ext cx="1755671"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XX%</a:t>
            </a:r>
          </a:p>
        </p:txBody>
      </p:sp>
      <p:sp>
        <p:nvSpPr>
          <p:cNvPr id="13" name="Text Placeholder 15">
            <a:extLst>
              <a:ext uri="{FF2B5EF4-FFF2-40B4-BE49-F238E27FC236}">
                <a16:creationId xmlns:a16="http://schemas.microsoft.com/office/drawing/2014/main" id="{4354AFA5-AF57-6040-82D7-328298E6DAEA}"/>
              </a:ext>
            </a:extLst>
          </p:cNvPr>
          <p:cNvSpPr>
            <a:spLocks noGrp="1"/>
          </p:cNvSpPr>
          <p:nvPr>
            <p:ph type="body" sz="quarter" idx="13" hasCustomPrompt="1"/>
          </p:nvPr>
        </p:nvSpPr>
        <p:spPr>
          <a:xfrm>
            <a:off x="761286" y="3231646"/>
            <a:ext cx="4371153" cy="914400"/>
          </a:xfrm>
        </p:spPr>
        <p:txBody>
          <a:bodyPr lIns="0" rIns="0">
            <a:noAutofit/>
          </a:bodyPr>
          <a:lstStyle>
            <a:lvl1pPr>
              <a:lnSpc>
                <a:spcPct val="100000"/>
              </a:lnSpc>
              <a:defRPr sz="1800" b="0" i="0">
                <a:solidFill>
                  <a:schemeClr val="bg1"/>
                </a:solidFill>
                <a:latin typeface="Oracle Sans" panose="020B0503020204020204" pitchFamily="34" charset="0"/>
                <a:cs typeface="Oracle Sans" panose="020B0503020204020204" pitchFamily="34" charset="0"/>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14" name="Picture 13">
            <a:extLst>
              <a:ext uri="{FF2B5EF4-FFF2-40B4-BE49-F238E27FC236}">
                <a16:creationId xmlns:a16="http://schemas.microsoft.com/office/drawing/2014/main" id="{904F3913-8DB3-9B4C-A599-4E9263CFB79E}"/>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E1722C6F-0E65-463D-BA3E-E6A6845F7500}"/>
              </a:ext>
            </a:extLst>
          </p:cNvPr>
          <p:cNvSpPr>
            <a:spLocks noGrp="1"/>
          </p:cNvSpPr>
          <p:nvPr>
            <p:ph type="ftr" sz="quarter" idx="14"/>
          </p:nvPr>
        </p:nvSpPr>
        <p:spPr/>
        <p:txBody>
          <a:bodyPr/>
          <a:lstStyle/>
          <a:p>
            <a:r>
              <a:rPr lang="en-US"/>
              <a:t>Copyright © 2019 Oracle and/or its affliates.</a:t>
            </a:r>
            <a:endParaRPr lang="en-US" dirty="0"/>
          </a:p>
        </p:txBody>
      </p:sp>
      <p:sp>
        <p:nvSpPr>
          <p:cNvPr id="3" name="Slide Number Placeholder 2">
            <a:extLst>
              <a:ext uri="{FF2B5EF4-FFF2-40B4-BE49-F238E27FC236}">
                <a16:creationId xmlns:a16="http://schemas.microsoft.com/office/drawing/2014/main" id="{4F67B32A-89AC-4868-806F-3B49979E64F6}"/>
              </a:ext>
            </a:extLst>
          </p:cNvPr>
          <p:cNvSpPr>
            <a:spLocks noGrp="1"/>
          </p:cNvSpPr>
          <p:nvPr>
            <p:ph type="sldNum" sz="quarter" idx="15"/>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706713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3" grpId="0" build="p">
        <p:tmplLst>
          <p:tmpl lvl="1">
            <p:tnLst>
              <p:par>
                <p:cTn presetID="10" presetClass="entr" presetSubtype="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Dark Thank you ">
    <p:spTree>
      <p:nvGrpSpPr>
        <p:cNvPr id="1" name=""/>
        <p:cNvGrpSpPr/>
        <p:nvPr/>
      </p:nvGrpSpPr>
      <p:grpSpPr>
        <a:xfrm>
          <a:off x="0" y="0"/>
          <a:ext cx="0" cy="0"/>
          <a:chOff x="0" y="0"/>
          <a:chExt cx="0" cy="0"/>
        </a:xfrm>
      </p:grpSpPr>
      <p:pic>
        <p:nvPicPr>
          <p:cNvPr id="17" name="Picture 16" descr="A picture containing building, clothing&#10;&#10;Description automatically generated">
            <a:extLst>
              <a:ext uri="{FF2B5EF4-FFF2-40B4-BE49-F238E27FC236}">
                <a16:creationId xmlns:a16="http://schemas.microsoft.com/office/drawing/2014/main" id="{B16600C8-A851-494D-A5DF-470343F874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8" name="Picture Placeholder 4">
            <a:extLst>
              <a:ext uri="{FF2B5EF4-FFF2-40B4-BE49-F238E27FC236}">
                <a16:creationId xmlns:a16="http://schemas.microsoft.com/office/drawing/2014/main" id="{2A2E959E-F30E-F643-947E-CE66F05DD800}"/>
              </a:ext>
            </a:extLst>
          </p:cNvPr>
          <p:cNvSpPr>
            <a:spLocks noGrp="1"/>
          </p:cNvSpPr>
          <p:nvPr>
            <p:ph type="pic" sz="quarter" idx="10"/>
          </p:nvPr>
        </p:nvSpPr>
        <p:spPr>
          <a:xfrm>
            <a:off x="6096000" y="0"/>
            <a:ext cx="6096000" cy="6858000"/>
          </a:xfrm>
        </p:spPr>
        <p:txBody>
          <a:bodyPr/>
          <a:lstStyle/>
          <a:p>
            <a:r>
              <a:rPr lang="en-US"/>
              <a:t>Click icon to add picture</a:t>
            </a:r>
          </a:p>
        </p:txBody>
      </p:sp>
      <p:sp>
        <p:nvSpPr>
          <p:cNvPr id="19" name="Text Placeholder 26">
            <a:extLst>
              <a:ext uri="{FF2B5EF4-FFF2-40B4-BE49-F238E27FC236}">
                <a16:creationId xmlns:a16="http://schemas.microsoft.com/office/drawing/2014/main" id="{2AFE612B-3DB1-C64D-BD3B-51ECDB8CE46C}"/>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chemeClr val="bg1"/>
                </a:solidFill>
                <a:latin typeface="Georgia" panose="02040502050405020303" pitchFamily="18" charset="0"/>
                <a:cs typeface="Oracle Sans" panose="020B0503020204020204" pitchFamily="34" charset="0"/>
              </a:defRPr>
            </a:lvl1pPr>
          </a:lstStyle>
          <a:p>
            <a:pPr lvl="0"/>
            <a:r>
              <a:rPr lang="en-US" dirty="0"/>
              <a:t>Thank you</a:t>
            </a:r>
          </a:p>
        </p:txBody>
      </p:sp>
      <p:sp>
        <p:nvSpPr>
          <p:cNvPr id="20" name="Text Placeholder 26">
            <a:extLst>
              <a:ext uri="{FF2B5EF4-FFF2-40B4-BE49-F238E27FC236}">
                <a16:creationId xmlns:a16="http://schemas.microsoft.com/office/drawing/2014/main" id="{7F794D52-5437-F64A-97D5-34BE49EA9B32}"/>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1" name="Text Placeholder 26">
            <a:extLst>
              <a:ext uri="{FF2B5EF4-FFF2-40B4-BE49-F238E27FC236}">
                <a16:creationId xmlns:a16="http://schemas.microsoft.com/office/drawing/2014/main" id="{1975E737-A6D5-0E4E-AA04-5FECD0BE9683}"/>
              </a:ext>
            </a:extLst>
          </p:cNvPr>
          <p:cNvSpPr>
            <a:spLocks noGrp="1"/>
          </p:cNvSpPr>
          <p:nvPr>
            <p:ph type="body" sz="quarter" idx="12" hasCustomPrompt="1"/>
          </p:nvPr>
        </p:nvSpPr>
        <p:spPr>
          <a:xfrm>
            <a:off x="768095" y="5564669"/>
            <a:ext cx="4257726" cy="528567"/>
          </a:xfrm>
        </p:spPr>
        <p:txBody>
          <a:bodyPr lIns="0">
            <a:noAutofit/>
          </a:bodyPr>
          <a:lstStyle>
            <a:lvl1pPr algn="l" fontAlgn="t">
              <a:lnSpc>
                <a:spcPct val="100000"/>
              </a:lnSpc>
              <a:spcBef>
                <a:spcPts val="0"/>
              </a:spcBef>
              <a:defRPr sz="1400"/>
            </a:lvl1pPr>
          </a:lstStyle>
          <a:p>
            <a:pPr lvl="0"/>
            <a:r>
              <a:rPr lang="en-US" dirty="0"/>
              <a:t>Click to edit Master text styles</a:t>
            </a:r>
          </a:p>
        </p:txBody>
      </p:sp>
      <p:sp>
        <p:nvSpPr>
          <p:cNvPr id="22" name="Rectangle 21">
            <a:extLst>
              <a:ext uri="{FF2B5EF4-FFF2-40B4-BE49-F238E27FC236}">
                <a16:creationId xmlns:a16="http://schemas.microsoft.com/office/drawing/2014/main" id="{CECAD913-B3D1-D145-A54B-58496F5971A5}"/>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DC8C321-EE6C-4746-A970-ABC3DF5227D1}"/>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9935BE94-6B90-48B3-8BB2-724D091738BD}"/>
              </a:ext>
            </a:extLst>
          </p:cNvPr>
          <p:cNvSpPr>
            <a:spLocks noGrp="1"/>
          </p:cNvSpPr>
          <p:nvPr>
            <p:ph type="ftr" sz="quarter" idx="15"/>
          </p:nvPr>
        </p:nvSpPr>
        <p:spPr/>
        <p:txBody>
          <a:bodyPr/>
          <a:lstStyle/>
          <a:p>
            <a:r>
              <a:rPr lang="en-US"/>
              <a:t>Copyright © 2019 Oracle and/or its affliates.</a:t>
            </a:r>
            <a:endParaRPr lang="en-US" dirty="0"/>
          </a:p>
        </p:txBody>
      </p:sp>
      <p:sp>
        <p:nvSpPr>
          <p:cNvPr id="3" name="Slide Number Placeholder 2">
            <a:extLst>
              <a:ext uri="{FF2B5EF4-FFF2-40B4-BE49-F238E27FC236}">
                <a16:creationId xmlns:a16="http://schemas.microsoft.com/office/drawing/2014/main" id="{89C5CCC6-EACD-4851-BF17-0A08CC1A1081}"/>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01518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ark Thank you 2">
    <p:bg>
      <p:bgPr>
        <a:solidFill>
          <a:srgbClr val="723E49"/>
        </a:solidFill>
        <a:effectLst/>
      </p:bgPr>
    </p:bg>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7E9993A3-6C44-3E43-901B-8B5EA2ACF64B}"/>
              </a:ext>
            </a:extLst>
          </p:cNvPr>
          <p:cNvSpPr>
            <a:spLocks noGrp="1"/>
          </p:cNvSpPr>
          <p:nvPr>
            <p:ph type="pic" sz="quarter" idx="10"/>
          </p:nvPr>
        </p:nvSpPr>
        <p:spPr>
          <a:xfrm>
            <a:off x="6096000" y="0"/>
            <a:ext cx="6096000" cy="6858000"/>
          </a:xfrm>
        </p:spPr>
        <p:txBody>
          <a:bodyPr/>
          <a:lstStyle/>
          <a:p>
            <a:r>
              <a:rPr lang="en-US"/>
              <a:t>Click icon to add picture</a:t>
            </a:r>
          </a:p>
        </p:txBody>
      </p:sp>
      <p:pic>
        <p:nvPicPr>
          <p:cNvPr id="11" name="Picture 10">
            <a:extLst>
              <a:ext uri="{FF2B5EF4-FFF2-40B4-BE49-F238E27FC236}">
                <a16:creationId xmlns:a16="http://schemas.microsoft.com/office/drawing/2014/main" id="{E9A101D4-18B6-9A46-8025-E830A44D3C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2" name="Text Placeholder 26">
            <a:extLst>
              <a:ext uri="{FF2B5EF4-FFF2-40B4-BE49-F238E27FC236}">
                <a16:creationId xmlns:a16="http://schemas.microsoft.com/office/drawing/2014/main" id="{CD757BAF-41C4-7642-A4DE-49E96BDAD730}"/>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chemeClr val="bg1"/>
                </a:solidFill>
                <a:latin typeface="Georgia" panose="02040502050405020303" pitchFamily="18" charset="0"/>
                <a:cs typeface="Oracle Sans" panose="020B0503020204020204" pitchFamily="34" charset="0"/>
              </a:defRPr>
            </a:lvl1pPr>
          </a:lstStyle>
          <a:p>
            <a:pPr lvl="0"/>
            <a:r>
              <a:rPr lang="en-US" dirty="0"/>
              <a:t>Thank you</a:t>
            </a:r>
          </a:p>
        </p:txBody>
      </p:sp>
      <p:sp>
        <p:nvSpPr>
          <p:cNvPr id="15" name="Text Placeholder 26">
            <a:extLst>
              <a:ext uri="{FF2B5EF4-FFF2-40B4-BE49-F238E27FC236}">
                <a16:creationId xmlns:a16="http://schemas.microsoft.com/office/drawing/2014/main" id="{63FD2FE0-050F-8C48-9CCE-7426577AFA98}"/>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16" name="Text Placeholder 26">
            <a:extLst>
              <a:ext uri="{FF2B5EF4-FFF2-40B4-BE49-F238E27FC236}">
                <a16:creationId xmlns:a16="http://schemas.microsoft.com/office/drawing/2014/main" id="{9B9976F2-AC01-0B48-8E64-DD931422FA00}"/>
              </a:ext>
            </a:extLst>
          </p:cNvPr>
          <p:cNvSpPr>
            <a:spLocks noGrp="1"/>
          </p:cNvSpPr>
          <p:nvPr>
            <p:ph type="body" sz="quarter" idx="12" hasCustomPrompt="1"/>
          </p:nvPr>
        </p:nvSpPr>
        <p:spPr>
          <a:xfrm>
            <a:off x="768095" y="5564669"/>
            <a:ext cx="4257726" cy="528567"/>
          </a:xfrm>
        </p:spPr>
        <p:txBody>
          <a:bodyPr lIns="0">
            <a:noAutofit/>
          </a:bodyPr>
          <a:lstStyle>
            <a:lvl1pPr algn="l" fontAlgn="t">
              <a:lnSpc>
                <a:spcPct val="100000"/>
              </a:lnSpc>
              <a:spcBef>
                <a:spcPts val="0"/>
              </a:spcBef>
              <a:defRPr sz="1400"/>
            </a:lvl1pPr>
          </a:lstStyle>
          <a:p>
            <a:pPr lvl="0"/>
            <a:r>
              <a:rPr lang="en-US" dirty="0"/>
              <a:t>Click to edit Master text styles</a:t>
            </a:r>
          </a:p>
        </p:txBody>
      </p:sp>
      <p:sp>
        <p:nvSpPr>
          <p:cNvPr id="17" name="Rectangle 16">
            <a:extLst>
              <a:ext uri="{FF2B5EF4-FFF2-40B4-BE49-F238E27FC236}">
                <a16:creationId xmlns:a16="http://schemas.microsoft.com/office/drawing/2014/main" id="{76E9DA60-A8F5-5C46-87BD-583E2F3FB50A}"/>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icture Placeholder 4">
            <a:extLst>
              <a:ext uri="{FF2B5EF4-FFF2-40B4-BE49-F238E27FC236}">
                <a16:creationId xmlns:a16="http://schemas.microsoft.com/office/drawing/2014/main" id="{8DA1F36F-A66E-2744-9B9A-0F241EF7D8EF}"/>
              </a:ext>
            </a:extLst>
          </p:cNvPr>
          <p:cNvSpPr>
            <a:spLocks noGrp="1"/>
          </p:cNvSpPr>
          <p:nvPr>
            <p:ph type="pic" sz="quarter" idx="16"/>
          </p:nvPr>
        </p:nvSpPr>
        <p:spPr>
          <a:xfrm>
            <a:off x="6096000" y="0"/>
            <a:ext cx="6096000" cy="6858000"/>
          </a:xfrm>
        </p:spPr>
        <p:txBody>
          <a:bodyPr/>
          <a:lstStyle/>
          <a:p>
            <a:r>
              <a:rPr lang="en-US" dirty="0"/>
              <a:t>Click icon to add picture</a:t>
            </a:r>
          </a:p>
        </p:txBody>
      </p:sp>
      <p:pic>
        <p:nvPicPr>
          <p:cNvPr id="21" name="Picture 20">
            <a:extLst>
              <a:ext uri="{FF2B5EF4-FFF2-40B4-BE49-F238E27FC236}">
                <a16:creationId xmlns:a16="http://schemas.microsoft.com/office/drawing/2014/main" id="{23CDFFB6-69E0-1945-A6FC-4A46E9DBD30A}"/>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D6EA59A9-1FF3-4EFD-98EB-55C50EBCF639}"/>
              </a:ext>
            </a:extLst>
          </p:cNvPr>
          <p:cNvSpPr>
            <a:spLocks noGrp="1"/>
          </p:cNvSpPr>
          <p:nvPr>
            <p:ph type="ftr" sz="quarter" idx="17"/>
          </p:nvPr>
        </p:nvSpPr>
        <p:spPr/>
        <p:txBody>
          <a:bodyPr/>
          <a:lstStyle>
            <a:lvl1pPr>
              <a:defRPr>
                <a:solidFill>
                  <a:schemeClr val="tx1">
                    <a:lumMod val="60000"/>
                    <a:lumOff val="40000"/>
                  </a:schemeClr>
                </a:solidFill>
              </a:defRPr>
            </a:lvl1pPr>
          </a:lstStyle>
          <a:p>
            <a:r>
              <a:rPr lang="en-US"/>
              <a:t>Copyright © 2019 Oracle and/or its affliates.</a:t>
            </a:r>
            <a:endParaRPr lang="en-US" dirty="0"/>
          </a:p>
        </p:txBody>
      </p:sp>
      <p:sp>
        <p:nvSpPr>
          <p:cNvPr id="3" name="Slide Number Placeholder 2">
            <a:extLst>
              <a:ext uri="{FF2B5EF4-FFF2-40B4-BE49-F238E27FC236}">
                <a16:creationId xmlns:a16="http://schemas.microsoft.com/office/drawing/2014/main" id="{7A15A8DD-D1C6-4413-B8AE-4F36F73AD383}"/>
              </a:ext>
            </a:extLst>
          </p:cNvPr>
          <p:cNvSpPr>
            <a:spLocks noGrp="1"/>
          </p:cNvSpPr>
          <p:nvPr>
            <p:ph type="sldNum" sz="quarter" idx="18"/>
          </p:nvPr>
        </p:nvSpPr>
        <p:spPr/>
        <p:txBody>
          <a:bodyPr/>
          <a:lstStyle>
            <a:lvl1pPr>
              <a:defRPr>
                <a:solidFill>
                  <a:schemeClr val="tx1">
                    <a:lumMod val="60000"/>
                    <a:lumOff val="40000"/>
                  </a:schemeClr>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2707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cSld name="Light Title Only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5DC53-8C9C-498E-B290-9D8A7BD5A313}"/>
              </a:ext>
            </a:extLst>
          </p:cNvPr>
          <p:cNvSpPr>
            <a:spLocks noGrp="1"/>
          </p:cNvSpPr>
          <p:nvPr>
            <p:ph type="title" hasCustomPrompt="1"/>
          </p:nvPr>
        </p:nvSpPr>
        <p:spPr/>
        <p:txBody>
          <a:bodyPr/>
          <a:lstStyle>
            <a:lvl1pPr>
              <a:defRPr/>
            </a:lvl1pPr>
          </a:lstStyle>
          <a:p>
            <a:r>
              <a:rPr lang="en-US" dirty="0"/>
              <a:t>Headline</a:t>
            </a:r>
          </a:p>
        </p:txBody>
      </p:sp>
      <p:sp>
        <p:nvSpPr>
          <p:cNvPr id="5" name="Footer Placeholder 4">
            <a:extLst>
              <a:ext uri="{FF2B5EF4-FFF2-40B4-BE49-F238E27FC236}">
                <a16:creationId xmlns:a16="http://schemas.microsoft.com/office/drawing/2014/main" id="{72DF0623-491F-4111-9D00-4928E929DDB6}"/>
              </a:ext>
            </a:extLst>
          </p:cNvPr>
          <p:cNvSpPr>
            <a:spLocks noGrp="1"/>
          </p:cNvSpPr>
          <p:nvPr>
            <p:ph type="ftr" sz="quarter" idx="10"/>
          </p:nvPr>
        </p:nvSpPr>
        <p:spPr/>
        <p:txBody>
          <a:bodyPr/>
          <a:lstStyle/>
          <a:p>
            <a:r>
              <a:rPr lang="en-US"/>
              <a:t>Copyright © 2019 Oracle and/or its affliates.</a:t>
            </a:r>
            <a:endParaRPr lang="en-US" dirty="0"/>
          </a:p>
        </p:txBody>
      </p:sp>
      <p:sp>
        <p:nvSpPr>
          <p:cNvPr id="6" name="Slide Number Placeholder 5">
            <a:extLst>
              <a:ext uri="{FF2B5EF4-FFF2-40B4-BE49-F238E27FC236}">
                <a16:creationId xmlns:a16="http://schemas.microsoft.com/office/drawing/2014/main" id="{E3D38B88-B728-4B83-AB8A-F97CCD7D9313}"/>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281096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Light Title slide 2">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033ABF72-EA61-493C-9C80-2766E330E9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16" y="834553"/>
            <a:ext cx="1325468" cy="174051"/>
          </a:xfrm>
          <a:prstGeom prst="rect">
            <a:avLst/>
          </a:prstGeom>
        </p:spPr>
      </p:pic>
      <p:pic>
        <p:nvPicPr>
          <p:cNvPr id="11" name="Picture 10" descr="A picture containing container, basket&#10;&#10;Description automatically generated">
            <a:extLst>
              <a:ext uri="{FF2B5EF4-FFF2-40B4-BE49-F238E27FC236}">
                <a16:creationId xmlns:a16="http://schemas.microsoft.com/office/drawing/2014/main" id="{A4C97F1E-BE16-AA42-BFFE-49B2AA09D263}"/>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1133"/>
          <a:stretch/>
        </p:blipFill>
        <p:spPr>
          <a:xfrm flipH="1">
            <a:off x="7263302" y="224473"/>
            <a:ext cx="4928697" cy="2612033"/>
          </a:xfrm>
          <a:prstGeom prst="rect">
            <a:avLst/>
          </a:prstGeom>
        </p:spPr>
      </p:pic>
      <p:pic>
        <p:nvPicPr>
          <p:cNvPr id="12" name="Picture 11" descr="A picture containing music, black&#10;&#10;Description automatically generated">
            <a:extLst>
              <a:ext uri="{FF2B5EF4-FFF2-40B4-BE49-F238E27FC236}">
                <a16:creationId xmlns:a16="http://schemas.microsoft.com/office/drawing/2014/main" id="{5F7F53D4-47BD-9145-A247-BCC9EDCB7984}"/>
              </a:ext>
            </a:extLst>
          </p:cNvPr>
          <p:cNvPicPr>
            <a:picLocks noChangeAspect="1"/>
          </p:cNvPicPr>
          <p:nvPr userDrawn="1"/>
        </p:nvPicPr>
        <p:blipFill rotWithShape="1">
          <a:blip r:embed="rId5">
            <a:alphaModFix amt="15000"/>
            <a:extLst>
              <a:ext uri="{28A0092B-C50C-407E-A947-70E740481C1C}">
                <a14:useLocalDpi xmlns:a14="http://schemas.microsoft.com/office/drawing/2010/main" val="0"/>
              </a:ext>
            </a:extLst>
          </a:blip>
          <a:srcRect l="14005" b="27845"/>
          <a:stretch/>
        </p:blipFill>
        <p:spPr>
          <a:xfrm>
            <a:off x="-1" y="5667593"/>
            <a:ext cx="3807059" cy="1190407"/>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6" name="Picture 15">
            <a:extLst>
              <a:ext uri="{FF2B5EF4-FFF2-40B4-BE49-F238E27FC236}">
                <a16:creationId xmlns:a16="http://schemas.microsoft.com/office/drawing/2014/main" id="{60933DBA-8C55-E84B-B9A6-D9E630A11DFB}"/>
              </a:ext>
            </a:extLst>
          </p:cNvPr>
          <p:cNvPicPr>
            <a:picLocks noChangeAspect="1"/>
          </p:cNvPicPr>
          <p:nvPr userDrawn="1"/>
        </p:nvPicPr>
        <p:blipFill>
          <a:blip r:embed="rId6"/>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958DF406-0086-41A3-9977-669EBDA12141}"/>
              </a:ext>
            </a:extLst>
          </p:cNvPr>
          <p:cNvSpPr>
            <a:spLocks noGrp="1"/>
          </p:cNvSpPr>
          <p:nvPr>
            <p:ph type="ftr" sz="quarter" idx="16"/>
          </p:nvPr>
        </p:nvSpPr>
        <p:spPr/>
        <p:txBody>
          <a:bodyPr/>
          <a:lstStyle/>
          <a:p>
            <a:r>
              <a:rPr lang="en-US"/>
              <a:t>Copyright © 2019 Oracle and/or its affliates.</a:t>
            </a:r>
            <a:endParaRPr lang="en-US" dirty="0"/>
          </a:p>
        </p:txBody>
      </p:sp>
      <p:sp>
        <p:nvSpPr>
          <p:cNvPr id="4" name="Slide Number Placeholder 3">
            <a:extLst>
              <a:ext uri="{FF2B5EF4-FFF2-40B4-BE49-F238E27FC236}">
                <a16:creationId xmlns:a16="http://schemas.microsoft.com/office/drawing/2014/main" id="{E8453E6C-3F22-4EB7-A2A6-4B93AD63B5EB}"/>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162570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Light Cover ">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F198333D-FF3E-E64D-8889-26B8EFCA268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pic>
        <p:nvPicPr>
          <p:cNvPr id="4" name="Graphic 3">
            <a:extLst>
              <a:ext uri="{FF2B5EF4-FFF2-40B4-BE49-F238E27FC236}">
                <a16:creationId xmlns:a16="http://schemas.microsoft.com/office/drawing/2014/main" id="{6495E0F7-BDCD-40B6-ADD2-43E4A94DFE5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885429" y="3138723"/>
            <a:ext cx="4421144" cy="580554"/>
          </a:xfrm>
          <a:prstGeom prst="rect">
            <a:avLst/>
          </a:prstGeom>
        </p:spPr>
      </p:pic>
    </p:spTree>
    <p:extLst>
      <p:ext uri="{BB962C8B-B14F-4D97-AF65-F5344CB8AC3E}">
        <p14:creationId xmlns:p14="http://schemas.microsoft.com/office/powerpoint/2010/main" val="2245773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Light Title slide with picture border">
    <p:spTree>
      <p:nvGrpSpPr>
        <p:cNvPr id="1" name=""/>
        <p:cNvGrpSpPr/>
        <p:nvPr/>
      </p:nvGrpSpPr>
      <p:grpSpPr>
        <a:xfrm>
          <a:off x="0" y="0"/>
          <a:ext cx="0" cy="0"/>
          <a:chOff x="0" y="0"/>
          <a:chExt cx="0" cy="0"/>
        </a:xfrm>
      </p:grpSpPr>
      <p:pic>
        <p:nvPicPr>
          <p:cNvPr id="15" name="Picture 14" descr="A picture containing table, elephant, clothing&#10;&#10;Description automatically generated">
            <a:extLst>
              <a:ext uri="{FF2B5EF4-FFF2-40B4-BE49-F238E27FC236}">
                <a16:creationId xmlns:a16="http://schemas.microsoft.com/office/drawing/2014/main" id="{08427B9D-AAC0-4043-8DC3-58E7B3497D4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pic>
        <p:nvPicPr>
          <p:cNvPr id="17" name="Graphic 16">
            <a:extLst>
              <a:ext uri="{FF2B5EF4-FFF2-40B4-BE49-F238E27FC236}">
                <a16:creationId xmlns:a16="http://schemas.microsoft.com/office/drawing/2014/main" id="{9840B289-DD9F-42D1-BB13-0675E99B75B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35316" y="834553"/>
            <a:ext cx="1325468" cy="174051"/>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sz="1600" b="0" i="0">
                <a:solidFill>
                  <a:schemeClr val="accent2">
                    <a:lumMod val="50000"/>
                  </a:schemeClr>
                </a:solidFill>
                <a:latin typeface="Oracle Sans" panose="020B0503020204020204" pitchFamily="34" charset="0"/>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4" name="Picture 13">
            <a:extLst>
              <a:ext uri="{FF2B5EF4-FFF2-40B4-BE49-F238E27FC236}">
                <a16:creationId xmlns:a16="http://schemas.microsoft.com/office/drawing/2014/main" id="{892EBD4F-0442-764D-95B1-7BB4691D116A}"/>
              </a:ext>
            </a:extLst>
          </p:cNvPr>
          <p:cNvPicPr>
            <a:picLocks noChangeAspect="1"/>
          </p:cNvPicPr>
          <p:nvPr userDrawn="1"/>
        </p:nvPicPr>
        <p:blipFill>
          <a:blip r:embed="rId5"/>
          <a:stretch>
            <a:fillRect/>
          </a:stretch>
        </p:blipFill>
        <p:spPr>
          <a:xfrm>
            <a:off x="11437197" y="6356350"/>
            <a:ext cx="501650" cy="501650"/>
          </a:xfrm>
          <a:prstGeom prst="rect">
            <a:avLst/>
          </a:prstGeom>
        </p:spPr>
      </p:pic>
      <p:sp>
        <p:nvSpPr>
          <p:cNvPr id="6" name="Footer Placeholder 5">
            <a:extLst>
              <a:ext uri="{FF2B5EF4-FFF2-40B4-BE49-F238E27FC236}">
                <a16:creationId xmlns:a16="http://schemas.microsoft.com/office/drawing/2014/main" id="{388AB6B7-FC6F-4EEC-B0F1-9C335F966721}"/>
              </a:ext>
            </a:extLst>
          </p:cNvPr>
          <p:cNvSpPr>
            <a:spLocks noGrp="1"/>
          </p:cNvSpPr>
          <p:nvPr>
            <p:ph type="ftr" sz="quarter" idx="16"/>
          </p:nvPr>
        </p:nvSpPr>
        <p:spPr/>
        <p:txBody>
          <a:bodyPr/>
          <a:lstStyle>
            <a:lvl1pPr>
              <a:defRPr>
                <a:solidFill>
                  <a:schemeClr val="bg1"/>
                </a:solidFill>
              </a:defRPr>
            </a:lvl1pPr>
          </a:lstStyle>
          <a:p>
            <a:r>
              <a:rPr lang="en-US"/>
              <a:t>Copyright © 2019 Oracle and/or its affliates.</a:t>
            </a:r>
            <a:endParaRPr lang="en-US" dirty="0"/>
          </a:p>
        </p:txBody>
      </p:sp>
      <p:sp>
        <p:nvSpPr>
          <p:cNvPr id="7" name="Slide Number Placeholder 6">
            <a:extLst>
              <a:ext uri="{FF2B5EF4-FFF2-40B4-BE49-F238E27FC236}">
                <a16:creationId xmlns:a16="http://schemas.microsoft.com/office/drawing/2014/main" id="{305F679F-0E14-4249-A487-FC23DA4493BD}"/>
              </a:ext>
            </a:extLst>
          </p:cNvPr>
          <p:cNvSpPr>
            <a:spLocks noGrp="1"/>
          </p:cNvSpPr>
          <p:nvPr>
            <p:ph type="sldNum" sz="quarter" idx="17"/>
          </p:nvPr>
        </p:nvSpPr>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313494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Light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F6432D01-A6C7-114E-B0E4-99D85C23934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7080948" y="212826"/>
            <a:ext cx="5111051" cy="2299468"/>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id="{1DB4A463-D340-944F-9609-68DBCA3E879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5293"/>
          <a:stretch/>
        </p:blipFill>
        <p:spPr>
          <a:xfrm>
            <a:off x="9334" y="1125489"/>
            <a:ext cx="2864667" cy="1649788"/>
          </a:xfrm>
          <a:prstGeom prst="rect">
            <a:avLst/>
          </a:prstGeom>
        </p:spPr>
      </p:pic>
      <p:sp>
        <p:nvSpPr>
          <p:cNvPr id="14" name="Rectangle 13">
            <a:extLst>
              <a:ext uri="{FF2B5EF4-FFF2-40B4-BE49-F238E27FC236}">
                <a16:creationId xmlns:a16="http://schemas.microsoft.com/office/drawing/2014/main" id="{B19A174D-36B9-9A49-AD57-EE666A0CE566}"/>
              </a:ext>
            </a:extLst>
          </p:cNvPr>
          <p:cNvSpPr/>
          <p:nvPr userDrawn="1"/>
        </p:nvSpPr>
        <p:spPr>
          <a:xfrm>
            <a:off x="10418601" y="50369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EEBAD0F-FE4F-2F4E-95EB-338C4059E78B}"/>
              </a:ext>
            </a:extLst>
          </p:cNvPr>
          <p:cNvSpPr/>
          <p:nvPr userDrawn="1"/>
        </p:nvSpPr>
        <p:spPr>
          <a:xfrm>
            <a:off x="11502723" y="56447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01AE0-191D-0D4F-8D04-33B0884AFE47}"/>
              </a:ext>
            </a:extLst>
          </p:cNvPr>
          <p:cNvSpPr/>
          <p:nvPr userDrawn="1"/>
        </p:nvSpPr>
        <p:spPr>
          <a:xfrm>
            <a:off x="11008032" y="47907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5070C1B-C4CA-9C4C-BBFD-7F9898CE084C}"/>
              </a:ext>
            </a:extLst>
          </p:cNvPr>
          <p:cNvSpPr/>
          <p:nvPr userDrawn="1"/>
        </p:nvSpPr>
        <p:spPr>
          <a:xfrm>
            <a:off x="10808761" y="50369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5226D1F-36E2-FB4B-94C3-CBD02190671F}"/>
              </a:ext>
            </a:extLst>
          </p:cNvPr>
          <p:cNvSpPr/>
          <p:nvPr userDrawn="1"/>
        </p:nvSpPr>
        <p:spPr>
          <a:xfrm>
            <a:off x="11508670" y="56468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lang="en-US" sz="1600" b="0" i="0" kern="1200" dirty="0">
                <a:solidFill>
                  <a:schemeClr val="accent2">
                    <a:lumMod val="50000"/>
                  </a:schemeClr>
                </a:solidFill>
                <a:latin typeface="Oracle Sans" panose="020B0503020204020204" pitchFamily="34" charset="0"/>
                <a:ea typeface="+mn-ea"/>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25" name="Picture 24">
            <a:extLst>
              <a:ext uri="{FF2B5EF4-FFF2-40B4-BE49-F238E27FC236}">
                <a16:creationId xmlns:a16="http://schemas.microsoft.com/office/drawing/2014/main" id="{5D732C4C-DA70-0042-B009-10E37C1013EC}"/>
              </a:ext>
            </a:extLst>
          </p:cNvPr>
          <p:cNvPicPr>
            <a:picLocks noChangeAspect="1"/>
          </p:cNvPicPr>
          <p:nvPr userDrawn="1"/>
        </p:nvPicPr>
        <p:blipFill>
          <a:blip r:embed="rId4"/>
          <a:stretch>
            <a:fillRect/>
          </a:stretch>
        </p:blipFill>
        <p:spPr>
          <a:xfrm>
            <a:off x="11437197" y="6356350"/>
            <a:ext cx="501650" cy="501650"/>
          </a:xfrm>
          <a:prstGeom prst="rect">
            <a:avLst/>
          </a:prstGeom>
        </p:spPr>
      </p:pic>
      <p:pic>
        <p:nvPicPr>
          <p:cNvPr id="22" name="Graphic 21">
            <a:extLst>
              <a:ext uri="{FF2B5EF4-FFF2-40B4-BE49-F238E27FC236}">
                <a16:creationId xmlns:a16="http://schemas.microsoft.com/office/drawing/2014/main" id="{61CE04F3-8912-47E4-834D-89C2BAF9EEB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35316" y="834553"/>
            <a:ext cx="1325468" cy="174051"/>
          </a:xfrm>
          <a:prstGeom prst="rect">
            <a:avLst/>
          </a:prstGeom>
        </p:spPr>
      </p:pic>
      <p:sp>
        <p:nvSpPr>
          <p:cNvPr id="3" name="Footer Placeholder 2">
            <a:extLst>
              <a:ext uri="{FF2B5EF4-FFF2-40B4-BE49-F238E27FC236}">
                <a16:creationId xmlns:a16="http://schemas.microsoft.com/office/drawing/2014/main" id="{6EAD337C-619D-4AAC-8ECC-D9CE43DFCB4D}"/>
              </a:ext>
            </a:extLst>
          </p:cNvPr>
          <p:cNvSpPr>
            <a:spLocks noGrp="1"/>
          </p:cNvSpPr>
          <p:nvPr>
            <p:ph type="ftr" sz="quarter" idx="16"/>
          </p:nvPr>
        </p:nvSpPr>
        <p:spPr/>
        <p:txBody>
          <a:bodyPr/>
          <a:lstStyle/>
          <a:p>
            <a:r>
              <a:rPr lang="en-US"/>
              <a:t>Copyright © 2019 Oracle and/or its affliates.</a:t>
            </a:r>
            <a:endParaRPr lang="en-US" dirty="0"/>
          </a:p>
        </p:txBody>
      </p:sp>
      <p:sp>
        <p:nvSpPr>
          <p:cNvPr id="4" name="Slide Number Placeholder 3">
            <a:extLst>
              <a:ext uri="{FF2B5EF4-FFF2-40B4-BE49-F238E27FC236}">
                <a16:creationId xmlns:a16="http://schemas.microsoft.com/office/drawing/2014/main" id="{A47407DA-952F-46A6-BF37-E6B0231DF5B7}"/>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350298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Light Title slide with border 2">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B5F97872-A8E7-4983-882E-ED121CE6B1E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16" y="834553"/>
            <a:ext cx="1325468" cy="174051"/>
          </a:xfrm>
          <a:prstGeom prst="rect">
            <a:avLst/>
          </a:prstGeom>
        </p:spPr>
      </p:pic>
      <p:pic>
        <p:nvPicPr>
          <p:cNvPr id="11" name="Picture 10" descr="A picture containing table, elephant, clothing&#10;&#10;Description automatically generated">
            <a:extLst>
              <a:ext uri="{FF2B5EF4-FFF2-40B4-BE49-F238E27FC236}">
                <a16:creationId xmlns:a16="http://schemas.microsoft.com/office/drawing/2014/main" id="{D10A2AE4-7C9C-4FBA-90B0-0F9F3467EAEA}"/>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sp>
        <p:nvSpPr>
          <p:cNvPr id="13" name="Slide Number Placeholder 1">
            <a:extLst>
              <a:ext uri="{FF2B5EF4-FFF2-40B4-BE49-F238E27FC236}">
                <a16:creationId xmlns:a16="http://schemas.microsoft.com/office/drawing/2014/main" id="{EC80B273-05EE-354F-BDB5-4D3CADE7884C}"/>
              </a:ext>
            </a:extLst>
          </p:cNvPr>
          <p:cNvSpPr>
            <a:spLocks noGrp="1"/>
          </p:cNvSpPr>
          <p:nvPr>
            <p:ph type="sldNum" sz="quarter" idx="16"/>
          </p:nvPr>
        </p:nvSpPr>
        <p:spPr>
          <a:xfrm>
            <a:off x="633621" y="6349718"/>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pic>
        <p:nvPicPr>
          <p:cNvPr id="12" name="Picture 11">
            <a:extLst>
              <a:ext uri="{FF2B5EF4-FFF2-40B4-BE49-F238E27FC236}">
                <a16:creationId xmlns:a16="http://schemas.microsoft.com/office/drawing/2014/main" id="{B41E6192-0966-E748-B75F-334DC4B5AAFE}"/>
              </a:ext>
            </a:extLst>
          </p:cNvPr>
          <p:cNvPicPr>
            <a:picLocks noChangeAspect="1"/>
          </p:cNvPicPr>
          <p:nvPr userDrawn="1"/>
        </p:nvPicPr>
        <p:blipFill>
          <a:blip r:embed="rId5"/>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A4FEE8A7-2ADE-4470-B07B-CD5C5C46C5E2}"/>
              </a:ext>
            </a:extLst>
          </p:cNvPr>
          <p:cNvSpPr>
            <a:spLocks noGrp="1"/>
          </p:cNvSpPr>
          <p:nvPr>
            <p:ph type="ftr" sz="quarter" idx="17"/>
          </p:nvPr>
        </p:nvSpPr>
        <p:spPr>
          <a:xfrm>
            <a:off x="1050568" y="6356350"/>
            <a:ext cx="4114800" cy="365125"/>
          </a:xfrm>
        </p:spPr>
        <p:txBody>
          <a:bodyPr/>
          <a:lstStyle>
            <a:lvl1pPr>
              <a:defRPr>
                <a:solidFill>
                  <a:schemeClr val="bg1"/>
                </a:solidFill>
                <a:latin typeface="Oracle Sans" panose="020B0503020204020204" pitchFamily="34" charset="0"/>
                <a:cs typeface="Oracle Sans" panose="020B0503020204020204" pitchFamily="34" charset="0"/>
              </a:defRPr>
            </a:lvl1pPr>
          </a:lstStyle>
          <a:p>
            <a:r>
              <a:rPr lang="en-US"/>
              <a:t>Copyright © 2019 Oracle and/or its affliates.</a:t>
            </a:r>
            <a:endParaRPr lang="en-US" dirty="0"/>
          </a:p>
        </p:txBody>
      </p:sp>
    </p:spTree>
    <p:extLst>
      <p:ext uri="{BB962C8B-B14F-4D97-AF65-F5344CB8AC3E}">
        <p14:creationId xmlns:p14="http://schemas.microsoft.com/office/powerpoint/2010/main" val="3627333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Light Title slide 2">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033ABF72-EA61-493C-9C80-2766E330E9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16" y="834553"/>
            <a:ext cx="1325468" cy="174051"/>
          </a:xfrm>
          <a:prstGeom prst="rect">
            <a:avLst/>
          </a:prstGeom>
        </p:spPr>
      </p:pic>
      <p:pic>
        <p:nvPicPr>
          <p:cNvPr id="11" name="Picture 10" descr="A picture containing container, basket&#10;&#10;Description automatically generated">
            <a:extLst>
              <a:ext uri="{FF2B5EF4-FFF2-40B4-BE49-F238E27FC236}">
                <a16:creationId xmlns:a16="http://schemas.microsoft.com/office/drawing/2014/main" id="{A4C97F1E-BE16-AA42-BFFE-49B2AA09D263}"/>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1133"/>
          <a:stretch/>
        </p:blipFill>
        <p:spPr>
          <a:xfrm flipH="1">
            <a:off x="7263302" y="224473"/>
            <a:ext cx="4928697" cy="2612033"/>
          </a:xfrm>
          <a:prstGeom prst="rect">
            <a:avLst/>
          </a:prstGeom>
        </p:spPr>
      </p:pic>
      <p:pic>
        <p:nvPicPr>
          <p:cNvPr id="12" name="Picture 11" descr="A picture containing music, black&#10;&#10;Description automatically generated">
            <a:extLst>
              <a:ext uri="{FF2B5EF4-FFF2-40B4-BE49-F238E27FC236}">
                <a16:creationId xmlns:a16="http://schemas.microsoft.com/office/drawing/2014/main" id="{5F7F53D4-47BD-9145-A247-BCC9EDCB7984}"/>
              </a:ext>
            </a:extLst>
          </p:cNvPr>
          <p:cNvPicPr>
            <a:picLocks noChangeAspect="1"/>
          </p:cNvPicPr>
          <p:nvPr userDrawn="1"/>
        </p:nvPicPr>
        <p:blipFill rotWithShape="1">
          <a:blip r:embed="rId5">
            <a:alphaModFix amt="15000"/>
            <a:extLst>
              <a:ext uri="{28A0092B-C50C-407E-A947-70E740481C1C}">
                <a14:useLocalDpi xmlns:a14="http://schemas.microsoft.com/office/drawing/2010/main" val="0"/>
              </a:ext>
            </a:extLst>
          </a:blip>
          <a:srcRect l="14005" b="27845"/>
          <a:stretch/>
        </p:blipFill>
        <p:spPr>
          <a:xfrm>
            <a:off x="-1" y="5667593"/>
            <a:ext cx="3807059" cy="1190407"/>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6" name="Picture 15">
            <a:extLst>
              <a:ext uri="{FF2B5EF4-FFF2-40B4-BE49-F238E27FC236}">
                <a16:creationId xmlns:a16="http://schemas.microsoft.com/office/drawing/2014/main" id="{60933DBA-8C55-E84B-B9A6-D9E630A11DFB}"/>
              </a:ext>
            </a:extLst>
          </p:cNvPr>
          <p:cNvPicPr>
            <a:picLocks noChangeAspect="1"/>
          </p:cNvPicPr>
          <p:nvPr userDrawn="1"/>
        </p:nvPicPr>
        <p:blipFill>
          <a:blip r:embed="rId6"/>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958DF406-0086-41A3-9977-669EBDA12141}"/>
              </a:ext>
            </a:extLst>
          </p:cNvPr>
          <p:cNvSpPr>
            <a:spLocks noGrp="1"/>
          </p:cNvSpPr>
          <p:nvPr>
            <p:ph type="ftr" sz="quarter" idx="16"/>
          </p:nvPr>
        </p:nvSpPr>
        <p:spPr/>
        <p:txBody>
          <a:bodyPr/>
          <a:lstStyle/>
          <a:p>
            <a:r>
              <a:rPr lang="en-US"/>
              <a:t>Copyright © 2019 Oracle and/or its affliates.</a:t>
            </a:r>
            <a:endParaRPr lang="en-US" dirty="0"/>
          </a:p>
        </p:txBody>
      </p:sp>
      <p:sp>
        <p:nvSpPr>
          <p:cNvPr id="4" name="Slide Number Placeholder 3">
            <a:extLst>
              <a:ext uri="{FF2B5EF4-FFF2-40B4-BE49-F238E27FC236}">
                <a16:creationId xmlns:a16="http://schemas.microsoft.com/office/drawing/2014/main" id="{E8453E6C-3F22-4EB7-A2A6-4B93AD63B5EB}"/>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237314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secHead" preserve="1">
  <p:cSld name="Light 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97D596B-4276-C840-B6F0-D309028DB43A}"/>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6" name="Footer Placeholder 5">
            <a:extLst>
              <a:ext uri="{FF2B5EF4-FFF2-40B4-BE49-F238E27FC236}">
                <a16:creationId xmlns:a16="http://schemas.microsoft.com/office/drawing/2014/main" id="{B2F03394-9473-4450-8FF2-944DA47113B4}"/>
              </a:ext>
            </a:extLst>
          </p:cNvPr>
          <p:cNvSpPr>
            <a:spLocks noGrp="1"/>
          </p:cNvSpPr>
          <p:nvPr>
            <p:ph type="ftr" sz="quarter" idx="10"/>
          </p:nvPr>
        </p:nvSpPr>
        <p:spPr/>
        <p:txBody>
          <a:bodyPr/>
          <a:lstStyle/>
          <a:p>
            <a:r>
              <a:rPr lang="en-US"/>
              <a:t>Copyright © 2019 Oracle and/or its affliates.</a:t>
            </a:r>
            <a:endParaRPr lang="en-US" dirty="0"/>
          </a:p>
        </p:txBody>
      </p:sp>
      <p:sp>
        <p:nvSpPr>
          <p:cNvPr id="7" name="Slide Number Placeholder 6">
            <a:extLst>
              <a:ext uri="{FF2B5EF4-FFF2-40B4-BE49-F238E27FC236}">
                <a16:creationId xmlns:a16="http://schemas.microsoft.com/office/drawing/2014/main" id="{9109A7D7-1838-4598-8915-BF0739FE03A8}"/>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82080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Light Remote speaker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47"/>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948B0DA0-F967-2742-83CF-A94F1A88E58F}"/>
              </a:ext>
            </a:extLst>
          </p:cNvPr>
          <p:cNvSpPr>
            <a:spLocks noGrp="1"/>
          </p:cNvSpPr>
          <p:nvPr>
            <p:ph type="body" sz="quarter" idx="11" hasCustomPrompt="1"/>
          </p:nvPr>
        </p:nvSpPr>
        <p:spPr>
          <a:xfrm>
            <a:off x="5659226" y="1729568"/>
            <a:ext cx="6184238" cy="482019"/>
          </a:xfrm>
        </p:spPr>
        <p:txBody>
          <a:bodyPr lIns="0" anchor="b">
            <a:noAutofit/>
          </a:bodyPr>
          <a:lstStyle>
            <a:lvl1pPr>
              <a:defRPr sz="2400" b="1" i="0">
                <a:latin typeface="Oracle Sans" panose="020B0503020204020204" pitchFamily="34" charset="0"/>
                <a:cs typeface="Oracle Sans" panose="020B0503020204020204" pitchFamily="34" charset="0"/>
              </a:defRPr>
            </a:lvl1pPr>
          </a:lstStyle>
          <a:p>
            <a:pPr lvl="0"/>
            <a:r>
              <a:rPr lang="en-US" dirty="0"/>
              <a:t>Headline</a:t>
            </a:r>
          </a:p>
        </p:txBody>
      </p:sp>
      <p:sp>
        <p:nvSpPr>
          <p:cNvPr id="15" name="Text Placeholder 10">
            <a:extLst>
              <a:ext uri="{FF2B5EF4-FFF2-40B4-BE49-F238E27FC236}">
                <a16:creationId xmlns:a16="http://schemas.microsoft.com/office/drawing/2014/main" id="{085E64C9-9C43-0840-BE43-4074F7178F7C}"/>
              </a:ext>
            </a:extLst>
          </p:cNvPr>
          <p:cNvSpPr>
            <a:spLocks noGrp="1"/>
          </p:cNvSpPr>
          <p:nvPr>
            <p:ph type="body" sz="quarter" idx="15" hasCustomPrompt="1"/>
          </p:nvPr>
        </p:nvSpPr>
        <p:spPr>
          <a:xfrm>
            <a:off x="5659226" y="2852531"/>
            <a:ext cx="6184237" cy="2587963"/>
          </a:xfrm>
        </p:spPr>
        <p:txBody>
          <a:bodyPr lIns="0" anchor="ctr" anchorCtr="0">
            <a:noAutofit/>
          </a:bodyPr>
          <a:lstStyle>
            <a:lvl1pPr>
              <a:spcBef>
                <a:spcPts val="0"/>
              </a:spcBef>
              <a:spcAft>
                <a:spcPts val="800"/>
              </a:spcAft>
              <a:buClr>
                <a:schemeClr val="bg1"/>
              </a:buClr>
              <a:defRPr sz="2000" b="0" i="0">
                <a:latin typeface="Oracle Sans" panose="020B0503020204020204" pitchFamily="34" charset="0"/>
                <a:cs typeface="Oracle Sans" panose="020B0503020204020204" pitchFamily="34" charset="0"/>
              </a:defRPr>
            </a:lvl1pPr>
            <a:lvl2pPr marL="228600">
              <a:spcBef>
                <a:spcPts val="0"/>
              </a:spcBef>
              <a:buClr>
                <a:schemeClr val="bg1"/>
              </a:buClr>
              <a:defRPr/>
            </a:lvl2pPr>
          </a:lstStyle>
          <a:p>
            <a:pPr lvl="0"/>
            <a:r>
              <a:rPr lang="en-US" dirty="0"/>
              <a:t>Add text here</a:t>
            </a:r>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0" name="Rectangle 19">
            <a:extLst>
              <a:ext uri="{FF2B5EF4-FFF2-40B4-BE49-F238E27FC236}">
                <a16:creationId xmlns:a16="http://schemas.microsoft.com/office/drawing/2014/main" id="{683AB1BC-2635-8847-B41C-2FADD8B3257E}"/>
              </a:ext>
            </a:extLst>
          </p:cNvPr>
          <p:cNvSpPr/>
          <p:nvPr userDrawn="1"/>
        </p:nvSpPr>
        <p:spPr>
          <a:xfrm>
            <a:off x="5659227" y="245204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C32DB3A-2849-8D4A-8B24-9ED495A43E89}"/>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E9685F9F-E87E-4E84-A301-568289B1B27A}"/>
              </a:ext>
            </a:extLst>
          </p:cNvPr>
          <p:cNvSpPr>
            <a:spLocks noGrp="1"/>
          </p:cNvSpPr>
          <p:nvPr>
            <p:ph type="ftr" sz="quarter" idx="16"/>
          </p:nvPr>
        </p:nvSpPr>
        <p:spPr/>
        <p:txBody>
          <a:bodyPr/>
          <a:lstStyle/>
          <a:p>
            <a:r>
              <a:rPr lang="en-US"/>
              <a:t>Copyright © 2019 Oracle and/or its affliates.</a:t>
            </a:r>
            <a:endParaRPr lang="en-US" dirty="0"/>
          </a:p>
        </p:txBody>
      </p:sp>
      <p:sp>
        <p:nvSpPr>
          <p:cNvPr id="4" name="Slide Number Placeholder 3">
            <a:extLst>
              <a:ext uri="{FF2B5EF4-FFF2-40B4-BE49-F238E27FC236}">
                <a16:creationId xmlns:a16="http://schemas.microsoft.com/office/drawing/2014/main" id="{9FF35E76-93B0-4F75-B106-DAFB903A2B55}"/>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68790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Light Title and numbered lis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565663"/>
            <a:ext cx="5854818" cy="3169238"/>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2064470" y="2302901"/>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One</a:t>
            </a:r>
          </a:p>
        </p:txBody>
      </p:sp>
      <p:sp>
        <p:nvSpPr>
          <p:cNvPr id="10" name="Title 1">
            <a:extLst>
              <a:ext uri="{FF2B5EF4-FFF2-40B4-BE49-F238E27FC236}">
                <a16:creationId xmlns:a16="http://schemas.microsoft.com/office/drawing/2014/main" id="{99AFAB69-F72F-B44B-BB67-D4480049D826}"/>
              </a:ext>
            </a:extLst>
          </p:cNvPr>
          <p:cNvSpPr>
            <a:spLocks noGrp="1"/>
          </p:cNvSpPr>
          <p:nvPr>
            <p:ph type="title" hasCustomPrompt="1"/>
          </p:nvPr>
        </p:nvSpPr>
        <p:spPr>
          <a:xfrm>
            <a:off x="768096" y="783026"/>
            <a:ext cx="10110436" cy="844095"/>
          </a:xfrm>
        </p:spPr>
        <p:txBody>
          <a:bodyPr vert="horz" lIns="0" tIns="45720" rIns="0" bIns="45720" rtlCol="0" anchor="b">
            <a:norm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13" name="Text Placeholder 5">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1461153" y="2302995"/>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1</a:t>
            </a:r>
          </a:p>
        </p:txBody>
      </p:sp>
      <p:sp>
        <p:nvSpPr>
          <p:cNvPr id="15" name="Text Placeholder 5">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1461153" y="2822169"/>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2</a:t>
            </a:r>
          </a:p>
        </p:txBody>
      </p:sp>
      <p:sp>
        <p:nvSpPr>
          <p:cNvPr id="16" name="Text Placeholder 5">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1461153" y="3341343"/>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3</a:t>
            </a:r>
          </a:p>
        </p:txBody>
      </p:sp>
      <p:sp>
        <p:nvSpPr>
          <p:cNvPr id="17" name="Text Placeholder 5">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1461153" y="3860517"/>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4</a:t>
            </a:r>
          </a:p>
        </p:txBody>
      </p:sp>
      <p:sp>
        <p:nvSpPr>
          <p:cNvPr id="18" name="Text Placehold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1461153" y="4379689"/>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5</a:t>
            </a:r>
          </a:p>
        </p:txBody>
      </p:sp>
      <p:sp>
        <p:nvSpPr>
          <p:cNvPr id="21" name="Rectangle 20">
            <a:extLst>
              <a:ext uri="{FF2B5EF4-FFF2-40B4-BE49-F238E27FC236}">
                <a16:creationId xmlns:a16="http://schemas.microsoft.com/office/drawing/2014/main" id="{FFFD898F-103C-F14D-85A5-5DFDF32D1E06}"/>
              </a:ext>
            </a:extLst>
          </p:cNvPr>
          <p:cNvSpPr/>
          <p:nvPr userDrawn="1"/>
        </p:nvSpPr>
        <p:spPr>
          <a:xfrm>
            <a:off x="761288"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
            <a:extLst>
              <a:ext uri="{FF2B5EF4-FFF2-40B4-BE49-F238E27FC236}">
                <a16:creationId xmlns:a16="http://schemas.microsoft.com/office/drawing/2014/main" id="{53E966DA-E5B9-074E-B0AA-F5451AF51BAE}"/>
              </a:ext>
            </a:extLst>
          </p:cNvPr>
          <p:cNvSpPr>
            <a:spLocks noGrp="1"/>
          </p:cNvSpPr>
          <p:nvPr>
            <p:ph type="body" idx="16" hasCustomPrompt="1"/>
          </p:nvPr>
        </p:nvSpPr>
        <p:spPr>
          <a:xfrm>
            <a:off x="2064470" y="2822098"/>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Two</a:t>
            </a:r>
          </a:p>
          <a:p>
            <a:pPr lvl="0"/>
            <a:endParaRPr lang="en-US" dirty="0"/>
          </a:p>
        </p:txBody>
      </p:sp>
      <p:sp>
        <p:nvSpPr>
          <p:cNvPr id="20" name="Text Placeholder 2">
            <a:extLst>
              <a:ext uri="{FF2B5EF4-FFF2-40B4-BE49-F238E27FC236}">
                <a16:creationId xmlns:a16="http://schemas.microsoft.com/office/drawing/2014/main" id="{35FDD008-E0E6-4746-AB5B-78D012E92B2E}"/>
              </a:ext>
            </a:extLst>
          </p:cNvPr>
          <p:cNvSpPr>
            <a:spLocks noGrp="1"/>
          </p:cNvSpPr>
          <p:nvPr>
            <p:ph type="body" idx="17" hasCustomPrompt="1"/>
          </p:nvPr>
        </p:nvSpPr>
        <p:spPr>
          <a:xfrm>
            <a:off x="2064470" y="3341295"/>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Three</a:t>
            </a:r>
          </a:p>
        </p:txBody>
      </p:sp>
      <p:sp>
        <p:nvSpPr>
          <p:cNvPr id="22" name="Text Placeholder 2">
            <a:extLst>
              <a:ext uri="{FF2B5EF4-FFF2-40B4-BE49-F238E27FC236}">
                <a16:creationId xmlns:a16="http://schemas.microsoft.com/office/drawing/2014/main" id="{A5DE72B7-8353-7C47-A8C2-69DED713D179}"/>
              </a:ext>
            </a:extLst>
          </p:cNvPr>
          <p:cNvSpPr>
            <a:spLocks noGrp="1"/>
          </p:cNvSpPr>
          <p:nvPr>
            <p:ph type="body" idx="18" hasCustomPrompt="1"/>
          </p:nvPr>
        </p:nvSpPr>
        <p:spPr>
          <a:xfrm>
            <a:off x="2064470" y="3860492"/>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Four</a:t>
            </a:r>
          </a:p>
        </p:txBody>
      </p:sp>
      <p:sp>
        <p:nvSpPr>
          <p:cNvPr id="23" name="Text Placeholder 2">
            <a:extLst>
              <a:ext uri="{FF2B5EF4-FFF2-40B4-BE49-F238E27FC236}">
                <a16:creationId xmlns:a16="http://schemas.microsoft.com/office/drawing/2014/main" id="{6D1BD307-5E4B-9647-A402-54CF30BEC3C6}"/>
              </a:ext>
            </a:extLst>
          </p:cNvPr>
          <p:cNvSpPr>
            <a:spLocks noGrp="1"/>
          </p:cNvSpPr>
          <p:nvPr>
            <p:ph type="body" idx="19" hasCustomPrompt="1"/>
          </p:nvPr>
        </p:nvSpPr>
        <p:spPr>
          <a:xfrm>
            <a:off x="2064470" y="4379689"/>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Five</a:t>
            </a:r>
          </a:p>
        </p:txBody>
      </p:sp>
      <p:pic>
        <p:nvPicPr>
          <p:cNvPr id="26" name="Picture 25">
            <a:extLst>
              <a:ext uri="{FF2B5EF4-FFF2-40B4-BE49-F238E27FC236}">
                <a16:creationId xmlns:a16="http://schemas.microsoft.com/office/drawing/2014/main" id="{67138000-7156-634F-A6D0-6F7690252389}"/>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BFEAAAFB-2FCD-498D-B547-AC9CE371CCC4}"/>
              </a:ext>
            </a:extLst>
          </p:cNvPr>
          <p:cNvSpPr>
            <a:spLocks noGrp="1"/>
          </p:cNvSpPr>
          <p:nvPr>
            <p:ph type="ftr" sz="quarter" idx="20"/>
          </p:nvPr>
        </p:nvSpPr>
        <p:spPr/>
        <p:txBody>
          <a:bodyPr/>
          <a:lstStyle/>
          <a:p>
            <a:r>
              <a:rPr lang="en-US"/>
              <a:t>Copyright © 2019 Oracle and/or its affliates.</a:t>
            </a:r>
            <a:endParaRPr lang="en-US" dirty="0"/>
          </a:p>
        </p:txBody>
      </p:sp>
      <p:sp>
        <p:nvSpPr>
          <p:cNvPr id="6" name="Slide Number Placeholder 5">
            <a:extLst>
              <a:ext uri="{FF2B5EF4-FFF2-40B4-BE49-F238E27FC236}">
                <a16:creationId xmlns:a16="http://schemas.microsoft.com/office/drawing/2014/main" id="{9EF62BB0-137B-434F-A197-25B5626B0347}"/>
              </a:ext>
            </a:extLst>
          </p:cNvPr>
          <p:cNvSpPr>
            <a:spLocks noGrp="1"/>
          </p:cNvSpPr>
          <p:nvPr>
            <p:ph type="sldNum" sz="quarter" idx="2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97152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Light Quote with log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2BE6D0-0FF7-4E98-A703-CF3F097A674F}"/>
              </a:ext>
            </a:extLst>
          </p:cNvPr>
          <p:cNvSpPr/>
          <p:nvPr userDrawn="1"/>
        </p:nvSpPr>
        <p:spPr>
          <a:xfrm>
            <a:off x="0" y="0"/>
            <a:ext cx="12192000" cy="6858000"/>
          </a:xfrm>
          <a:prstGeom prst="rect">
            <a:avLst/>
          </a:prstGeom>
          <a:blipFill dpi="0" rotWithShape="1">
            <a:blip r:embed="rId2">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16250C7C-7F0B-2B44-AAA6-883F6AB7E03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1" name="Title 1">
            <a:extLst>
              <a:ext uri="{FF2B5EF4-FFF2-40B4-BE49-F238E27FC236}">
                <a16:creationId xmlns:a16="http://schemas.microsoft.com/office/drawing/2014/main" id="{554B90B0-B853-6F47-ACDA-C26DB60F0F3D}"/>
              </a:ext>
            </a:extLst>
          </p:cNvPr>
          <p:cNvSpPr txBox="1">
            <a:spLocks/>
          </p:cNvSpPr>
          <p:nvPr userDrawn="1"/>
        </p:nvSpPr>
        <p:spPr>
          <a:xfrm>
            <a:off x="875356" y="5535006"/>
            <a:ext cx="9983144" cy="720737"/>
          </a:xfrm>
          <a:prstGeom prst="rect">
            <a:avLst/>
          </a:prstGeom>
        </p:spPr>
        <p:txBody>
          <a:bodyPr vert="horz" lIns="0" tIns="45720" rIns="0" bIns="45720" rtlCol="0" anchor="t">
            <a:noAutofit/>
          </a:bodyPr>
          <a:lstStyle>
            <a:lvl1pPr algn="l" defTabSz="914400" rtl="0" eaLnBrk="1" latinLnBrk="0" hangingPunct="1">
              <a:lnSpc>
                <a:spcPts val="1800"/>
              </a:lnSpc>
              <a:spcBef>
                <a:spcPts val="0"/>
              </a:spcBef>
              <a:buNone/>
              <a:defRPr lang="en-US" sz="1400" b="1" i="0" kern="1200">
                <a:solidFill>
                  <a:schemeClr val="bg1"/>
                </a:solidFill>
                <a:latin typeface="Oracle Sans" panose="020B0503020204020204" pitchFamily="34" charset="0"/>
                <a:ea typeface="+mn-ea"/>
                <a:cs typeface="Oracle Sans" panose="020B0503020204020204" pitchFamily="34" charset="0"/>
              </a:defRPr>
            </a:lvl1pPr>
          </a:lstStyle>
          <a:p>
            <a:endParaRPr lang="en-US" sz="1400" b="0" i="0" dirty="0">
              <a:latin typeface="Oracle Sans" panose="020B0503020204020204" pitchFamily="34" charset="0"/>
              <a:cs typeface="Oracle Sans" panose="020B0503020204020204" pitchFamily="34" charset="0"/>
            </a:endParaRPr>
          </a:p>
        </p:txBody>
      </p:sp>
      <p:sp>
        <p:nvSpPr>
          <p:cNvPr id="29" name="Text Placeholder 26">
            <a:extLst>
              <a:ext uri="{FF2B5EF4-FFF2-40B4-BE49-F238E27FC236}">
                <a16:creationId xmlns:a16="http://schemas.microsoft.com/office/drawing/2014/main" id="{90252080-E2D5-6447-93EB-F3E1BDF7CD7B}"/>
              </a:ext>
            </a:extLst>
          </p:cNvPr>
          <p:cNvSpPr>
            <a:spLocks noGrp="1"/>
          </p:cNvSpPr>
          <p:nvPr>
            <p:ph type="body" sz="quarter" idx="13" hasCustomPrompt="1"/>
          </p:nvPr>
        </p:nvSpPr>
        <p:spPr>
          <a:xfrm>
            <a:off x="768096" y="2346183"/>
            <a:ext cx="9983786" cy="2242890"/>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2" name="Text Placeholder 26">
            <a:extLst>
              <a:ext uri="{FF2B5EF4-FFF2-40B4-BE49-F238E27FC236}">
                <a16:creationId xmlns:a16="http://schemas.microsoft.com/office/drawing/2014/main" id="{C9068F71-E098-E049-81D3-5491AAF8DE57}"/>
              </a:ext>
            </a:extLst>
          </p:cNvPr>
          <p:cNvSpPr>
            <a:spLocks noGrp="1"/>
          </p:cNvSpPr>
          <p:nvPr>
            <p:ph type="body" sz="quarter" idx="14" hasCustomPrompt="1"/>
          </p:nvPr>
        </p:nvSpPr>
        <p:spPr>
          <a:xfrm>
            <a:off x="768096" y="5239646"/>
            <a:ext cx="998378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3" name="Text Placeholder 26">
            <a:extLst>
              <a:ext uri="{FF2B5EF4-FFF2-40B4-BE49-F238E27FC236}">
                <a16:creationId xmlns:a16="http://schemas.microsoft.com/office/drawing/2014/main" id="{87089DAA-9281-6045-B621-B0A829511738}"/>
              </a:ext>
            </a:extLst>
          </p:cNvPr>
          <p:cNvSpPr>
            <a:spLocks noGrp="1"/>
          </p:cNvSpPr>
          <p:nvPr>
            <p:ph type="body" sz="quarter" idx="12"/>
          </p:nvPr>
        </p:nvSpPr>
        <p:spPr>
          <a:xfrm>
            <a:off x="768096" y="5564669"/>
            <a:ext cx="9983786" cy="528567"/>
          </a:xfrm>
        </p:spPr>
        <p:txBody>
          <a:bodyPr lIns="0">
            <a:noAutofit/>
          </a:bodyPr>
          <a:lstStyle>
            <a:lvl1pPr algn="l" fontAlgn="t">
              <a:lnSpc>
                <a:spcPct val="100000"/>
              </a:lnSpc>
              <a:spcBef>
                <a:spcPts val="0"/>
              </a:spcBef>
              <a:defRPr sz="1300"/>
            </a:lvl1pPr>
          </a:lstStyle>
          <a:p>
            <a:pPr lvl="0"/>
            <a:r>
              <a:rPr lang="en-US"/>
              <a:t>Edit Master text styles</a:t>
            </a:r>
          </a:p>
        </p:txBody>
      </p:sp>
      <p:sp>
        <p:nvSpPr>
          <p:cNvPr id="34" name="Picture Placeholder 19">
            <a:extLst>
              <a:ext uri="{FF2B5EF4-FFF2-40B4-BE49-F238E27FC236}">
                <a16:creationId xmlns:a16="http://schemas.microsoft.com/office/drawing/2014/main" id="{806BB0D3-072D-8D47-8C70-E1851CE928BD}"/>
              </a:ext>
            </a:extLst>
          </p:cNvPr>
          <p:cNvSpPr>
            <a:spLocks noGrp="1"/>
          </p:cNvSpPr>
          <p:nvPr>
            <p:ph type="pic" sz="quarter" idx="10"/>
          </p:nvPr>
        </p:nvSpPr>
        <p:spPr>
          <a:xfrm>
            <a:off x="768096" y="955256"/>
            <a:ext cx="2589212" cy="1106907"/>
          </a:xfrm>
        </p:spPr>
        <p:txBody>
          <a:bodyPr/>
          <a:lstStyle/>
          <a:p>
            <a:r>
              <a:rPr lang="en-US"/>
              <a:t>Click icon to add picture</a:t>
            </a:r>
            <a:endParaRPr lang="en-US" dirty="0"/>
          </a:p>
        </p:txBody>
      </p:sp>
      <p:sp>
        <p:nvSpPr>
          <p:cNvPr id="35" name="Rectangle 34">
            <a:extLst>
              <a:ext uri="{FF2B5EF4-FFF2-40B4-BE49-F238E27FC236}">
                <a16:creationId xmlns:a16="http://schemas.microsoft.com/office/drawing/2014/main" id="{C565B80A-580D-054A-A47B-A7433DB02574}"/>
              </a:ext>
            </a:extLst>
          </p:cNvPr>
          <p:cNvSpPr/>
          <p:nvPr userDrawn="1"/>
        </p:nvSpPr>
        <p:spPr>
          <a:xfrm>
            <a:off x="768097"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A5BF82DE-33C5-3A4E-A2BE-056AD4CD8E3B}"/>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07C95176-6832-4D14-B8AA-9CF49288F5D7}"/>
              </a:ext>
            </a:extLst>
          </p:cNvPr>
          <p:cNvSpPr>
            <a:spLocks noGrp="1"/>
          </p:cNvSpPr>
          <p:nvPr>
            <p:ph type="ftr" sz="quarter" idx="15"/>
          </p:nvPr>
        </p:nvSpPr>
        <p:spPr/>
        <p:txBody>
          <a:bodyPr/>
          <a:lstStyle/>
          <a:p>
            <a:r>
              <a:rPr lang="en-US"/>
              <a:t>Copyright © 2019 Oracle and/or its affliates.</a:t>
            </a:r>
            <a:endParaRPr lang="en-US" dirty="0"/>
          </a:p>
        </p:txBody>
      </p:sp>
      <p:sp>
        <p:nvSpPr>
          <p:cNvPr id="3" name="Slide Number Placeholder 2">
            <a:extLst>
              <a:ext uri="{FF2B5EF4-FFF2-40B4-BE49-F238E27FC236}">
                <a16:creationId xmlns:a16="http://schemas.microsoft.com/office/drawing/2014/main" id="{866E2F52-3B6A-46A0-AAA4-214A1F01ED2B}"/>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09185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Light Quote with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47"/>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a:t>Click icon to add picture</a:t>
            </a:r>
            <a:endParaRPr lang="en-US" dirty="0"/>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3" name="Text Placeholder 26">
            <a:extLst>
              <a:ext uri="{FF2B5EF4-FFF2-40B4-BE49-F238E27FC236}">
                <a16:creationId xmlns:a16="http://schemas.microsoft.com/office/drawing/2014/main" id="{660ACC2F-3202-B843-8CCE-6D68B1FAAF09}"/>
              </a:ext>
            </a:extLst>
          </p:cNvPr>
          <p:cNvSpPr>
            <a:spLocks noGrp="1"/>
          </p:cNvSpPr>
          <p:nvPr>
            <p:ph type="body" sz="quarter" idx="11" hasCustomPrompt="1"/>
          </p:nvPr>
        </p:nvSpPr>
        <p:spPr>
          <a:xfrm>
            <a:off x="5430545" y="4661231"/>
            <a:ext cx="6315978" cy="218094"/>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4" name="Text Placeholder 26">
            <a:extLst>
              <a:ext uri="{FF2B5EF4-FFF2-40B4-BE49-F238E27FC236}">
                <a16:creationId xmlns:a16="http://schemas.microsoft.com/office/drawing/2014/main" id="{63B99ECC-6BAB-0F46-88DB-26AE80C3434F}"/>
              </a:ext>
            </a:extLst>
          </p:cNvPr>
          <p:cNvSpPr>
            <a:spLocks noGrp="1"/>
          </p:cNvSpPr>
          <p:nvPr>
            <p:ph type="body" sz="quarter" idx="12"/>
          </p:nvPr>
        </p:nvSpPr>
        <p:spPr>
          <a:xfrm>
            <a:off x="5430545" y="4952092"/>
            <a:ext cx="6315978" cy="528567"/>
          </a:xfrm>
        </p:spPr>
        <p:txBody>
          <a:bodyPr lIns="0">
            <a:noAutofit/>
          </a:bodyPr>
          <a:lstStyle>
            <a:lvl1pPr algn="l" fontAlgn="t">
              <a:lnSpc>
                <a:spcPct val="100000"/>
              </a:lnSpc>
              <a:spcBef>
                <a:spcPts val="0"/>
              </a:spcBef>
              <a:defRPr sz="1300"/>
            </a:lvl1pPr>
          </a:lstStyle>
          <a:p>
            <a:pPr lvl="0"/>
            <a:r>
              <a:rPr lang="en-US"/>
              <a:t>Edit Master text styles</a:t>
            </a:r>
          </a:p>
        </p:txBody>
      </p:sp>
      <p:sp>
        <p:nvSpPr>
          <p:cNvPr id="25" name="Text Placeholder 26">
            <a:extLst>
              <a:ext uri="{FF2B5EF4-FFF2-40B4-BE49-F238E27FC236}">
                <a16:creationId xmlns:a16="http://schemas.microsoft.com/office/drawing/2014/main" id="{38A1ED2B-730F-DB4F-8E69-07241B0A4987}"/>
              </a:ext>
            </a:extLst>
          </p:cNvPr>
          <p:cNvSpPr>
            <a:spLocks noGrp="1"/>
          </p:cNvSpPr>
          <p:nvPr>
            <p:ph type="body" sz="quarter" idx="13" hasCustomPrompt="1"/>
          </p:nvPr>
        </p:nvSpPr>
        <p:spPr>
          <a:xfrm>
            <a:off x="5430545" y="1850640"/>
            <a:ext cx="6315978" cy="2251537"/>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26" name="Rectangle 25">
            <a:extLst>
              <a:ext uri="{FF2B5EF4-FFF2-40B4-BE49-F238E27FC236}">
                <a16:creationId xmlns:a16="http://schemas.microsoft.com/office/drawing/2014/main" id="{244BA13B-C4E1-6147-9655-829168E5E266}"/>
              </a:ext>
            </a:extLst>
          </p:cNvPr>
          <p:cNvSpPr/>
          <p:nvPr userDrawn="1"/>
        </p:nvSpPr>
        <p:spPr>
          <a:xfrm>
            <a:off x="5430546" y="434263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1">
            <a:extLst>
              <a:ext uri="{FF2B5EF4-FFF2-40B4-BE49-F238E27FC236}">
                <a16:creationId xmlns:a16="http://schemas.microsoft.com/office/drawing/2014/main" id="{BEAECEC9-004F-624F-96D0-64C7FD44095F}"/>
              </a:ext>
            </a:extLst>
          </p:cNvPr>
          <p:cNvSpPr>
            <a:spLocks noGrp="1"/>
          </p:cNvSpPr>
          <p:nvPr>
            <p:ph type="sldNum" sz="quarter" idx="16"/>
          </p:nvPr>
        </p:nvSpPr>
        <p:spPr>
          <a:xfrm>
            <a:off x="633621" y="6349718"/>
            <a:ext cx="386443" cy="365125"/>
          </a:xfrm>
        </p:spPr>
        <p:txBody>
          <a:bodyPr/>
          <a:lstStyle>
            <a:lvl1pPr>
              <a:defRPr>
                <a:solidFill>
                  <a:schemeClr val="tx2">
                    <a:lumMod val="60000"/>
                    <a:lumOff val="40000"/>
                  </a:schemeClr>
                </a:solidFill>
              </a:defRPr>
            </a:lvl1pPr>
          </a:lstStyle>
          <a:p>
            <a:fld id="{7C371504-33D9-B044-8C50-620C44A06CB1}" type="slidenum">
              <a:rPr lang="en-US" smtClean="0"/>
              <a:pPr/>
              <a:t>‹#›</a:t>
            </a:fld>
            <a:endParaRPr lang="en-US" dirty="0"/>
          </a:p>
        </p:txBody>
      </p:sp>
      <p:sp>
        <p:nvSpPr>
          <p:cNvPr id="15" name="TextBox 14">
            <a:extLst>
              <a:ext uri="{FF2B5EF4-FFF2-40B4-BE49-F238E27FC236}">
                <a16:creationId xmlns:a16="http://schemas.microsoft.com/office/drawing/2014/main" id="{DEFB74B7-684A-0343-AB5E-04DBC7A25953}"/>
              </a:ext>
            </a:extLst>
          </p:cNvPr>
          <p:cNvSpPr txBox="1"/>
          <p:nvPr userDrawn="1"/>
        </p:nvSpPr>
        <p:spPr>
          <a:xfrm>
            <a:off x="944517" y="6415801"/>
            <a:ext cx="5984422" cy="246221"/>
          </a:xfrm>
          <a:prstGeom prst="rect">
            <a:avLst/>
          </a:prstGeom>
          <a:noFill/>
        </p:spPr>
        <p:txBody>
          <a:bodyPr wrap="square" rtlCol="0" anchor="ctr">
            <a:spAutoFit/>
          </a:bodyPr>
          <a:lstStyle/>
          <a:p>
            <a:r>
              <a:rPr lang="en-US" sz="1000" dirty="0">
                <a:solidFill>
                  <a:schemeClr val="tx2">
                    <a:lumMod val="60000"/>
                    <a:lumOff val="40000"/>
                  </a:schemeClr>
                </a:solidFill>
                <a:latin typeface="Oracle Sans" panose="020B0503020204020204" pitchFamily="34" charset="0"/>
                <a:cs typeface="Oracle Sans" panose="020B0503020204020204" pitchFamily="34" charset="0"/>
              </a:rPr>
              <a:t>Confidential – Oracle Internal/Restricted/Highly Restricted</a:t>
            </a:r>
          </a:p>
        </p:txBody>
      </p:sp>
      <p:pic>
        <p:nvPicPr>
          <p:cNvPr id="12" name="Picture 11">
            <a:extLst>
              <a:ext uri="{FF2B5EF4-FFF2-40B4-BE49-F238E27FC236}">
                <a16:creationId xmlns:a16="http://schemas.microsoft.com/office/drawing/2014/main" id="{B4238AF8-3EBB-8C42-9D7F-306684D5258B}"/>
              </a:ext>
            </a:extLst>
          </p:cNvPr>
          <p:cNvPicPr>
            <a:picLocks noChangeAspect="1"/>
          </p:cNvPicPr>
          <p:nvPr userDrawn="1"/>
        </p:nvPicPr>
        <p:blipFill>
          <a:blip r:embed="rId4"/>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53260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Light 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97D596B-4276-C840-B6F0-D309028DB43A}"/>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6" name="Footer Placeholder 5">
            <a:extLst>
              <a:ext uri="{FF2B5EF4-FFF2-40B4-BE49-F238E27FC236}">
                <a16:creationId xmlns:a16="http://schemas.microsoft.com/office/drawing/2014/main" id="{B2F03394-9473-4450-8FF2-944DA47113B4}"/>
              </a:ext>
            </a:extLst>
          </p:cNvPr>
          <p:cNvSpPr>
            <a:spLocks noGrp="1"/>
          </p:cNvSpPr>
          <p:nvPr>
            <p:ph type="ftr" sz="quarter" idx="10"/>
          </p:nvPr>
        </p:nvSpPr>
        <p:spPr/>
        <p:txBody>
          <a:bodyPr/>
          <a:lstStyle/>
          <a:p>
            <a:r>
              <a:rPr lang="en-US"/>
              <a:t>Copyright © 2019 Oracle and/or its affliates.</a:t>
            </a:r>
            <a:endParaRPr lang="en-US" dirty="0"/>
          </a:p>
        </p:txBody>
      </p:sp>
      <p:sp>
        <p:nvSpPr>
          <p:cNvPr id="7" name="Slide Number Placeholder 6">
            <a:extLst>
              <a:ext uri="{FF2B5EF4-FFF2-40B4-BE49-F238E27FC236}">
                <a16:creationId xmlns:a16="http://schemas.microsoft.com/office/drawing/2014/main" id="{9109A7D7-1838-4598-8915-BF0739FE03A8}"/>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073153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Light Quote with picture border">
    <p:spTree>
      <p:nvGrpSpPr>
        <p:cNvPr id="1" name=""/>
        <p:cNvGrpSpPr/>
        <p:nvPr/>
      </p:nvGrpSpPr>
      <p:grpSpPr>
        <a:xfrm>
          <a:off x="0" y="0"/>
          <a:ext cx="0" cy="0"/>
          <a:chOff x="0" y="0"/>
          <a:chExt cx="0" cy="0"/>
        </a:xfrm>
      </p:grpSpPr>
      <p:pic>
        <p:nvPicPr>
          <p:cNvPr id="28" name="Picture 27" descr="A picture containing table, elephant, clothing&#10;&#10;Description automatically generated">
            <a:extLst>
              <a:ext uri="{FF2B5EF4-FFF2-40B4-BE49-F238E27FC236}">
                <a16:creationId xmlns:a16="http://schemas.microsoft.com/office/drawing/2014/main" id="{E7EFAFBA-C533-AF47-8C5A-87A1579768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A203EF7-0022-9042-AE87-EABCBB9B126E}"/>
              </a:ext>
            </a:extLst>
          </p:cNvPr>
          <p:cNvSpPr/>
          <p:nvPr userDrawn="1"/>
        </p:nvSpPr>
        <p:spPr>
          <a:xfrm>
            <a:off x="722371" y="587874"/>
            <a:ext cx="10747258" cy="5682253"/>
          </a:xfrm>
          <a:prstGeom prst="rect">
            <a:avLst/>
          </a:prstGeom>
          <a:solidFill>
            <a:srgbClr val="E0E2E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6">
            <a:extLst>
              <a:ext uri="{FF2B5EF4-FFF2-40B4-BE49-F238E27FC236}">
                <a16:creationId xmlns:a16="http://schemas.microsoft.com/office/drawing/2014/main" id="{F65EEC53-4965-C84F-B964-03CF9283D56E}"/>
              </a:ext>
            </a:extLst>
          </p:cNvPr>
          <p:cNvSpPr>
            <a:spLocks noGrp="1"/>
          </p:cNvSpPr>
          <p:nvPr>
            <p:ph type="body" sz="quarter" idx="13" hasCustomPrompt="1"/>
          </p:nvPr>
        </p:nvSpPr>
        <p:spPr>
          <a:xfrm>
            <a:off x="1530214" y="1101969"/>
            <a:ext cx="9165494" cy="2975336"/>
          </a:xfrm>
        </p:spPr>
        <p:txBody>
          <a:bodyPr lIns="0" anchor="b">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1" name="Text Placeholder 26">
            <a:extLst>
              <a:ext uri="{FF2B5EF4-FFF2-40B4-BE49-F238E27FC236}">
                <a16:creationId xmlns:a16="http://schemas.microsoft.com/office/drawing/2014/main" id="{1AD57123-EDE4-954E-9A92-A3083B1C27DB}"/>
              </a:ext>
            </a:extLst>
          </p:cNvPr>
          <p:cNvSpPr>
            <a:spLocks noGrp="1"/>
          </p:cNvSpPr>
          <p:nvPr>
            <p:ph type="body" sz="quarter" idx="14" hasCustomPrompt="1"/>
          </p:nvPr>
        </p:nvSpPr>
        <p:spPr>
          <a:xfrm>
            <a:off x="1530214" y="4637490"/>
            <a:ext cx="9165494"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2" name="Text Placeholder 26">
            <a:extLst>
              <a:ext uri="{FF2B5EF4-FFF2-40B4-BE49-F238E27FC236}">
                <a16:creationId xmlns:a16="http://schemas.microsoft.com/office/drawing/2014/main" id="{9C7075CA-1EBB-F043-A768-C5814E1A5845}"/>
              </a:ext>
            </a:extLst>
          </p:cNvPr>
          <p:cNvSpPr>
            <a:spLocks noGrp="1"/>
          </p:cNvSpPr>
          <p:nvPr>
            <p:ph type="body" sz="quarter" idx="12"/>
          </p:nvPr>
        </p:nvSpPr>
        <p:spPr>
          <a:xfrm>
            <a:off x="1530214" y="4962513"/>
            <a:ext cx="9165494" cy="528567"/>
          </a:xfrm>
        </p:spPr>
        <p:txBody>
          <a:bodyPr lIns="0">
            <a:noAutofit/>
          </a:bodyPr>
          <a:lstStyle>
            <a:lvl1pPr algn="l" fontAlgn="t">
              <a:lnSpc>
                <a:spcPct val="100000"/>
              </a:lnSpc>
              <a:spcBef>
                <a:spcPts val="0"/>
              </a:spcBef>
              <a:defRPr sz="1300"/>
            </a:lvl1pPr>
          </a:lstStyle>
          <a:p>
            <a:pPr lvl="0"/>
            <a:r>
              <a:rPr lang="en-US"/>
              <a:t>Edit Master text styles</a:t>
            </a:r>
          </a:p>
        </p:txBody>
      </p:sp>
      <p:sp>
        <p:nvSpPr>
          <p:cNvPr id="33" name="Rectangle 32">
            <a:extLst>
              <a:ext uri="{FF2B5EF4-FFF2-40B4-BE49-F238E27FC236}">
                <a16:creationId xmlns:a16="http://schemas.microsoft.com/office/drawing/2014/main" id="{BBC74FEB-50F3-4449-8D38-99E6A564975E}"/>
              </a:ext>
            </a:extLst>
          </p:cNvPr>
          <p:cNvSpPr/>
          <p:nvPr userDrawn="1"/>
        </p:nvSpPr>
        <p:spPr>
          <a:xfrm>
            <a:off x="1530215" y="430369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
            <a:extLst>
              <a:ext uri="{FF2B5EF4-FFF2-40B4-BE49-F238E27FC236}">
                <a16:creationId xmlns:a16="http://schemas.microsoft.com/office/drawing/2014/main" id="{066F36DD-F60C-6546-9240-CD06125DC852}"/>
              </a:ext>
            </a:extLst>
          </p:cNvPr>
          <p:cNvSpPr>
            <a:spLocks noGrp="1"/>
          </p:cNvSpPr>
          <p:nvPr>
            <p:ph type="sldNum" sz="quarter" idx="16"/>
          </p:nvPr>
        </p:nvSpPr>
        <p:spPr>
          <a:xfrm>
            <a:off x="633621" y="6349718"/>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
        <p:nvSpPr>
          <p:cNvPr id="13" name="TextBox 12">
            <a:extLst>
              <a:ext uri="{FF2B5EF4-FFF2-40B4-BE49-F238E27FC236}">
                <a16:creationId xmlns:a16="http://schemas.microsoft.com/office/drawing/2014/main" id="{9272AD2F-E71B-794F-9680-FD1C16A0CC41}"/>
              </a:ext>
            </a:extLst>
          </p:cNvPr>
          <p:cNvSpPr txBox="1"/>
          <p:nvPr userDrawn="1"/>
        </p:nvSpPr>
        <p:spPr>
          <a:xfrm>
            <a:off x="944517" y="6415801"/>
            <a:ext cx="5984422" cy="246221"/>
          </a:xfrm>
          <a:prstGeom prst="rect">
            <a:avLst/>
          </a:prstGeom>
          <a:noFill/>
        </p:spPr>
        <p:txBody>
          <a:bodyPr wrap="square" rtlCol="0" anchor="ctr">
            <a:spAutoFit/>
          </a:bodyPr>
          <a:lstStyle/>
          <a:p>
            <a:r>
              <a:rPr lang="en-US" sz="1000" dirty="0">
                <a:solidFill>
                  <a:schemeClr val="bg1"/>
                </a:solidFill>
                <a:latin typeface="Oracle Sans" panose="020B0503020204020204" pitchFamily="34" charset="0"/>
                <a:cs typeface="Oracle Sans" panose="020B0503020204020204" pitchFamily="34" charset="0"/>
              </a:rPr>
              <a:t>Confidential – Oracle Internal/Restricted/Highly Restricted</a:t>
            </a:r>
          </a:p>
        </p:txBody>
      </p:sp>
      <p:pic>
        <p:nvPicPr>
          <p:cNvPr id="14" name="Picture 13">
            <a:extLst>
              <a:ext uri="{FF2B5EF4-FFF2-40B4-BE49-F238E27FC236}">
                <a16:creationId xmlns:a16="http://schemas.microsoft.com/office/drawing/2014/main" id="{88583B7E-CE5D-AD4D-B063-8E5D2E58D0EF}"/>
              </a:ext>
            </a:extLst>
          </p:cNvPr>
          <p:cNvPicPr>
            <a:picLocks noChangeAspect="1"/>
          </p:cNvPicPr>
          <p:nvPr userDrawn="1"/>
        </p:nvPicPr>
        <p:blipFill>
          <a:blip r:embed="rId3"/>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187744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Light Title-only ">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Title-Only Layout </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C190DBB-69E8-094F-9F7D-5D6A482AA94C}"/>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01AD6C94-D81A-4373-BA17-63D490F7AB75}"/>
              </a:ext>
            </a:extLst>
          </p:cNvPr>
          <p:cNvSpPr>
            <a:spLocks noGrp="1"/>
          </p:cNvSpPr>
          <p:nvPr>
            <p:ph type="ftr" sz="quarter" idx="10"/>
          </p:nvPr>
        </p:nvSpPr>
        <p:spPr/>
        <p:txBody>
          <a:bodyPr/>
          <a:lstStyle/>
          <a:p>
            <a:r>
              <a:rPr lang="en-US"/>
              <a:t>Copyright © 2019 Oracle and/or its affliates.</a:t>
            </a:r>
            <a:endParaRPr lang="en-US" dirty="0"/>
          </a:p>
        </p:txBody>
      </p:sp>
      <p:sp>
        <p:nvSpPr>
          <p:cNvPr id="4" name="Slide Number Placeholder 3">
            <a:extLst>
              <a:ext uri="{FF2B5EF4-FFF2-40B4-BE49-F238E27FC236}">
                <a16:creationId xmlns:a16="http://schemas.microsoft.com/office/drawing/2014/main" id="{9D2233A9-8B36-4159-8975-F1366CB54CDE}"/>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537036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secHead" preserve="1">
  <p:cSld name="Light Title and single colum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 and Subtitle Layout</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rgbClr val="4A362B"/>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0A31DDD-B87C-9941-AC16-648C97686F89}"/>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73307A0B-BD36-4925-BB53-F5C39932C524}"/>
              </a:ext>
            </a:extLst>
          </p:cNvPr>
          <p:cNvSpPr>
            <a:spLocks noGrp="1"/>
          </p:cNvSpPr>
          <p:nvPr>
            <p:ph type="ftr" sz="quarter" idx="10"/>
          </p:nvPr>
        </p:nvSpPr>
        <p:spPr/>
        <p:txBody>
          <a:bodyPr/>
          <a:lstStyle/>
          <a:p>
            <a:r>
              <a:rPr lang="en-US"/>
              <a:t>Copyright © 2019 Oracle and/or its affliates.</a:t>
            </a:r>
            <a:endParaRPr lang="en-US" dirty="0"/>
          </a:p>
        </p:txBody>
      </p:sp>
      <p:sp>
        <p:nvSpPr>
          <p:cNvPr id="6" name="Slide Number Placeholder 5">
            <a:extLst>
              <a:ext uri="{FF2B5EF4-FFF2-40B4-BE49-F238E27FC236}">
                <a16:creationId xmlns:a16="http://schemas.microsoft.com/office/drawing/2014/main" id="{199B5254-C1BE-4BD7-AEA0-11CA078C9892}"/>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643527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Light Title with two column ">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Two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Text Placeholder 33">
            <a:extLst>
              <a:ext uri="{FF2B5EF4-FFF2-40B4-BE49-F238E27FC236}">
                <a16:creationId xmlns:a16="http://schemas.microsoft.com/office/drawing/2014/main" id="{0A188CAD-EDD5-0B4B-ACA6-7BB921B67304}"/>
              </a:ext>
            </a:extLst>
          </p:cNvPr>
          <p:cNvSpPr>
            <a:spLocks noGrp="1"/>
          </p:cNvSpPr>
          <p:nvPr>
            <p:ph type="body" sz="quarter" idx="18"/>
          </p:nvPr>
        </p:nvSpPr>
        <p:spPr>
          <a:xfrm>
            <a:off x="5949192"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BC89915E-3BB4-984C-995B-EC93CAB6F86A}"/>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47BE2BE7-A786-40D1-899E-BA0BC0A30623}"/>
              </a:ext>
            </a:extLst>
          </p:cNvPr>
          <p:cNvSpPr>
            <a:spLocks noGrp="1"/>
          </p:cNvSpPr>
          <p:nvPr>
            <p:ph type="ftr" sz="quarter" idx="19"/>
          </p:nvPr>
        </p:nvSpPr>
        <p:spPr/>
        <p:txBody>
          <a:bodyPr/>
          <a:lstStyle/>
          <a:p>
            <a:r>
              <a:rPr lang="en-US"/>
              <a:t>Copyright © 2019 Oracle and/or its affliates.</a:t>
            </a:r>
            <a:endParaRPr lang="en-US" dirty="0"/>
          </a:p>
        </p:txBody>
      </p:sp>
      <p:sp>
        <p:nvSpPr>
          <p:cNvPr id="3" name="Slide Number Placeholder 2">
            <a:extLst>
              <a:ext uri="{FF2B5EF4-FFF2-40B4-BE49-F238E27FC236}">
                <a16:creationId xmlns:a16="http://schemas.microsoft.com/office/drawing/2014/main" id="{A3BFAA5D-3D6F-42A2-BC58-445E0F3D6336}"/>
              </a:ext>
            </a:extLst>
          </p:cNvPr>
          <p:cNvSpPr>
            <a:spLocks noGrp="1"/>
          </p:cNvSpPr>
          <p:nvPr>
            <p:ph type="sldNum" sz="quarter" idx="20"/>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674804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36">
                                            <p:txEl>
                                              <p:pRg st="0" end="0"/>
                                            </p:txEl>
                                          </p:spTgt>
                                        </p:tgtEl>
                                        <p:attrNameLst>
                                          <p:attrName>style.visibility</p:attrName>
                                        </p:attrNameLst>
                                      </p:cBhvr>
                                      <p:to>
                                        <p:strVal val="visible"/>
                                      </p:to>
                                    </p:set>
                                    <p:animEffect transition="in" filter="fade">
                                      <p:cBhvr>
                                        <p:cTn id="22" dur="500"/>
                                        <p:tgtEl>
                                          <p:spTgt spid="36">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36">
                                            <p:txEl>
                                              <p:pRg st="1" end="1"/>
                                            </p:txEl>
                                          </p:spTgt>
                                        </p:tgtEl>
                                        <p:attrNameLst>
                                          <p:attrName>style.visibility</p:attrName>
                                        </p:attrNameLst>
                                      </p:cBhvr>
                                      <p:to>
                                        <p:strVal val="visible"/>
                                      </p:to>
                                    </p:set>
                                    <p:animEffect transition="in" filter="fade">
                                      <p:cBhvr>
                                        <p:cTn id="25" dur="500"/>
                                        <p:tgtEl>
                                          <p:spTgt spid="36">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36">
                                            <p:txEl>
                                              <p:pRg st="2" end="2"/>
                                            </p:txEl>
                                          </p:spTgt>
                                        </p:tgtEl>
                                        <p:attrNameLst>
                                          <p:attrName>style.visibility</p:attrName>
                                        </p:attrNameLst>
                                      </p:cBhvr>
                                      <p:to>
                                        <p:strVal val="visible"/>
                                      </p:to>
                                    </p:set>
                                    <p:animEffect transition="in" filter="fade">
                                      <p:cBhvr>
                                        <p:cTn id="28" dur="500"/>
                                        <p:tgtEl>
                                          <p:spTgt spid="36">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36">
                                            <p:txEl>
                                              <p:pRg st="3" end="3"/>
                                            </p:txEl>
                                          </p:spTgt>
                                        </p:tgtEl>
                                        <p:attrNameLst>
                                          <p:attrName>style.visibility</p:attrName>
                                        </p:attrNameLst>
                                      </p:cBhvr>
                                      <p:to>
                                        <p:strVal val="visible"/>
                                      </p:to>
                                    </p:set>
                                    <p:animEffect transition="in" filter="fade">
                                      <p:cBhvr>
                                        <p:cTn id="31" dur="500"/>
                                        <p:tgtEl>
                                          <p:spTgt spid="36">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36">
                                            <p:txEl>
                                              <p:pRg st="4" end="4"/>
                                            </p:txEl>
                                          </p:spTgt>
                                        </p:tgtEl>
                                        <p:attrNameLst>
                                          <p:attrName>style.visibility</p:attrName>
                                        </p:attrNameLst>
                                      </p:cBhvr>
                                      <p:to>
                                        <p:strVal val="visible"/>
                                      </p:to>
                                    </p:set>
                                    <p:animEffect transition="in" filter="fade">
                                      <p:cBhvr>
                                        <p:cTn id="34" dur="500"/>
                                        <p:tgtEl>
                                          <p:spTgt spid="3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6" grpId="0" build="p">
        <p:tmplLst>
          <p:tmpl lvl="1">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Light Title with three colum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Three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3">
            <a:extLst>
              <a:ext uri="{FF2B5EF4-FFF2-40B4-BE49-F238E27FC236}">
                <a16:creationId xmlns:a16="http://schemas.microsoft.com/office/drawing/2014/main" id="{8BB1C4CD-239E-1A45-BED4-F5593A57A275}"/>
              </a:ext>
            </a:extLst>
          </p:cNvPr>
          <p:cNvSpPr>
            <a:spLocks noGrp="1"/>
          </p:cNvSpPr>
          <p:nvPr>
            <p:ph type="body" sz="quarter" idx="18"/>
          </p:nvPr>
        </p:nvSpPr>
        <p:spPr>
          <a:xfrm>
            <a:off x="4237508"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33">
            <a:extLst>
              <a:ext uri="{FF2B5EF4-FFF2-40B4-BE49-F238E27FC236}">
                <a16:creationId xmlns:a16="http://schemas.microsoft.com/office/drawing/2014/main" id="{C944C2F4-C444-E840-AF85-154A3F44C6F0}"/>
              </a:ext>
            </a:extLst>
          </p:cNvPr>
          <p:cNvSpPr>
            <a:spLocks noGrp="1"/>
          </p:cNvSpPr>
          <p:nvPr>
            <p:ph type="body" sz="quarter" idx="19"/>
          </p:nvPr>
        </p:nvSpPr>
        <p:spPr>
          <a:xfrm>
            <a:off x="7706922"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AAD64B38-6D6E-134B-A424-A829933EEF41}"/>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44C75FCB-2F08-4218-8648-A3F1B1E55A70}"/>
              </a:ext>
            </a:extLst>
          </p:cNvPr>
          <p:cNvSpPr>
            <a:spLocks noGrp="1"/>
          </p:cNvSpPr>
          <p:nvPr>
            <p:ph type="ftr" sz="quarter" idx="20"/>
          </p:nvPr>
        </p:nvSpPr>
        <p:spPr/>
        <p:txBody>
          <a:bodyPr/>
          <a:lstStyle/>
          <a:p>
            <a:r>
              <a:rPr lang="en-US"/>
              <a:t>Copyright © 2019 Oracle and/or its affliates.</a:t>
            </a:r>
            <a:endParaRPr lang="en-US" dirty="0"/>
          </a:p>
        </p:txBody>
      </p:sp>
      <p:sp>
        <p:nvSpPr>
          <p:cNvPr id="3" name="Slide Number Placeholder 2">
            <a:extLst>
              <a:ext uri="{FF2B5EF4-FFF2-40B4-BE49-F238E27FC236}">
                <a16:creationId xmlns:a16="http://schemas.microsoft.com/office/drawing/2014/main" id="{43DDCF91-9764-4404-A8F5-D333B2B56FE3}"/>
              </a:ext>
            </a:extLst>
          </p:cNvPr>
          <p:cNvSpPr>
            <a:spLocks noGrp="1"/>
          </p:cNvSpPr>
          <p:nvPr>
            <p:ph type="sldNum" sz="quarter" idx="2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90542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1">
                                            <p:txEl>
                                              <p:pRg st="1" end="1"/>
                                            </p:txEl>
                                          </p:spTgt>
                                        </p:tgtEl>
                                        <p:attrNameLst>
                                          <p:attrName>style.visibility</p:attrName>
                                        </p:attrNameLst>
                                      </p:cBhvr>
                                      <p:to>
                                        <p:strVal val="visible"/>
                                      </p:to>
                                    </p:set>
                                    <p:animEffect transition="in" filter="fade">
                                      <p:cBhvr>
                                        <p:cTn id="25" dur="500"/>
                                        <p:tgtEl>
                                          <p:spTgt spid="11">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11">
                                            <p:txEl>
                                              <p:pRg st="2" end="2"/>
                                            </p:txEl>
                                          </p:spTgt>
                                        </p:tgtEl>
                                        <p:attrNameLst>
                                          <p:attrName>style.visibility</p:attrName>
                                        </p:attrNameLst>
                                      </p:cBhvr>
                                      <p:to>
                                        <p:strVal val="visible"/>
                                      </p:to>
                                    </p:set>
                                    <p:animEffect transition="in" filter="fade">
                                      <p:cBhvr>
                                        <p:cTn id="28" dur="500"/>
                                        <p:tgtEl>
                                          <p:spTgt spid="11">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11">
                                            <p:txEl>
                                              <p:pRg st="3" end="3"/>
                                            </p:txEl>
                                          </p:spTgt>
                                        </p:tgtEl>
                                        <p:attrNameLst>
                                          <p:attrName>style.visibility</p:attrName>
                                        </p:attrNameLst>
                                      </p:cBhvr>
                                      <p:to>
                                        <p:strVal val="visible"/>
                                      </p:to>
                                    </p:set>
                                    <p:animEffect transition="in" filter="fade">
                                      <p:cBhvr>
                                        <p:cTn id="31" dur="500"/>
                                        <p:tgtEl>
                                          <p:spTgt spid="11">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11">
                                            <p:txEl>
                                              <p:pRg st="4" end="4"/>
                                            </p:txEl>
                                          </p:spTgt>
                                        </p:tgtEl>
                                        <p:attrNameLst>
                                          <p:attrName>style.visibility</p:attrName>
                                        </p:attrNameLst>
                                      </p:cBhvr>
                                      <p:to>
                                        <p:strVal val="visible"/>
                                      </p:to>
                                    </p:set>
                                    <p:animEffect transition="in" filter="fade">
                                      <p:cBhvr>
                                        <p:cTn id="34" dur="500"/>
                                        <p:tgtEl>
                                          <p:spTgt spid="11">
                                            <p:txEl>
                                              <p:pRg st="4" end="4"/>
                                            </p:txEl>
                                          </p:spTgt>
                                        </p:tgtEl>
                                      </p:cBhvr>
                                    </p:animEffect>
                                  </p:childTnLst>
                                </p:cTn>
                              </p:par>
                              <p:par>
                                <p:cTn id="35" presetID="10" presetClass="entr" presetSubtype="0" fill="hold" grpId="0" nodeType="withEffect">
                                  <p:stCondLst>
                                    <p:cond delay="60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fade">
                                      <p:cBhvr>
                                        <p:cTn id="40" dur="500"/>
                                        <p:tgtEl>
                                          <p:spTgt spid="12">
                                            <p:txEl>
                                              <p:pRg st="1" end="1"/>
                                            </p:txEl>
                                          </p:spTgt>
                                        </p:tgtEl>
                                      </p:cBhvr>
                                    </p:animEffect>
                                  </p:childTnLst>
                                </p:cTn>
                              </p:par>
                              <p:par>
                                <p:cTn id="41" presetID="10" presetClass="entr" presetSubtype="0" fill="hold" grpId="0" nodeType="withEffect">
                                  <p:stCondLst>
                                    <p:cond delay="600"/>
                                  </p:stCondLst>
                                  <p:childTnLst>
                                    <p:set>
                                      <p:cBhvr>
                                        <p:cTn id="42" dur="1" fill="hold">
                                          <p:stCondLst>
                                            <p:cond delay="0"/>
                                          </p:stCondLst>
                                        </p:cTn>
                                        <p:tgtEl>
                                          <p:spTgt spid="12">
                                            <p:txEl>
                                              <p:pRg st="2" end="2"/>
                                            </p:txEl>
                                          </p:spTgt>
                                        </p:tgtEl>
                                        <p:attrNameLst>
                                          <p:attrName>style.visibility</p:attrName>
                                        </p:attrNameLst>
                                      </p:cBhvr>
                                      <p:to>
                                        <p:strVal val="visible"/>
                                      </p:to>
                                    </p:set>
                                    <p:animEffect transition="in" filter="fade">
                                      <p:cBhvr>
                                        <p:cTn id="43" dur="500"/>
                                        <p:tgtEl>
                                          <p:spTgt spid="12">
                                            <p:txEl>
                                              <p:pRg st="2" end="2"/>
                                            </p:txEl>
                                          </p:spTgt>
                                        </p:tgtEl>
                                      </p:cBhvr>
                                    </p:animEffect>
                                  </p:childTnLst>
                                </p:cTn>
                              </p:par>
                              <p:par>
                                <p:cTn id="44" presetID="10" presetClass="entr" presetSubtype="0" fill="hold" grpId="0" nodeType="withEffect">
                                  <p:stCondLst>
                                    <p:cond delay="600"/>
                                  </p:stCondLst>
                                  <p:childTnLst>
                                    <p:set>
                                      <p:cBhvr>
                                        <p:cTn id="45" dur="1" fill="hold">
                                          <p:stCondLst>
                                            <p:cond delay="0"/>
                                          </p:stCondLst>
                                        </p:cTn>
                                        <p:tgtEl>
                                          <p:spTgt spid="12">
                                            <p:txEl>
                                              <p:pRg st="3" end="3"/>
                                            </p:txEl>
                                          </p:spTgt>
                                        </p:tgtEl>
                                        <p:attrNameLst>
                                          <p:attrName>style.visibility</p:attrName>
                                        </p:attrNameLst>
                                      </p:cBhvr>
                                      <p:to>
                                        <p:strVal val="visible"/>
                                      </p:to>
                                    </p:set>
                                    <p:animEffect transition="in" filter="fade">
                                      <p:cBhvr>
                                        <p:cTn id="46" dur="500"/>
                                        <p:tgtEl>
                                          <p:spTgt spid="12">
                                            <p:txEl>
                                              <p:pRg st="3" end="3"/>
                                            </p:txEl>
                                          </p:spTgt>
                                        </p:tgtEl>
                                      </p:cBhvr>
                                    </p:animEffect>
                                  </p:childTnLst>
                                </p:cTn>
                              </p:par>
                              <p:par>
                                <p:cTn id="47" presetID="10" presetClass="entr" presetSubtype="0" fill="hold" grpId="0" nodeType="withEffect">
                                  <p:stCondLst>
                                    <p:cond delay="600"/>
                                  </p:stCondLst>
                                  <p:childTnLst>
                                    <p:set>
                                      <p:cBhvr>
                                        <p:cTn id="48" dur="1" fill="hold">
                                          <p:stCondLst>
                                            <p:cond delay="0"/>
                                          </p:stCondLst>
                                        </p:cTn>
                                        <p:tgtEl>
                                          <p:spTgt spid="12">
                                            <p:txEl>
                                              <p:pRg st="4" end="4"/>
                                            </p:txEl>
                                          </p:spTgt>
                                        </p:tgtEl>
                                        <p:attrNameLst>
                                          <p:attrName>style.visibility</p:attrName>
                                        </p:attrNameLst>
                                      </p:cBhvr>
                                      <p:to>
                                        <p:strVal val="visible"/>
                                      </p:to>
                                    </p:set>
                                    <p:animEffect transition="in" filter="fade">
                                      <p:cBhvr>
                                        <p:cTn id="4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11" grpId="0" build="p">
        <p:tmplLst>
          <p:tmpl lvl="1">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Light Quadrant for infographic">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Quadrant for infographics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33">
            <a:extLst>
              <a:ext uri="{FF2B5EF4-FFF2-40B4-BE49-F238E27FC236}">
                <a16:creationId xmlns:a16="http://schemas.microsoft.com/office/drawing/2014/main" id="{83F18B1C-2F6B-9349-8DAB-48E7D54A83F1}"/>
              </a:ext>
            </a:extLst>
          </p:cNvPr>
          <p:cNvSpPr>
            <a:spLocks noGrp="1"/>
          </p:cNvSpPr>
          <p:nvPr>
            <p:ph type="body" sz="quarter" idx="18" hasCustomPrompt="1"/>
          </p:nvPr>
        </p:nvSpPr>
        <p:spPr>
          <a:xfrm>
            <a:off x="2204246"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2" name="Text Placeholder 33">
            <a:extLst>
              <a:ext uri="{FF2B5EF4-FFF2-40B4-BE49-F238E27FC236}">
                <a16:creationId xmlns:a16="http://schemas.microsoft.com/office/drawing/2014/main" id="{0EF89F6D-A8E2-0348-8488-D69D62914376}"/>
              </a:ext>
            </a:extLst>
          </p:cNvPr>
          <p:cNvSpPr>
            <a:spLocks noGrp="1"/>
          </p:cNvSpPr>
          <p:nvPr>
            <p:ph type="body" sz="quarter" idx="19" hasCustomPrompt="1"/>
          </p:nvPr>
        </p:nvSpPr>
        <p:spPr>
          <a:xfrm>
            <a:off x="7404270" y="2271143"/>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4" name="Text Placeholder 33">
            <a:extLst>
              <a:ext uri="{FF2B5EF4-FFF2-40B4-BE49-F238E27FC236}">
                <a16:creationId xmlns:a16="http://schemas.microsoft.com/office/drawing/2014/main" id="{A0723324-5918-2C42-9A87-949E736CBF15}"/>
              </a:ext>
            </a:extLst>
          </p:cNvPr>
          <p:cNvSpPr>
            <a:spLocks noGrp="1"/>
          </p:cNvSpPr>
          <p:nvPr>
            <p:ph type="body" sz="quarter" idx="20" hasCustomPrompt="1"/>
          </p:nvPr>
        </p:nvSpPr>
        <p:spPr>
          <a:xfrm>
            <a:off x="7404270"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8" name="Text Placeholder 33">
            <a:extLst>
              <a:ext uri="{FF2B5EF4-FFF2-40B4-BE49-F238E27FC236}">
                <a16:creationId xmlns:a16="http://schemas.microsoft.com/office/drawing/2014/main" id="{B4578909-EA57-4049-8339-75544D89FCD0}"/>
              </a:ext>
            </a:extLst>
          </p:cNvPr>
          <p:cNvSpPr>
            <a:spLocks noGrp="1"/>
          </p:cNvSpPr>
          <p:nvPr>
            <p:ph type="body" sz="quarter" idx="21" hasCustomPrompt="1"/>
          </p:nvPr>
        </p:nvSpPr>
        <p:spPr>
          <a:xfrm>
            <a:off x="2204246" y="2278497"/>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pic>
        <p:nvPicPr>
          <p:cNvPr id="13" name="Picture 12">
            <a:extLst>
              <a:ext uri="{FF2B5EF4-FFF2-40B4-BE49-F238E27FC236}">
                <a16:creationId xmlns:a16="http://schemas.microsoft.com/office/drawing/2014/main" id="{16FDFA13-DE4E-D74A-967B-DF86B2E01876}"/>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6AC52EB-2486-4E8F-B076-394C9E4D6BB5}"/>
              </a:ext>
            </a:extLst>
          </p:cNvPr>
          <p:cNvSpPr>
            <a:spLocks noGrp="1"/>
          </p:cNvSpPr>
          <p:nvPr>
            <p:ph type="ftr" sz="quarter" idx="22"/>
          </p:nvPr>
        </p:nvSpPr>
        <p:spPr/>
        <p:txBody>
          <a:bodyPr/>
          <a:lstStyle/>
          <a:p>
            <a:r>
              <a:rPr lang="en-US"/>
              <a:t>Copyright © 2019 Oracle and/or its affliates.</a:t>
            </a:r>
            <a:endParaRPr lang="en-US" dirty="0"/>
          </a:p>
        </p:txBody>
      </p:sp>
      <p:sp>
        <p:nvSpPr>
          <p:cNvPr id="3" name="Slide Number Placeholder 2">
            <a:extLst>
              <a:ext uri="{FF2B5EF4-FFF2-40B4-BE49-F238E27FC236}">
                <a16:creationId xmlns:a16="http://schemas.microsoft.com/office/drawing/2014/main" id="{1EFE87C6-A422-44C8-ACAF-34E689290F23}"/>
              </a:ext>
            </a:extLst>
          </p:cNvPr>
          <p:cNvSpPr>
            <a:spLocks noGrp="1"/>
          </p:cNvSpPr>
          <p:nvPr>
            <p:ph type="sldNum" sz="quarter" idx="23"/>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990449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Light Metric">
    <p:spTree>
      <p:nvGrpSpPr>
        <p:cNvPr id="1" name=""/>
        <p:cNvGrpSpPr/>
        <p:nvPr/>
      </p:nvGrpSpPr>
      <p:grpSpPr>
        <a:xfrm>
          <a:off x="0" y="0"/>
          <a:ext cx="0" cy="0"/>
          <a:chOff x="0" y="0"/>
          <a:chExt cx="0" cy="0"/>
        </a:xfrm>
      </p:grpSpPr>
      <p:sp>
        <p:nvSpPr>
          <p:cNvPr id="9" name="Text Placeholder 10">
            <a:extLst>
              <a:ext uri="{FF2B5EF4-FFF2-40B4-BE49-F238E27FC236}">
                <a16:creationId xmlns:a16="http://schemas.microsoft.com/office/drawing/2014/main" id="{6D46810D-06AF-8048-A8FC-EB9C64BA9823}"/>
              </a:ext>
            </a:extLst>
          </p:cNvPr>
          <p:cNvSpPr>
            <a:spLocks noGrp="1"/>
          </p:cNvSpPr>
          <p:nvPr>
            <p:ph type="body" sz="quarter" idx="11" hasCustomPrompt="1"/>
          </p:nvPr>
        </p:nvSpPr>
        <p:spPr>
          <a:xfrm>
            <a:off x="761286" y="2275167"/>
            <a:ext cx="1906500" cy="914400"/>
          </a:xfrm>
        </p:spPr>
        <p:txBody>
          <a:bodyPr lIns="0" rIns="0">
            <a:noAutofit/>
          </a:bodyPr>
          <a:lstStyle>
            <a:lvl1pPr>
              <a:defRPr sz="6000">
                <a:solidFill>
                  <a:schemeClr val="accent2">
                    <a:lumMod val="50000"/>
                  </a:schemeClr>
                </a:solidFill>
                <a:latin typeface="Georgia" panose="02040502050405020303" pitchFamily="18" charset="0"/>
              </a:defRPr>
            </a:lvl1pPr>
          </a:lstStyle>
          <a:p>
            <a:pPr lvl="0"/>
            <a:r>
              <a:rPr lang="en-US" dirty="0"/>
              <a:t>XX%</a:t>
            </a:r>
          </a:p>
        </p:txBody>
      </p:sp>
      <p:sp>
        <p:nvSpPr>
          <p:cNvPr id="13" name="Text Placeholder 15">
            <a:extLst>
              <a:ext uri="{FF2B5EF4-FFF2-40B4-BE49-F238E27FC236}">
                <a16:creationId xmlns:a16="http://schemas.microsoft.com/office/drawing/2014/main" id="{4354AFA5-AF57-6040-82D7-328298E6DAEA}"/>
              </a:ext>
            </a:extLst>
          </p:cNvPr>
          <p:cNvSpPr>
            <a:spLocks noGrp="1"/>
          </p:cNvSpPr>
          <p:nvPr>
            <p:ph type="body" sz="quarter" idx="13" hasCustomPrompt="1"/>
          </p:nvPr>
        </p:nvSpPr>
        <p:spPr>
          <a:xfrm>
            <a:off x="761286" y="3231646"/>
            <a:ext cx="4371153" cy="914400"/>
          </a:xfrm>
        </p:spPr>
        <p:txBody>
          <a:bodyPr lIns="0" rIns="0">
            <a:noAutofit/>
          </a:bodyPr>
          <a:lstStyle>
            <a:lvl1pPr>
              <a:lnSpc>
                <a:spcPct val="100000"/>
              </a:lnSpc>
              <a:defRPr sz="1800" b="0" i="0">
                <a:solidFill>
                  <a:srgbClr val="4A362B"/>
                </a:solidFill>
                <a:latin typeface="Oracle Sans" panose="020B0503020204020204" pitchFamily="34" charset="0"/>
                <a:cs typeface="Oracle Sans" panose="020B0503020204020204" pitchFamily="34" charset="0"/>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2" name="Footer Placeholder 1">
            <a:extLst>
              <a:ext uri="{FF2B5EF4-FFF2-40B4-BE49-F238E27FC236}">
                <a16:creationId xmlns:a16="http://schemas.microsoft.com/office/drawing/2014/main" id="{1D1D0A30-5593-40C9-9453-438629C2E1AF}"/>
              </a:ext>
            </a:extLst>
          </p:cNvPr>
          <p:cNvSpPr>
            <a:spLocks noGrp="1"/>
          </p:cNvSpPr>
          <p:nvPr>
            <p:ph type="ftr" sz="quarter" idx="14"/>
          </p:nvPr>
        </p:nvSpPr>
        <p:spPr/>
        <p:txBody>
          <a:bodyPr/>
          <a:lstStyle/>
          <a:p>
            <a:r>
              <a:rPr lang="en-US"/>
              <a:t>Copyright © 2019 Oracle and/or its affliates.</a:t>
            </a:r>
            <a:endParaRPr lang="en-US" dirty="0"/>
          </a:p>
        </p:txBody>
      </p:sp>
      <p:sp>
        <p:nvSpPr>
          <p:cNvPr id="3" name="Slide Number Placeholder 2">
            <a:extLst>
              <a:ext uri="{FF2B5EF4-FFF2-40B4-BE49-F238E27FC236}">
                <a16:creationId xmlns:a16="http://schemas.microsoft.com/office/drawing/2014/main" id="{06A02545-480D-4E7B-9346-BAF45A820D19}"/>
              </a:ext>
            </a:extLst>
          </p:cNvPr>
          <p:cNvSpPr>
            <a:spLocks noGrp="1"/>
          </p:cNvSpPr>
          <p:nvPr>
            <p:ph type="sldNum" sz="quarter" idx="15"/>
          </p:nvPr>
        </p:nvSpPr>
        <p:spPr/>
        <p:txBody>
          <a:bodyPr/>
          <a:lstStyle/>
          <a:p>
            <a:fld id="{7C371504-33D9-B044-8C50-620C44A06CB1}" type="slidenum">
              <a:rPr lang="en-US" smtClean="0"/>
              <a:pPr/>
              <a:t>‹#›</a:t>
            </a:fld>
            <a:endParaRPr lang="en-US" dirty="0"/>
          </a:p>
        </p:txBody>
      </p:sp>
      <p:pic>
        <p:nvPicPr>
          <p:cNvPr id="10" name="Picture 9">
            <a:extLst>
              <a:ext uri="{FF2B5EF4-FFF2-40B4-BE49-F238E27FC236}">
                <a16:creationId xmlns:a16="http://schemas.microsoft.com/office/drawing/2014/main" id="{8535EE8B-95EA-4038-994D-5F9FD147E460}"/>
              </a:ext>
            </a:extLst>
          </p:cNvPr>
          <p:cNvPicPr>
            <a:picLocks noChangeAspect="1"/>
          </p:cNvPicPr>
          <p:nvPr userDrawn="1"/>
        </p:nvPicPr>
        <p:blipFill>
          <a:blip r:embed="rId2">
            <a:lum bright="70000" contrast="-70000"/>
            <a:extLst>
              <a:ext uri="{28A0092B-C50C-407E-A947-70E740481C1C}">
                <a14:useLocalDpi xmlns:a14="http://schemas.microsoft.com/office/drawing/2010/main" val="0"/>
              </a:ext>
            </a:extLst>
          </a:blip>
          <a:stretch>
            <a:fillRect/>
          </a:stretch>
        </p:blipFill>
        <p:spPr>
          <a:xfrm>
            <a:off x="6096000" y="0"/>
            <a:ext cx="6096000" cy="6857999"/>
          </a:xfrm>
          <a:prstGeom prst="rect">
            <a:avLst/>
          </a:prstGeom>
        </p:spPr>
      </p:pic>
      <p:pic>
        <p:nvPicPr>
          <p:cNvPr id="14" name="Picture 13">
            <a:extLst>
              <a:ext uri="{FF2B5EF4-FFF2-40B4-BE49-F238E27FC236}">
                <a16:creationId xmlns:a16="http://schemas.microsoft.com/office/drawing/2014/main" id="{B85AD46E-6202-4D45-AEE6-9E3FC06948D3}"/>
              </a:ext>
            </a:extLst>
          </p:cNvPr>
          <p:cNvPicPr>
            <a:picLocks noChangeAspect="1"/>
          </p:cNvPicPr>
          <p:nvPr userDrawn="1"/>
        </p:nvPicPr>
        <p:blipFill>
          <a:blip r:embed="rId3"/>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603649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3" grpId="0" build="p">
        <p:tmplLst>
          <p:tmpl lvl="1">
            <p:tnLst>
              <p:par>
                <p:cTn presetID="10" presetClass="entr" presetSubtype="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Light Thank you ">
    <p:spTree>
      <p:nvGrpSpPr>
        <p:cNvPr id="1" name=""/>
        <p:cNvGrpSpPr/>
        <p:nvPr/>
      </p:nvGrpSpPr>
      <p:grpSpPr>
        <a:xfrm>
          <a:off x="0" y="0"/>
          <a:ext cx="0" cy="0"/>
          <a:chOff x="0" y="0"/>
          <a:chExt cx="0" cy="0"/>
        </a:xfrm>
      </p:grpSpPr>
      <p:pic>
        <p:nvPicPr>
          <p:cNvPr id="17" name="Picture 16" descr="A picture containing building, clothing&#10;&#10;Description automatically generated">
            <a:extLst>
              <a:ext uri="{FF2B5EF4-FFF2-40B4-BE49-F238E27FC236}">
                <a16:creationId xmlns:a16="http://schemas.microsoft.com/office/drawing/2014/main" id="{B16600C8-A851-494D-A5DF-470343F874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8" name="Picture Placeholder 4">
            <a:extLst>
              <a:ext uri="{FF2B5EF4-FFF2-40B4-BE49-F238E27FC236}">
                <a16:creationId xmlns:a16="http://schemas.microsoft.com/office/drawing/2014/main" id="{2A2E959E-F30E-F643-947E-CE66F05DD800}"/>
              </a:ext>
            </a:extLst>
          </p:cNvPr>
          <p:cNvSpPr>
            <a:spLocks noGrp="1"/>
          </p:cNvSpPr>
          <p:nvPr>
            <p:ph type="pic" sz="quarter" idx="10"/>
          </p:nvPr>
        </p:nvSpPr>
        <p:spPr>
          <a:xfrm>
            <a:off x="6096000" y="0"/>
            <a:ext cx="6096000" cy="6858000"/>
          </a:xfrm>
        </p:spPr>
        <p:txBody>
          <a:bodyPr/>
          <a:lstStyle/>
          <a:p>
            <a:r>
              <a:rPr lang="en-US"/>
              <a:t>Click icon to add picture</a:t>
            </a:r>
          </a:p>
        </p:txBody>
      </p:sp>
      <p:sp>
        <p:nvSpPr>
          <p:cNvPr id="19" name="Text Placeholder 26">
            <a:extLst>
              <a:ext uri="{FF2B5EF4-FFF2-40B4-BE49-F238E27FC236}">
                <a16:creationId xmlns:a16="http://schemas.microsoft.com/office/drawing/2014/main" id="{2AFE612B-3DB1-C64D-BD3B-51ECDB8CE46C}"/>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rgbClr val="4E3629"/>
                </a:solidFill>
                <a:latin typeface="Georgia" panose="02040502050405020303" pitchFamily="18" charset="0"/>
                <a:cs typeface="Oracle Sans" panose="020B0503020204020204" pitchFamily="34" charset="0"/>
              </a:defRPr>
            </a:lvl1pPr>
          </a:lstStyle>
          <a:p>
            <a:pPr lvl="0"/>
            <a:r>
              <a:rPr lang="en-US" dirty="0"/>
              <a:t>Thank you</a:t>
            </a:r>
          </a:p>
        </p:txBody>
      </p:sp>
      <p:sp>
        <p:nvSpPr>
          <p:cNvPr id="20" name="Text Placeholder 26">
            <a:extLst>
              <a:ext uri="{FF2B5EF4-FFF2-40B4-BE49-F238E27FC236}">
                <a16:creationId xmlns:a16="http://schemas.microsoft.com/office/drawing/2014/main" id="{7F794D52-5437-F64A-97D5-34BE49EA9B32}"/>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1" name="Text Placeholder 26">
            <a:extLst>
              <a:ext uri="{FF2B5EF4-FFF2-40B4-BE49-F238E27FC236}">
                <a16:creationId xmlns:a16="http://schemas.microsoft.com/office/drawing/2014/main" id="{1975E737-A6D5-0E4E-AA04-5FECD0BE9683}"/>
              </a:ext>
            </a:extLst>
          </p:cNvPr>
          <p:cNvSpPr>
            <a:spLocks noGrp="1"/>
          </p:cNvSpPr>
          <p:nvPr>
            <p:ph type="body" sz="quarter" idx="12"/>
          </p:nvPr>
        </p:nvSpPr>
        <p:spPr>
          <a:xfrm>
            <a:off x="768095" y="5564669"/>
            <a:ext cx="4257726" cy="528567"/>
          </a:xfrm>
        </p:spPr>
        <p:txBody>
          <a:bodyPr lIns="0">
            <a:noAutofit/>
          </a:bodyPr>
          <a:lstStyle>
            <a:lvl1pPr algn="l" fontAlgn="t">
              <a:lnSpc>
                <a:spcPct val="100000"/>
              </a:lnSpc>
              <a:spcBef>
                <a:spcPts val="0"/>
              </a:spcBef>
              <a:defRPr sz="1400"/>
            </a:lvl1pPr>
          </a:lstStyle>
          <a:p>
            <a:pPr lvl="0"/>
            <a:r>
              <a:rPr lang="en-US"/>
              <a:t>Edit Master text styles</a:t>
            </a:r>
          </a:p>
        </p:txBody>
      </p:sp>
      <p:sp>
        <p:nvSpPr>
          <p:cNvPr id="22" name="Rectangle 21">
            <a:extLst>
              <a:ext uri="{FF2B5EF4-FFF2-40B4-BE49-F238E27FC236}">
                <a16:creationId xmlns:a16="http://schemas.microsoft.com/office/drawing/2014/main" id="{CECAD913-B3D1-D145-A54B-58496F5971A5}"/>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EF0904C-A879-D843-B633-25611F0A9B7E}"/>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C8411D17-F083-41F6-918B-798D71F778A1}"/>
              </a:ext>
            </a:extLst>
          </p:cNvPr>
          <p:cNvSpPr>
            <a:spLocks noGrp="1"/>
          </p:cNvSpPr>
          <p:nvPr>
            <p:ph type="ftr" sz="quarter" idx="15"/>
          </p:nvPr>
        </p:nvSpPr>
        <p:spPr/>
        <p:txBody>
          <a:bodyPr/>
          <a:lstStyle/>
          <a:p>
            <a:r>
              <a:rPr lang="en-US"/>
              <a:t>Copyright © 2019 Oracle and/or its affliates.</a:t>
            </a:r>
            <a:endParaRPr lang="en-US" dirty="0"/>
          </a:p>
        </p:txBody>
      </p:sp>
      <p:sp>
        <p:nvSpPr>
          <p:cNvPr id="3" name="Slide Number Placeholder 2">
            <a:extLst>
              <a:ext uri="{FF2B5EF4-FFF2-40B4-BE49-F238E27FC236}">
                <a16:creationId xmlns:a16="http://schemas.microsoft.com/office/drawing/2014/main" id="{EC0E5B1C-BBF2-49B4-9888-69F0DADBBD74}"/>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633919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Light Thank you 2">
    <p:bg>
      <p:bgPr>
        <a:solidFill>
          <a:srgbClr val="723E49"/>
        </a:solidFill>
        <a:effectLst/>
      </p:bgPr>
    </p:bg>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7E9993A3-6C44-3E43-901B-8B5EA2ACF64B}"/>
              </a:ext>
            </a:extLst>
          </p:cNvPr>
          <p:cNvSpPr>
            <a:spLocks noGrp="1"/>
          </p:cNvSpPr>
          <p:nvPr>
            <p:ph type="pic" sz="quarter" idx="10"/>
          </p:nvPr>
        </p:nvSpPr>
        <p:spPr>
          <a:xfrm>
            <a:off x="6096000" y="0"/>
            <a:ext cx="6096000" cy="6858000"/>
          </a:xfrm>
        </p:spPr>
        <p:txBody>
          <a:bodyPr/>
          <a:lstStyle/>
          <a:p>
            <a:r>
              <a:rPr lang="en-US"/>
              <a:t>Click icon to add picture</a:t>
            </a:r>
          </a:p>
        </p:txBody>
      </p:sp>
      <p:pic>
        <p:nvPicPr>
          <p:cNvPr id="11" name="Picture 10">
            <a:extLst>
              <a:ext uri="{FF2B5EF4-FFF2-40B4-BE49-F238E27FC236}">
                <a16:creationId xmlns:a16="http://schemas.microsoft.com/office/drawing/2014/main" id="{E9A101D4-18B6-9A46-8025-E830A44D3C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2" name="Text Placeholder 26">
            <a:extLst>
              <a:ext uri="{FF2B5EF4-FFF2-40B4-BE49-F238E27FC236}">
                <a16:creationId xmlns:a16="http://schemas.microsoft.com/office/drawing/2014/main" id="{CD757BAF-41C4-7642-A4DE-49E96BDAD730}"/>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chemeClr val="bg1"/>
                </a:solidFill>
                <a:latin typeface="Georgia" panose="02040502050405020303" pitchFamily="18" charset="0"/>
                <a:cs typeface="Oracle Sans" panose="020B0503020204020204" pitchFamily="34" charset="0"/>
              </a:defRPr>
            </a:lvl1pPr>
          </a:lstStyle>
          <a:p>
            <a:pPr lvl="0"/>
            <a:r>
              <a:rPr lang="en-US" dirty="0"/>
              <a:t>Thank you</a:t>
            </a:r>
          </a:p>
        </p:txBody>
      </p:sp>
      <p:sp>
        <p:nvSpPr>
          <p:cNvPr id="15" name="Text Placeholder 26">
            <a:extLst>
              <a:ext uri="{FF2B5EF4-FFF2-40B4-BE49-F238E27FC236}">
                <a16:creationId xmlns:a16="http://schemas.microsoft.com/office/drawing/2014/main" id="{63FD2FE0-050F-8C48-9CCE-7426577AFA98}"/>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solidFill>
                  <a:schemeClr val="bg1"/>
                </a:solidFill>
                <a:latin typeface="Oracle Sans" panose="020B0503020204020204" pitchFamily="34" charset="0"/>
                <a:cs typeface="Oracle Sans" panose="020B0503020204020204" pitchFamily="34" charset="0"/>
              </a:defRPr>
            </a:lvl1pPr>
          </a:lstStyle>
          <a:p>
            <a:pPr lvl="0"/>
            <a:r>
              <a:rPr lang="en-US" dirty="0"/>
              <a:t>Lorem ipsum</a:t>
            </a:r>
          </a:p>
        </p:txBody>
      </p:sp>
      <p:sp>
        <p:nvSpPr>
          <p:cNvPr id="16" name="Text Placeholder 26">
            <a:extLst>
              <a:ext uri="{FF2B5EF4-FFF2-40B4-BE49-F238E27FC236}">
                <a16:creationId xmlns:a16="http://schemas.microsoft.com/office/drawing/2014/main" id="{9B9976F2-AC01-0B48-8E64-DD931422FA00}"/>
              </a:ext>
            </a:extLst>
          </p:cNvPr>
          <p:cNvSpPr>
            <a:spLocks noGrp="1"/>
          </p:cNvSpPr>
          <p:nvPr>
            <p:ph type="body" sz="quarter" idx="12"/>
          </p:nvPr>
        </p:nvSpPr>
        <p:spPr>
          <a:xfrm>
            <a:off x="768095" y="5564669"/>
            <a:ext cx="4257726" cy="528567"/>
          </a:xfrm>
        </p:spPr>
        <p:txBody>
          <a:bodyPr lIns="0">
            <a:noAutofit/>
          </a:bodyPr>
          <a:lstStyle>
            <a:lvl1pPr algn="l" fontAlgn="t">
              <a:lnSpc>
                <a:spcPct val="100000"/>
              </a:lnSpc>
              <a:spcBef>
                <a:spcPts val="0"/>
              </a:spcBef>
              <a:defRPr sz="1400">
                <a:solidFill>
                  <a:schemeClr val="bg1"/>
                </a:solidFill>
              </a:defRPr>
            </a:lvl1pPr>
          </a:lstStyle>
          <a:p>
            <a:pPr lvl="0"/>
            <a:r>
              <a:rPr lang="en-US"/>
              <a:t>Edit Master text styles</a:t>
            </a:r>
          </a:p>
        </p:txBody>
      </p:sp>
      <p:sp>
        <p:nvSpPr>
          <p:cNvPr id="17" name="Rectangle 16">
            <a:extLst>
              <a:ext uri="{FF2B5EF4-FFF2-40B4-BE49-F238E27FC236}">
                <a16:creationId xmlns:a16="http://schemas.microsoft.com/office/drawing/2014/main" id="{76E9DA60-A8F5-5C46-87BD-583E2F3FB50A}"/>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icture Placeholder 4">
            <a:extLst>
              <a:ext uri="{FF2B5EF4-FFF2-40B4-BE49-F238E27FC236}">
                <a16:creationId xmlns:a16="http://schemas.microsoft.com/office/drawing/2014/main" id="{8DA1F36F-A66E-2744-9B9A-0F241EF7D8EF}"/>
              </a:ext>
            </a:extLst>
          </p:cNvPr>
          <p:cNvSpPr>
            <a:spLocks noGrp="1"/>
          </p:cNvSpPr>
          <p:nvPr>
            <p:ph type="pic" sz="quarter" idx="16"/>
          </p:nvPr>
        </p:nvSpPr>
        <p:spPr>
          <a:xfrm>
            <a:off x="6096000" y="-786"/>
            <a:ext cx="6096000" cy="6858000"/>
          </a:xfrm>
        </p:spPr>
        <p:txBody>
          <a:bodyPr/>
          <a:lstStyle/>
          <a:p>
            <a:r>
              <a:rPr lang="en-US"/>
              <a:t>Click icon to add picture</a:t>
            </a:r>
            <a:endParaRPr lang="en-US" dirty="0"/>
          </a:p>
        </p:txBody>
      </p:sp>
      <p:pic>
        <p:nvPicPr>
          <p:cNvPr id="18" name="Picture 17">
            <a:extLst>
              <a:ext uri="{FF2B5EF4-FFF2-40B4-BE49-F238E27FC236}">
                <a16:creationId xmlns:a16="http://schemas.microsoft.com/office/drawing/2014/main" id="{CD5DCFC1-0F99-EB42-9252-693A872EE5B4}"/>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727DC7F-5A5A-4C5E-9803-014AD28FF471}"/>
              </a:ext>
            </a:extLst>
          </p:cNvPr>
          <p:cNvSpPr>
            <a:spLocks noGrp="1"/>
          </p:cNvSpPr>
          <p:nvPr>
            <p:ph type="ftr" sz="quarter" idx="17"/>
          </p:nvPr>
        </p:nvSpPr>
        <p:spPr/>
        <p:txBody>
          <a:bodyPr/>
          <a:lstStyle>
            <a:lvl1pPr>
              <a:defRPr>
                <a:solidFill>
                  <a:schemeClr val="tx1">
                    <a:lumMod val="60000"/>
                    <a:lumOff val="40000"/>
                  </a:schemeClr>
                </a:solidFill>
              </a:defRPr>
            </a:lvl1pPr>
          </a:lstStyle>
          <a:p>
            <a:r>
              <a:rPr lang="en-US"/>
              <a:t>Copyright © 2019 Oracle and/or its affliates.</a:t>
            </a:r>
            <a:endParaRPr lang="en-US" dirty="0"/>
          </a:p>
        </p:txBody>
      </p:sp>
      <p:sp>
        <p:nvSpPr>
          <p:cNvPr id="3" name="Slide Number Placeholder 2">
            <a:extLst>
              <a:ext uri="{FF2B5EF4-FFF2-40B4-BE49-F238E27FC236}">
                <a16:creationId xmlns:a16="http://schemas.microsoft.com/office/drawing/2014/main" id="{0FF94833-4AC2-476E-A6DE-A03E7A4DDD8E}"/>
              </a:ext>
            </a:extLst>
          </p:cNvPr>
          <p:cNvSpPr>
            <a:spLocks noGrp="1"/>
          </p:cNvSpPr>
          <p:nvPr>
            <p:ph type="sldNum" sz="quarter" idx="18"/>
          </p:nvPr>
        </p:nvSpPr>
        <p:spPr/>
        <p:txBody>
          <a:bodyPr/>
          <a:lstStyle>
            <a:lvl1pPr>
              <a:defRPr>
                <a:solidFill>
                  <a:schemeClr val="tx1">
                    <a:lumMod val="60000"/>
                    <a:lumOff val="40000"/>
                  </a:schemeClr>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58404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952" y="1524000"/>
            <a:ext cx="6097587"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endParaRPr dirty="0"/>
          </a:p>
        </p:txBody>
      </p:sp>
      <p:sp>
        <p:nvSpPr>
          <p:cNvPr id="4" name="Text Placeholder 3"/>
          <p:cNvSpPr>
            <a:spLocks noGrp="1"/>
          </p:cNvSpPr>
          <p:nvPr>
            <p:ph type="body" sz="half" idx="2"/>
          </p:nvPr>
        </p:nvSpPr>
        <p:spPr>
          <a:xfrm>
            <a:off x="7010638" y="1524000"/>
            <a:ext cx="4649412"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bg-BG" dirty="0"/>
          </a:p>
        </p:txBody>
      </p:sp>
      <p:sp>
        <p:nvSpPr>
          <p:cNvPr id="6" name="Footer Placeholder 5"/>
          <p:cNvSpPr>
            <a:spLocks noGrp="1"/>
          </p:cNvSpPr>
          <p:nvPr>
            <p:ph type="ftr" sz="quarter" idx="11"/>
          </p:nvPr>
        </p:nvSpPr>
        <p:spPr/>
        <p:txBody>
          <a:bodyPr/>
          <a:lstStyle/>
          <a:p>
            <a:r>
              <a:rPr lang="en-US" dirty="0"/>
              <a:t>Copyright © 2019 Oracle and/or its affliates.</a:t>
            </a:r>
          </a:p>
        </p:txBody>
      </p:sp>
      <p:sp>
        <p:nvSpPr>
          <p:cNvPr id="7" name="Slide Number Placeholder 6"/>
          <p:cNvSpPr>
            <a:spLocks noGrp="1"/>
          </p:cNvSpPr>
          <p:nvPr>
            <p:ph type="sldNum" sz="quarter" idx="12"/>
          </p:nvPr>
        </p:nvSpPr>
        <p:spPr/>
        <p:txBody>
          <a:bodyPr/>
          <a:lstStyle/>
          <a:p>
            <a:fld id="{C51EAA63-D034-42AE-91FA-B13B9518C7BE}" type="slidenum">
              <a:rPr lang="uk-UA" smtClean="0"/>
              <a:pPr/>
              <a:t>‹#›</a:t>
            </a:fld>
            <a:endParaRPr lang="uk-UA"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784690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ight Remote speaker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47"/>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948B0DA0-F967-2742-83CF-A94F1A88E58F}"/>
              </a:ext>
            </a:extLst>
          </p:cNvPr>
          <p:cNvSpPr>
            <a:spLocks noGrp="1"/>
          </p:cNvSpPr>
          <p:nvPr>
            <p:ph type="body" sz="quarter" idx="11" hasCustomPrompt="1"/>
          </p:nvPr>
        </p:nvSpPr>
        <p:spPr>
          <a:xfrm>
            <a:off x="5659226" y="1729568"/>
            <a:ext cx="6184238" cy="482019"/>
          </a:xfrm>
        </p:spPr>
        <p:txBody>
          <a:bodyPr lIns="0" anchor="b">
            <a:noAutofit/>
          </a:bodyPr>
          <a:lstStyle>
            <a:lvl1pPr>
              <a:defRPr sz="2400" b="1" i="0">
                <a:latin typeface="Oracle Sans" panose="020B0503020204020204" pitchFamily="34" charset="0"/>
                <a:cs typeface="Oracle Sans" panose="020B0503020204020204" pitchFamily="34" charset="0"/>
              </a:defRPr>
            </a:lvl1pPr>
          </a:lstStyle>
          <a:p>
            <a:pPr lvl="0"/>
            <a:r>
              <a:rPr lang="en-US" dirty="0"/>
              <a:t>Headline</a:t>
            </a:r>
          </a:p>
        </p:txBody>
      </p:sp>
      <p:sp>
        <p:nvSpPr>
          <p:cNvPr id="15" name="Text Placeholder 10">
            <a:extLst>
              <a:ext uri="{FF2B5EF4-FFF2-40B4-BE49-F238E27FC236}">
                <a16:creationId xmlns:a16="http://schemas.microsoft.com/office/drawing/2014/main" id="{085E64C9-9C43-0840-BE43-4074F7178F7C}"/>
              </a:ext>
            </a:extLst>
          </p:cNvPr>
          <p:cNvSpPr>
            <a:spLocks noGrp="1"/>
          </p:cNvSpPr>
          <p:nvPr>
            <p:ph type="body" sz="quarter" idx="15" hasCustomPrompt="1"/>
          </p:nvPr>
        </p:nvSpPr>
        <p:spPr>
          <a:xfrm>
            <a:off x="5659226" y="2852531"/>
            <a:ext cx="6184237" cy="2587963"/>
          </a:xfrm>
        </p:spPr>
        <p:txBody>
          <a:bodyPr lIns="0" anchor="ctr" anchorCtr="0">
            <a:noAutofit/>
          </a:bodyPr>
          <a:lstStyle>
            <a:lvl1pPr>
              <a:spcBef>
                <a:spcPts val="0"/>
              </a:spcBef>
              <a:spcAft>
                <a:spcPts val="800"/>
              </a:spcAft>
              <a:buClr>
                <a:schemeClr val="bg1"/>
              </a:buClr>
              <a:defRPr sz="2000" b="0" i="0">
                <a:latin typeface="Oracle Sans" panose="020B0503020204020204" pitchFamily="34" charset="0"/>
                <a:cs typeface="Oracle Sans" panose="020B0503020204020204" pitchFamily="34" charset="0"/>
              </a:defRPr>
            </a:lvl1pPr>
            <a:lvl2pPr marL="228600">
              <a:spcBef>
                <a:spcPts val="0"/>
              </a:spcBef>
              <a:buClr>
                <a:schemeClr val="bg1"/>
              </a:buClr>
              <a:defRPr/>
            </a:lvl2pPr>
          </a:lstStyle>
          <a:p>
            <a:pPr lvl="0"/>
            <a:r>
              <a:rPr lang="en-US" dirty="0"/>
              <a:t>Add text here</a:t>
            </a:r>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0" name="Rectangle 19">
            <a:extLst>
              <a:ext uri="{FF2B5EF4-FFF2-40B4-BE49-F238E27FC236}">
                <a16:creationId xmlns:a16="http://schemas.microsoft.com/office/drawing/2014/main" id="{683AB1BC-2635-8847-B41C-2FADD8B3257E}"/>
              </a:ext>
            </a:extLst>
          </p:cNvPr>
          <p:cNvSpPr/>
          <p:nvPr userDrawn="1"/>
        </p:nvSpPr>
        <p:spPr>
          <a:xfrm>
            <a:off x="5659227" y="245204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C32DB3A-2849-8D4A-8B24-9ED495A43E89}"/>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E9685F9F-E87E-4E84-A301-568289B1B27A}"/>
              </a:ext>
            </a:extLst>
          </p:cNvPr>
          <p:cNvSpPr>
            <a:spLocks noGrp="1"/>
          </p:cNvSpPr>
          <p:nvPr>
            <p:ph type="ftr" sz="quarter" idx="16"/>
          </p:nvPr>
        </p:nvSpPr>
        <p:spPr/>
        <p:txBody>
          <a:bodyPr/>
          <a:lstStyle/>
          <a:p>
            <a:r>
              <a:rPr lang="en-US"/>
              <a:t>Copyright © 2019 Oracle and/or its affliates.</a:t>
            </a:r>
            <a:endParaRPr lang="en-US" dirty="0"/>
          </a:p>
        </p:txBody>
      </p:sp>
      <p:sp>
        <p:nvSpPr>
          <p:cNvPr id="4" name="Slide Number Placeholder 3">
            <a:extLst>
              <a:ext uri="{FF2B5EF4-FFF2-40B4-BE49-F238E27FC236}">
                <a16:creationId xmlns:a16="http://schemas.microsoft.com/office/drawing/2014/main" id="{9FF35E76-93B0-4F75-B106-DAFB903A2B55}"/>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815050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351873"/>
            <a:ext cx="10515600" cy="1325563"/>
          </a:xfrm>
        </p:spPr>
        <p:txBody>
          <a:bodyPr>
            <a:normAutofit/>
          </a:bodyPr>
          <a:lstStyle>
            <a:lvl1pPr>
              <a:defRPr sz="3600"/>
            </a:lvl1pPr>
          </a:lstStyle>
          <a:p>
            <a:r>
              <a:rPr lang="en-US"/>
              <a:t>Click to edit Master title style</a:t>
            </a:r>
            <a:endParaRPr dirty="0"/>
          </a:p>
        </p:txBody>
      </p:sp>
      <p:sp>
        <p:nvSpPr>
          <p:cNvPr id="3" name="Content Placeholder 2"/>
          <p:cNvSpPr>
            <a:spLocks noGrp="1"/>
          </p:cNvSpPr>
          <p:nvPr>
            <p:ph idx="1"/>
          </p:nvPr>
        </p:nvSpPr>
        <p:spPr>
          <a:xfrm>
            <a:off x="531289" y="1981200"/>
            <a:ext cx="11129420" cy="3962400"/>
          </a:xfrm>
        </p:spPr>
        <p:txBody>
          <a:bodyPr/>
          <a:lstStyle>
            <a:lvl1pPr>
              <a:defRPr b="0" i="0">
                <a:latin typeface="Oracle Sans" panose="020B0503020204020204" pitchFamily="34" charset="0"/>
                <a:cs typeface="Oracle Sans" panose="020B0503020204020204" pitchFamily="34" charset="0"/>
              </a:defRPr>
            </a:lvl1pPr>
            <a:lvl2pPr>
              <a:defRPr b="0" i="0">
                <a:latin typeface="Oracle Sans" panose="020B0503020204020204" pitchFamily="34" charset="0"/>
                <a:cs typeface="Oracle Sans" panose="020B0503020204020204" pitchFamily="34" charset="0"/>
              </a:defRPr>
            </a:lvl2pPr>
            <a:lvl3pPr>
              <a:defRPr b="0" i="0">
                <a:latin typeface="Oracle Sans" panose="020B0503020204020204" pitchFamily="34" charset="0"/>
                <a:cs typeface="Oracle Sans" panose="020B0503020204020204" pitchFamily="34" charset="0"/>
              </a:defRPr>
            </a:lvl3pPr>
            <a:lvl4pPr>
              <a:defRPr b="0" i="0">
                <a:latin typeface="Oracle Sans" panose="020B0503020204020204" pitchFamily="34" charset="0"/>
                <a:cs typeface="Oracle Sans" panose="020B0503020204020204" pitchFamily="34" charset="0"/>
              </a:defRPr>
            </a:lvl4pPr>
            <a:lvl5pPr>
              <a:defRPr b="0" i="0">
                <a:latin typeface="Oracle Sans" panose="020B0503020204020204" pitchFamily="34" charset="0"/>
                <a:cs typeface="Oracle Sans" panose="020B05030202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endParaRPr lang="bg-BG" dirty="0"/>
          </a:p>
        </p:txBody>
      </p:sp>
      <p:sp>
        <p:nvSpPr>
          <p:cNvPr id="5" name="Footer Placeholder 4"/>
          <p:cNvSpPr>
            <a:spLocks noGrp="1"/>
          </p:cNvSpPr>
          <p:nvPr>
            <p:ph type="ftr" sz="quarter" idx="11"/>
          </p:nvPr>
        </p:nvSpPr>
        <p:spPr/>
        <p:txBody>
          <a:bodyPr/>
          <a:lstStyle/>
          <a:p>
            <a:r>
              <a:rPr lang="en-US" dirty="0"/>
              <a:t>Copyright © 2019 Oracle and/or its affliates.</a:t>
            </a:r>
          </a:p>
        </p:txBody>
      </p:sp>
      <p:sp>
        <p:nvSpPr>
          <p:cNvPr id="6" name="Slide Number Placeholder 5"/>
          <p:cNvSpPr>
            <a:spLocks noGrp="1"/>
          </p:cNvSpPr>
          <p:nvPr>
            <p:ph type="sldNum" sz="quarter" idx="12"/>
          </p:nvPr>
        </p:nvSpPr>
        <p:spPr/>
        <p:txBody>
          <a:bodyPr/>
          <a:lstStyle/>
          <a:p>
            <a:fld id="{C51EAA63-D034-42AE-91FA-B13B9518C7BE}" type="slidenum">
              <a:rPr lang="uk-UA" smtClean="0"/>
              <a:pPr/>
              <a:t>‹#›</a:t>
            </a:fld>
            <a:endParaRPr lang="uk-UA" dirty="0"/>
          </a:p>
        </p:txBody>
      </p:sp>
      <p:sp>
        <p:nvSpPr>
          <p:cNvPr id="7" name="Text Placeholder 12"/>
          <p:cNvSpPr>
            <a:spLocks noGrp="1"/>
          </p:cNvSpPr>
          <p:nvPr>
            <p:ph type="body" sz="quarter" idx="13" hasCustomPrompt="1"/>
          </p:nvPr>
        </p:nvSpPr>
        <p:spPr>
          <a:xfrm>
            <a:off x="531952" y="1373742"/>
            <a:ext cx="11128097" cy="343299"/>
          </a:xfrm>
        </p:spPr>
        <p:txBody>
          <a:bodyPr>
            <a:noAutofit/>
          </a:bodyPr>
          <a:lstStyle>
            <a:lvl1pPr marL="1588" indent="0">
              <a:spcBef>
                <a:spcPts val="0"/>
              </a:spcBef>
              <a:buFontTx/>
              <a:buNone/>
              <a:defRPr sz="2400" b="0" i="0" baseline="0">
                <a:latin typeface="Oracle Sans" panose="020B0503020204020204" pitchFamily="34" charset="0"/>
                <a:cs typeface="Oracle Sans" panose="020B0503020204020204" pitchFamily="34" charset="0"/>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415362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Agenda Slide">
    <p:spTree>
      <p:nvGrpSpPr>
        <p:cNvPr id="1" name=""/>
        <p:cNvGrpSpPr/>
        <p:nvPr/>
      </p:nvGrpSpPr>
      <p:grpSpPr>
        <a:xfrm>
          <a:off x="0" y="0"/>
          <a:ext cx="0" cy="0"/>
          <a:chOff x="0" y="0"/>
          <a:chExt cx="0" cy="0"/>
        </a:xfrm>
      </p:grpSpPr>
      <p:pic>
        <p:nvPicPr>
          <p:cNvPr id="2" name="Picture 9" descr="FY13 NATO Rep Roadshow-Corner Graphic_052512A_1.jpg"/>
          <p:cNvPicPr>
            <a:picLocks noChangeAspect="1"/>
          </p:cNvPicPr>
          <p:nvPr userDrawn="1"/>
        </p:nvPicPr>
        <p:blipFill>
          <a:blip r:embed="rId2" cstate="print"/>
          <a:srcRect/>
          <a:stretch>
            <a:fillRect/>
          </a:stretch>
        </p:blipFill>
        <p:spPr bwMode="auto">
          <a:xfrm>
            <a:off x="10055504" y="1"/>
            <a:ext cx="2136496" cy="2822575"/>
          </a:xfrm>
          <a:prstGeom prst="rect">
            <a:avLst/>
          </a:prstGeom>
          <a:noFill/>
          <a:ln w="9525">
            <a:noFill/>
            <a:miter lim="800000"/>
            <a:headEnd/>
            <a:tailEnd/>
          </a:ln>
        </p:spPr>
      </p:pic>
    </p:spTree>
    <p:extLst>
      <p:ext uri="{BB962C8B-B14F-4D97-AF65-F5344CB8AC3E}">
        <p14:creationId xmlns:p14="http://schemas.microsoft.com/office/powerpoint/2010/main" val="260221351"/>
      </p:ext>
    </p:extLst>
  </p:cSld>
  <p:clrMapOvr>
    <a:masterClrMapping/>
  </p:clrMapOvr>
  <p:transition>
    <p:wipe dir="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dirty="0"/>
          </a:p>
        </p:txBody>
      </p:sp>
      <p:sp>
        <p:nvSpPr>
          <p:cNvPr id="6" name="Footer Placeholder 5"/>
          <p:cNvSpPr>
            <a:spLocks noGrp="1"/>
          </p:cNvSpPr>
          <p:nvPr>
            <p:ph type="ftr" sz="quarter" idx="11"/>
          </p:nvPr>
        </p:nvSpPr>
        <p:spPr/>
        <p:txBody>
          <a:bodyPr/>
          <a:lstStyle/>
          <a:p>
            <a:r>
              <a:rPr lang="en-US" dirty="0"/>
              <a:t>Copyright © 2019 Oracle and/or its affliates.</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12" name="Text Placeholder 11"/>
          <p:cNvSpPr>
            <a:spLocks noGrp="1"/>
          </p:cNvSpPr>
          <p:nvPr>
            <p:ph type="body" sz="quarter" idx="15"/>
          </p:nvPr>
        </p:nvSpPr>
        <p:spPr>
          <a:xfrm>
            <a:off x="2437446" y="1524001"/>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6" name="Text Placeholder 11"/>
          <p:cNvSpPr>
            <a:spLocks noGrp="1"/>
          </p:cNvSpPr>
          <p:nvPr>
            <p:ph type="body" sz="quarter" idx="16"/>
          </p:nvPr>
        </p:nvSpPr>
        <p:spPr>
          <a:xfrm>
            <a:off x="8153936" y="1524001"/>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7" name="Text Placeholder 11"/>
          <p:cNvSpPr>
            <a:spLocks noGrp="1"/>
          </p:cNvSpPr>
          <p:nvPr>
            <p:ph type="body" sz="quarter" idx="17"/>
          </p:nvPr>
        </p:nvSpPr>
        <p:spPr>
          <a:xfrm>
            <a:off x="2437446" y="3931920"/>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3936" y="3931920"/>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3" name="Title 2"/>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512219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bg-BG" dirty="0"/>
          </a:p>
        </p:txBody>
      </p:sp>
      <p:sp>
        <p:nvSpPr>
          <p:cNvPr id="4" name="Footer Placeholder 3"/>
          <p:cNvSpPr>
            <a:spLocks noGrp="1"/>
          </p:cNvSpPr>
          <p:nvPr>
            <p:ph type="ftr" sz="quarter" idx="11"/>
          </p:nvPr>
        </p:nvSpPr>
        <p:spPr/>
        <p:txBody>
          <a:bodyPr/>
          <a:lstStyle/>
          <a:p>
            <a:r>
              <a:rPr lang="en-US" dirty="0"/>
              <a:t>Copyright © 2019 Oracle and/or its affliates.</a:t>
            </a:r>
          </a:p>
        </p:txBody>
      </p:sp>
      <p:sp>
        <p:nvSpPr>
          <p:cNvPr id="5" name="Slide Number Placeholder 4"/>
          <p:cNvSpPr>
            <a:spLocks noGrp="1"/>
          </p:cNvSpPr>
          <p:nvPr>
            <p:ph type="sldNum" sz="quarter" idx="12"/>
          </p:nvPr>
        </p:nvSpPr>
        <p:spPr/>
        <p:txBody>
          <a:bodyPr/>
          <a:lstStyle/>
          <a:p>
            <a:fld id="{C51EAA63-D034-42AE-91FA-B13B9518C7BE}" type="slidenum">
              <a:rPr lang="uk-UA" smtClean="0"/>
              <a:pPr/>
              <a:t>‹#›</a:t>
            </a:fld>
            <a:endParaRPr lang="uk-UA" dirty="0"/>
          </a:p>
        </p:txBody>
      </p:sp>
      <p:sp>
        <p:nvSpPr>
          <p:cNvPr id="2" name="Title 1"/>
          <p:cNvSpPr>
            <a:spLocks noGrp="1"/>
          </p:cNvSpPr>
          <p:nvPr>
            <p:ph type="title"/>
          </p:nvPr>
        </p:nvSpPr>
        <p:spPr>
          <a:xfrm>
            <a:off x="546652" y="325369"/>
            <a:ext cx="10515600" cy="1325563"/>
          </a:xfrm>
        </p:spPr>
        <p:txBody>
          <a:bodyPr>
            <a:normAutofit/>
          </a:bodyPr>
          <a:lstStyle>
            <a:lvl1pPr>
              <a:defRPr sz="3600"/>
            </a:lvl1pPr>
          </a:lstStyle>
          <a:p>
            <a:r>
              <a:rPr lang="en-US"/>
              <a:t>Click to edit Master title style</a:t>
            </a:r>
          </a:p>
        </p:txBody>
      </p:sp>
    </p:spTree>
    <p:extLst>
      <p:ext uri="{BB962C8B-B14F-4D97-AF65-F5344CB8AC3E}">
        <p14:creationId xmlns:p14="http://schemas.microsoft.com/office/powerpoint/2010/main" val="1941186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bg-BG" dirty="0"/>
          </a:p>
        </p:txBody>
      </p:sp>
      <p:sp>
        <p:nvSpPr>
          <p:cNvPr id="4" name="Footer Placeholder 3"/>
          <p:cNvSpPr>
            <a:spLocks noGrp="1"/>
          </p:cNvSpPr>
          <p:nvPr>
            <p:ph type="ftr" sz="quarter" idx="11"/>
          </p:nvPr>
        </p:nvSpPr>
        <p:spPr/>
        <p:txBody>
          <a:bodyPr/>
          <a:lstStyle/>
          <a:p>
            <a:r>
              <a:rPr lang="en-US"/>
              <a:t>Copyright © 2019 Oracle and/or its affliates.</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pPr/>
              <a:t>‹#›</a:t>
            </a:fld>
            <a:endParaRPr lang="uk-UA" dirty="0"/>
          </a:p>
        </p:txBody>
      </p:sp>
      <p:sp>
        <p:nvSpPr>
          <p:cNvPr id="6" name="Text Placeholder 12"/>
          <p:cNvSpPr>
            <a:spLocks noGrp="1"/>
          </p:cNvSpPr>
          <p:nvPr>
            <p:ph type="body" sz="quarter" idx="13" hasCustomPrompt="1"/>
          </p:nvPr>
        </p:nvSpPr>
        <p:spPr>
          <a:xfrm>
            <a:off x="531952" y="1373741"/>
            <a:ext cx="11128096"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889673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ight Title and numbered lis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565663"/>
            <a:ext cx="5854818" cy="3169238"/>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2064470" y="2302901"/>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One</a:t>
            </a:r>
          </a:p>
        </p:txBody>
      </p:sp>
      <p:sp>
        <p:nvSpPr>
          <p:cNvPr id="10" name="Title 1">
            <a:extLst>
              <a:ext uri="{FF2B5EF4-FFF2-40B4-BE49-F238E27FC236}">
                <a16:creationId xmlns:a16="http://schemas.microsoft.com/office/drawing/2014/main" id="{99AFAB69-F72F-B44B-BB67-D4480049D826}"/>
              </a:ext>
            </a:extLst>
          </p:cNvPr>
          <p:cNvSpPr>
            <a:spLocks noGrp="1"/>
          </p:cNvSpPr>
          <p:nvPr>
            <p:ph type="title" hasCustomPrompt="1"/>
          </p:nvPr>
        </p:nvSpPr>
        <p:spPr>
          <a:xfrm>
            <a:off x="768096" y="783026"/>
            <a:ext cx="10110436" cy="844095"/>
          </a:xfrm>
        </p:spPr>
        <p:txBody>
          <a:bodyPr vert="horz" lIns="0" tIns="45720" rIns="0" bIns="45720" rtlCol="0" anchor="b">
            <a:norm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13" name="Text Placeholder 5">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1461153" y="2302995"/>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1</a:t>
            </a:r>
          </a:p>
        </p:txBody>
      </p:sp>
      <p:sp>
        <p:nvSpPr>
          <p:cNvPr id="15" name="Text Placeholder 5">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1461153" y="2822169"/>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2</a:t>
            </a:r>
          </a:p>
        </p:txBody>
      </p:sp>
      <p:sp>
        <p:nvSpPr>
          <p:cNvPr id="16" name="Text Placeholder 5">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1461153" y="3341343"/>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3</a:t>
            </a:r>
          </a:p>
        </p:txBody>
      </p:sp>
      <p:sp>
        <p:nvSpPr>
          <p:cNvPr id="17" name="Text Placeholder 5">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1461153" y="3860517"/>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4</a:t>
            </a:r>
          </a:p>
        </p:txBody>
      </p:sp>
      <p:sp>
        <p:nvSpPr>
          <p:cNvPr id="18" name="Text Placehold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1461153" y="4379689"/>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5</a:t>
            </a:r>
          </a:p>
        </p:txBody>
      </p:sp>
      <p:sp>
        <p:nvSpPr>
          <p:cNvPr id="21" name="Rectangle 20">
            <a:extLst>
              <a:ext uri="{FF2B5EF4-FFF2-40B4-BE49-F238E27FC236}">
                <a16:creationId xmlns:a16="http://schemas.microsoft.com/office/drawing/2014/main" id="{FFFD898F-103C-F14D-85A5-5DFDF32D1E06}"/>
              </a:ext>
            </a:extLst>
          </p:cNvPr>
          <p:cNvSpPr/>
          <p:nvPr userDrawn="1"/>
        </p:nvSpPr>
        <p:spPr>
          <a:xfrm>
            <a:off x="761288"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
            <a:extLst>
              <a:ext uri="{FF2B5EF4-FFF2-40B4-BE49-F238E27FC236}">
                <a16:creationId xmlns:a16="http://schemas.microsoft.com/office/drawing/2014/main" id="{53E966DA-E5B9-074E-B0AA-F5451AF51BAE}"/>
              </a:ext>
            </a:extLst>
          </p:cNvPr>
          <p:cNvSpPr>
            <a:spLocks noGrp="1"/>
          </p:cNvSpPr>
          <p:nvPr>
            <p:ph type="body" idx="16" hasCustomPrompt="1"/>
          </p:nvPr>
        </p:nvSpPr>
        <p:spPr>
          <a:xfrm>
            <a:off x="2064470" y="2822098"/>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Two</a:t>
            </a:r>
          </a:p>
          <a:p>
            <a:pPr lvl="0"/>
            <a:endParaRPr lang="en-US" dirty="0"/>
          </a:p>
        </p:txBody>
      </p:sp>
      <p:sp>
        <p:nvSpPr>
          <p:cNvPr id="20" name="Text Placeholder 2">
            <a:extLst>
              <a:ext uri="{FF2B5EF4-FFF2-40B4-BE49-F238E27FC236}">
                <a16:creationId xmlns:a16="http://schemas.microsoft.com/office/drawing/2014/main" id="{35FDD008-E0E6-4746-AB5B-78D012E92B2E}"/>
              </a:ext>
            </a:extLst>
          </p:cNvPr>
          <p:cNvSpPr>
            <a:spLocks noGrp="1"/>
          </p:cNvSpPr>
          <p:nvPr>
            <p:ph type="body" idx="17" hasCustomPrompt="1"/>
          </p:nvPr>
        </p:nvSpPr>
        <p:spPr>
          <a:xfrm>
            <a:off x="2064470" y="3341295"/>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Three</a:t>
            </a:r>
          </a:p>
        </p:txBody>
      </p:sp>
      <p:sp>
        <p:nvSpPr>
          <p:cNvPr id="22" name="Text Placeholder 2">
            <a:extLst>
              <a:ext uri="{FF2B5EF4-FFF2-40B4-BE49-F238E27FC236}">
                <a16:creationId xmlns:a16="http://schemas.microsoft.com/office/drawing/2014/main" id="{A5DE72B7-8353-7C47-A8C2-69DED713D179}"/>
              </a:ext>
            </a:extLst>
          </p:cNvPr>
          <p:cNvSpPr>
            <a:spLocks noGrp="1"/>
          </p:cNvSpPr>
          <p:nvPr>
            <p:ph type="body" idx="18" hasCustomPrompt="1"/>
          </p:nvPr>
        </p:nvSpPr>
        <p:spPr>
          <a:xfrm>
            <a:off x="2064470" y="3860492"/>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Four</a:t>
            </a:r>
          </a:p>
        </p:txBody>
      </p:sp>
      <p:sp>
        <p:nvSpPr>
          <p:cNvPr id="23" name="Text Placeholder 2">
            <a:extLst>
              <a:ext uri="{FF2B5EF4-FFF2-40B4-BE49-F238E27FC236}">
                <a16:creationId xmlns:a16="http://schemas.microsoft.com/office/drawing/2014/main" id="{6D1BD307-5E4B-9647-A402-54CF30BEC3C6}"/>
              </a:ext>
            </a:extLst>
          </p:cNvPr>
          <p:cNvSpPr>
            <a:spLocks noGrp="1"/>
          </p:cNvSpPr>
          <p:nvPr>
            <p:ph type="body" idx="19" hasCustomPrompt="1"/>
          </p:nvPr>
        </p:nvSpPr>
        <p:spPr>
          <a:xfrm>
            <a:off x="2064470" y="4379689"/>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Five</a:t>
            </a:r>
          </a:p>
        </p:txBody>
      </p:sp>
      <p:pic>
        <p:nvPicPr>
          <p:cNvPr id="26" name="Picture 25">
            <a:extLst>
              <a:ext uri="{FF2B5EF4-FFF2-40B4-BE49-F238E27FC236}">
                <a16:creationId xmlns:a16="http://schemas.microsoft.com/office/drawing/2014/main" id="{67138000-7156-634F-A6D0-6F7690252389}"/>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BFEAAAFB-2FCD-498D-B547-AC9CE371CCC4}"/>
              </a:ext>
            </a:extLst>
          </p:cNvPr>
          <p:cNvSpPr>
            <a:spLocks noGrp="1"/>
          </p:cNvSpPr>
          <p:nvPr>
            <p:ph type="ftr" sz="quarter" idx="20"/>
          </p:nvPr>
        </p:nvSpPr>
        <p:spPr/>
        <p:txBody>
          <a:bodyPr/>
          <a:lstStyle/>
          <a:p>
            <a:r>
              <a:rPr lang="en-US"/>
              <a:t>Copyright © 2019 Oracle and/or its affliates.</a:t>
            </a:r>
            <a:endParaRPr lang="en-US" dirty="0"/>
          </a:p>
        </p:txBody>
      </p:sp>
      <p:sp>
        <p:nvSpPr>
          <p:cNvPr id="6" name="Slide Number Placeholder 5">
            <a:extLst>
              <a:ext uri="{FF2B5EF4-FFF2-40B4-BE49-F238E27FC236}">
                <a16:creationId xmlns:a16="http://schemas.microsoft.com/office/drawing/2014/main" id="{9EF62BB0-137B-434F-A197-25B5626B0347}"/>
              </a:ext>
            </a:extLst>
          </p:cNvPr>
          <p:cNvSpPr>
            <a:spLocks noGrp="1"/>
          </p:cNvSpPr>
          <p:nvPr>
            <p:ph type="sldNum" sz="quarter" idx="2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358601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ght Quote with log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2BE6D0-0FF7-4E98-A703-CF3F097A674F}"/>
              </a:ext>
            </a:extLst>
          </p:cNvPr>
          <p:cNvSpPr/>
          <p:nvPr userDrawn="1"/>
        </p:nvSpPr>
        <p:spPr>
          <a:xfrm>
            <a:off x="0" y="0"/>
            <a:ext cx="12192000" cy="6858000"/>
          </a:xfrm>
          <a:prstGeom prst="rect">
            <a:avLst/>
          </a:prstGeom>
          <a:blipFill dpi="0" rotWithShape="1">
            <a:blip r:embed="rId2">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16250C7C-7F0B-2B44-AAA6-883F6AB7E03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1" name="Title 1">
            <a:extLst>
              <a:ext uri="{FF2B5EF4-FFF2-40B4-BE49-F238E27FC236}">
                <a16:creationId xmlns:a16="http://schemas.microsoft.com/office/drawing/2014/main" id="{554B90B0-B853-6F47-ACDA-C26DB60F0F3D}"/>
              </a:ext>
            </a:extLst>
          </p:cNvPr>
          <p:cNvSpPr txBox="1">
            <a:spLocks/>
          </p:cNvSpPr>
          <p:nvPr userDrawn="1"/>
        </p:nvSpPr>
        <p:spPr>
          <a:xfrm>
            <a:off x="875356" y="5535006"/>
            <a:ext cx="9983144" cy="720737"/>
          </a:xfrm>
          <a:prstGeom prst="rect">
            <a:avLst/>
          </a:prstGeom>
        </p:spPr>
        <p:txBody>
          <a:bodyPr vert="horz" lIns="0" tIns="45720" rIns="0" bIns="45720" rtlCol="0" anchor="t">
            <a:noAutofit/>
          </a:bodyPr>
          <a:lstStyle>
            <a:lvl1pPr algn="l" defTabSz="914400" rtl="0" eaLnBrk="1" latinLnBrk="0" hangingPunct="1">
              <a:lnSpc>
                <a:spcPts val="1800"/>
              </a:lnSpc>
              <a:spcBef>
                <a:spcPts val="0"/>
              </a:spcBef>
              <a:buNone/>
              <a:defRPr lang="en-US" sz="1400" b="1" i="0" kern="1200">
                <a:solidFill>
                  <a:schemeClr val="bg1"/>
                </a:solidFill>
                <a:latin typeface="Oracle Sans" panose="020B0503020204020204" pitchFamily="34" charset="0"/>
                <a:ea typeface="+mn-ea"/>
                <a:cs typeface="Oracle Sans" panose="020B0503020204020204" pitchFamily="34" charset="0"/>
              </a:defRPr>
            </a:lvl1pPr>
          </a:lstStyle>
          <a:p>
            <a:endParaRPr lang="en-US" sz="1400" b="0" i="0" dirty="0">
              <a:latin typeface="Oracle Sans" panose="020B0503020204020204" pitchFamily="34" charset="0"/>
              <a:cs typeface="Oracle Sans" panose="020B0503020204020204" pitchFamily="34" charset="0"/>
            </a:endParaRPr>
          </a:p>
        </p:txBody>
      </p:sp>
      <p:sp>
        <p:nvSpPr>
          <p:cNvPr id="29" name="Text Placeholder 26">
            <a:extLst>
              <a:ext uri="{FF2B5EF4-FFF2-40B4-BE49-F238E27FC236}">
                <a16:creationId xmlns:a16="http://schemas.microsoft.com/office/drawing/2014/main" id="{90252080-E2D5-6447-93EB-F3E1BDF7CD7B}"/>
              </a:ext>
            </a:extLst>
          </p:cNvPr>
          <p:cNvSpPr>
            <a:spLocks noGrp="1"/>
          </p:cNvSpPr>
          <p:nvPr>
            <p:ph type="body" sz="quarter" idx="13" hasCustomPrompt="1"/>
          </p:nvPr>
        </p:nvSpPr>
        <p:spPr>
          <a:xfrm>
            <a:off x="768096" y="2346183"/>
            <a:ext cx="9983786" cy="2242890"/>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2" name="Text Placeholder 26">
            <a:extLst>
              <a:ext uri="{FF2B5EF4-FFF2-40B4-BE49-F238E27FC236}">
                <a16:creationId xmlns:a16="http://schemas.microsoft.com/office/drawing/2014/main" id="{C9068F71-E098-E049-81D3-5491AAF8DE57}"/>
              </a:ext>
            </a:extLst>
          </p:cNvPr>
          <p:cNvSpPr>
            <a:spLocks noGrp="1"/>
          </p:cNvSpPr>
          <p:nvPr>
            <p:ph type="body" sz="quarter" idx="14" hasCustomPrompt="1"/>
          </p:nvPr>
        </p:nvSpPr>
        <p:spPr>
          <a:xfrm>
            <a:off x="768096" y="5239646"/>
            <a:ext cx="998378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3" name="Text Placeholder 26">
            <a:extLst>
              <a:ext uri="{FF2B5EF4-FFF2-40B4-BE49-F238E27FC236}">
                <a16:creationId xmlns:a16="http://schemas.microsoft.com/office/drawing/2014/main" id="{87089DAA-9281-6045-B621-B0A829511738}"/>
              </a:ext>
            </a:extLst>
          </p:cNvPr>
          <p:cNvSpPr>
            <a:spLocks noGrp="1"/>
          </p:cNvSpPr>
          <p:nvPr>
            <p:ph type="body" sz="quarter" idx="12"/>
          </p:nvPr>
        </p:nvSpPr>
        <p:spPr>
          <a:xfrm>
            <a:off x="768096" y="5564669"/>
            <a:ext cx="9983786" cy="528567"/>
          </a:xfrm>
        </p:spPr>
        <p:txBody>
          <a:bodyPr lIns="0">
            <a:noAutofit/>
          </a:bodyPr>
          <a:lstStyle>
            <a:lvl1pPr algn="l" fontAlgn="t">
              <a:lnSpc>
                <a:spcPct val="100000"/>
              </a:lnSpc>
              <a:spcBef>
                <a:spcPts val="0"/>
              </a:spcBef>
              <a:defRPr sz="1300"/>
            </a:lvl1pPr>
          </a:lstStyle>
          <a:p>
            <a:pPr lvl="0"/>
            <a:r>
              <a:rPr lang="en-US"/>
              <a:t>Edit Master text styles</a:t>
            </a:r>
          </a:p>
        </p:txBody>
      </p:sp>
      <p:sp>
        <p:nvSpPr>
          <p:cNvPr id="34" name="Picture Placeholder 19">
            <a:extLst>
              <a:ext uri="{FF2B5EF4-FFF2-40B4-BE49-F238E27FC236}">
                <a16:creationId xmlns:a16="http://schemas.microsoft.com/office/drawing/2014/main" id="{806BB0D3-072D-8D47-8C70-E1851CE928BD}"/>
              </a:ext>
            </a:extLst>
          </p:cNvPr>
          <p:cNvSpPr>
            <a:spLocks noGrp="1"/>
          </p:cNvSpPr>
          <p:nvPr>
            <p:ph type="pic" sz="quarter" idx="10"/>
          </p:nvPr>
        </p:nvSpPr>
        <p:spPr>
          <a:xfrm>
            <a:off x="768096" y="955256"/>
            <a:ext cx="2589212" cy="1106907"/>
          </a:xfrm>
        </p:spPr>
        <p:txBody>
          <a:bodyPr/>
          <a:lstStyle/>
          <a:p>
            <a:r>
              <a:rPr lang="en-US"/>
              <a:t>Click icon to add picture</a:t>
            </a:r>
            <a:endParaRPr lang="en-US" dirty="0"/>
          </a:p>
        </p:txBody>
      </p:sp>
      <p:sp>
        <p:nvSpPr>
          <p:cNvPr id="35" name="Rectangle 34">
            <a:extLst>
              <a:ext uri="{FF2B5EF4-FFF2-40B4-BE49-F238E27FC236}">
                <a16:creationId xmlns:a16="http://schemas.microsoft.com/office/drawing/2014/main" id="{C565B80A-580D-054A-A47B-A7433DB02574}"/>
              </a:ext>
            </a:extLst>
          </p:cNvPr>
          <p:cNvSpPr/>
          <p:nvPr userDrawn="1"/>
        </p:nvSpPr>
        <p:spPr>
          <a:xfrm>
            <a:off x="768097"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A5BF82DE-33C5-3A4E-A2BE-056AD4CD8E3B}"/>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07C95176-6832-4D14-B8AA-9CF49288F5D7}"/>
              </a:ext>
            </a:extLst>
          </p:cNvPr>
          <p:cNvSpPr>
            <a:spLocks noGrp="1"/>
          </p:cNvSpPr>
          <p:nvPr>
            <p:ph type="ftr" sz="quarter" idx="15"/>
          </p:nvPr>
        </p:nvSpPr>
        <p:spPr/>
        <p:txBody>
          <a:bodyPr/>
          <a:lstStyle/>
          <a:p>
            <a:r>
              <a:rPr lang="en-US"/>
              <a:t>Copyright © 2019 Oracle and/or its affliates.</a:t>
            </a:r>
            <a:endParaRPr lang="en-US" dirty="0"/>
          </a:p>
        </p:txBody>
      </p:sp>
      <p:sp>
        <p:nvSpPr>
          <p:cNvPr id="3" name="Slide Number Placeholder 2">
            <a:extLst>
              <a:ext uri="{FF2B5EF4-FFF2-40B4-BE49-F238E27FC236}">
                <a16:creationId xmlns:a16="http://schemas.microsoft.com/office/drawing/2014/main" id="{866E2F52-3B6A-46A0-AAA4-214A1F01ED2B}"/>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87816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image" Target="../media/image1.jpg"/><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theme" Target="../theme/theme2.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image" Target="../media/image2.png"/><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image" Target="../media/image1.jpg"/><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0E2E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6839A-7020-4254-BB27-017A0258DE58}"/>
              </a:ext>
            </a:extLst>
          </p:cNvPr>
          <p:cNvSpPr>
            <a:spLocks noGrp="1"/>
          </p:cNvSpPr>
          <p:nvPr>
            <p:ph type="title"/>
          </p:nvPr>
        </p:nvSpPr>
        <p:spPr>
          <a:xfrm>
            <a:off x="838200" y="365125"/>
            <a:ext cx="10515600" cy="1325563"/>
          </a:xfrm>
          <a:prstGeom prst="rect">
            <a:avLst/>
          </a:prstGeom>
        </p:spPr>
        <p:txBody>
          <a:bodyPr vert="horz" lIns="0" tIns="45720" rIns="0" bIns="45720" rtlCol="0" anchor="ctr">
            <a:noAutofit/>
          </a:bodyPr>
          <a:lstStyle/>
          <a:p>
            <a:r>
              <a:rPr lang="en-US" dirty="0"/>
              <a:t>Headline</a:t>
            </a:r>
          </a:p>
        </p:txBody>
      </p:sp>
      <p:sp>
        <p:nvSpPr>
          <p:cNvPr id="3" name="Text Placeholder 2">
            <a:extLst>
              <a:ext uri="{FF2B5EF4-FFF2-40B4-BE49-F238E27FC236}">
                <a16:creationId xmlns:a16="http://schemas.microsoft.com/office/drawing/2014/main" id="{1F714D97-2391-495E-8C13-180C0EB286B9}"/>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a:extLst>
              <a:ext uri="{FF2B5EF4-FFF2-40B4-BE49-F238E27FC236}">
                <a16:creationId xmlns:a16="http://schemas.microsoft.com/office/drawing/2014/main" id="{D23B6C0B-A6D8-4755-9395-F94ECF5A0491}"/>
              </a:ext>
            </a:extLst>
          </p:cNvPr>
          <p:cNvPicPr>
            <a:picLocks noChangeAspect="1"/>
          </p:cNvPicPr>
          <p:nvPr userDrawn="1"/>
        </p:nvPicPr>
        <p:blipFill>
          <a:blip r:embed="rId31">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10" name="Slide Number Placeholder 9">
            <a:extLst>
              <a:ext uri="{FF2B5EF4-FFF2-40B4-BE49-F238E27FC236}">
                <a16:creationId xmlns:a16="http://schemas.microsoft.com/office/drawing/2014/main" id="{E446C395-84D2-B842-A7E3-2D0A40669127}"/>
              </a:ext>
            </a:extLst>
          </p:cNvPr>
          <p:cNvSpPr>
            <a:spLocks noGrp="1"/>
          </p:cNvSpPr>
          <p:nvPr>
            <p:ph type="sldNum" sz="quarter" idx="4"/>
          </p:nvPr>
        </p:nvSpPr>
        <p:spPr>
          <a:xfrm>
            <a:off x="757515" y="6356350"/>
            <a:ext cx="386443" cy="365125"/>
          </a:xfrm>
          <a:prstGeom prst="rect">
            <a:avLst/>
          </a:prstGeom>
        </p:spPr>
        <p:txBody>
          <a:bodyPr vert="horz" lIns="91440" tIns="45720" rIns="91440" bIns="45720" rtlCol="0" anchor="ctr"/>
          <a:lstStyle>
            <a:lvl1pPr algn="l">
              <a:defRPr sz="1000">
                <a:solidFill>
                  <a:srgbClr val="8B8078"/>
                </a:solidFill>
                <a:latin typeface="+mn-lt"/>
                <a:cs typeface="Oracle Sans" panose="020B0503020204020204" pitchFamily="34" charset="0"/>
              </a:defRPr>
            </a:lvl1pPr>
          </a:lstStyle>
          <a:p>
            <a:fld id="{7C371504-33D9-B044-8C50-620C44A06CB1}" type="slidenum">
              <a:rPr lang="en-US" smtClean="0"/>
              <a:pPr/>
              <a:t>‹#›</a:t>
            </a:fld>
            <a:endParaRPr lang="en-US" dirty="0"/>
          </a:p>
        </p:txBody>
      </p:sp>
      <p:pic>
        <p:nvPicPr>
          <p:cNvPr id="11" name="Picture 10">
            <a:extLst>
              <a:ext uri="{FF2B5EF4-FFF2-40B4-BE49-F238E27FC236}">
                <a16:creationId xmlns:a16="http://schemas.microsoft.com/office/drawing/2014/main" id="{6EFF067D-4DD6-1945-911D-846CE543D5C2}"/>
              </a:ext>
            </a:extLst>
          </p:cNvPr>
          <p:cNvPicPr>
            <a:picLocks noChangeAspect="1"/>
          </p:cNvPicPr>
          <p:nvPr userDrawn="1"/>
        </p:nvPicPr>
        <p:blipFill>
          <a:blip r:embed="rId32"/>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F7C585BC-CCE3-468E-BD8A-AE9B6B3165BD}"/>
              </a:ext>
            </a:extLst>
          </p:cNvPr>
          <p:cNvSpPr>
            <a:spLocks noGrp="1"/>
          </p:cNvSpPr>
          <p:nvPr>
            <p:ph type="ftr" sz="quarter" idx="3"/>
          </p:nvPr>
        </p:nvSpPr>
        <p:spPr>
          <a:xfrm>
            <a:off x="1143958" y="6356350"/>
            <a:ext cx="4114800" cy="365125"/>
          </a:xfrm>
          <a:prstGeom prst="rect">
            <a:avLst/>
          </a:prstGeom>
        </p:spPr>
        <p:txBody>
          <a:bodyPr vert="horz" lIns="91440" tIns="45720" rIns="91440" bIns="45720" rtlCol="0" anchor="ctr"/>
          <a:lstStyle>
            <a:lvl1pPr algn="l">
              <a:defRPr sz="1000">
                <a:solidFill>
                  <a:srgbClr val="8B8078"/>
                </a:solidFill>
                <a:latin typeface="+mn-lt"/>
                <a:cs typeface="Oracle Sans" panose="020B0503020204020204" pitchFamily="34" charset="0"/>
              </a:defRPr>
            </a:lvl1pPr>
          </a:lstStyle>
          <a:p>
            <a:r>
              <a:rPr lang="en-US"/>
              <a:t>Copyright © 2019 Oracle and/or its affliates.</a:t>
            </a:r>
            <a:endParaRPr lang="en-US" dirty="0"/>
          </a:p>
        </p:txBody>
      </p:sp>
    </p:spTree>
    <p:extLst>
      <p:ext uri="{BB962C8B-B14F-4D97-AF65-F5344CB8AC3E}">
        <p14:creationId xmlns:p14="http://schemas.microsoft.com/office/powerpoint/2010/main" val="957631570"/>
      </p:ext>
    </p:extLst>
  </p:cSld>
  <p:clrMap bg1="lt1" tx1="dk1" bg2="lt2" tx2="dk2" accent1="accent1" accent2="accent2" accent3="accent3" accent4="accent4" accent5="accent5" accent6="accent6" hlink="hlink" folHlink="folHlink"/>
  <p:sldLayoutIdLst>
    <p:sldLayoutId id="2147483677" r:id="rId1"/>
    <p:sldLayoutId id="2147483719" r:id="rId2"/>
    <p:sldLayoutId id="2147483733" r:id="rId3"/>
    <p:sldLayoutId id="2147483721" r:id="rId4"/>
    <p:sldLayoutId id="2147483734" r:id="rId5"/>
    <p:sldLayoutId id="2147483682" r:id="rId6"/>
    <p:sldLayoutId id="2147483678" r:id="rId7"/>
    <p:sldLayoutId id="2147483683" r:id="rId8"/>
    <p:sldLayoutId id="2147483693" r:id="rId9"/>
    <p:sldLayoutId id="2147483723" r:id="rId10"/>
    <p:sldLayoutId id="2147483724" r:id="rId11"/>
    <p:sldLayoutId id="2147483725" r:id="rId12"/>
    <p:sldLayoutId id="2147483726" r:id="rId13"/>
    <p:sldLayoutId id="2147483679" r:id="rId14"/>
    <p:sldLayoutId id="2147483727" r:id="rId15"/>
    <p:sldLayoutId id="2147483729" r:id="rId16"/>
    <p:sldLayoutId id="2147483730" r:id="rId17"/>
    <p:sldLayoutId id="2147483731" r:id="rId18"/>
    <p:sldLayoutId id="2147483732" r:id="rId19"/>
    <p:sldLayoutId id="2147483756" r:id="rId20"/>
    <p:sldLayoutId id="2147483757" r:id="rId21"/>
    <p:sldLayoutId id="2147483758" r:id="rId22"/>
    <p:sldLayoutId id="2147483759" r:id="rId23"/>
    <p:sldLayoutId id="2147483760" r:id="rId24"/>
    <p:sldLayoutId id="2147483761" r:id="rId25"/>
    <p:sldLayoutId id="2147483763" r:id="rId26"/>
    <p:sldLayoutId id="2147483836" r:id="rId27"/>
    <p:sldLayoutId id="2147483837" r:id="rId28"/>
    <p:sldLayoutId id="2147483838"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Oracle Sans" panose="020B0503020204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82723"/>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6839A-7020-4254-BB27-017A0258DE58}"/>
              </a:ext>
            </a:extLst>
          </p:cNvPr>
          <p:cNvSpPr>
            <a:spLocks noGrp="1"/>
          </p:cNvSpPr>
          <p:nvPr>
            <p:ph type="title"/>
          </p:nvPr>
        </p:nvSpPr>
        <p:spPr>
          <a:xfrm>
            <a:off x="838200" y="365125"/>
            <a:ext cx="10515600" cy="1325563"/>
          </a:xfrm>
          <a:prstGeom prst="rect">
            <a:avLst/>
          </a:prstGeom>
        </p:spPr>
        <p:txBody>
          <a:bodyPr vert="horz" lIns="0" tIns="45720" rIns="0" bIns="45720" rtlCol="0" anchor="ctr">
            <a:noAutofit/>
          </a:bodyPr>
          <a:lstStyle/>
          <a:p>
            <a:r>
              <a:rPr lang="en-US" dirty="0"/>
              <a:t>Headline</a:t>
            </a:r>
          </a:p>
        </p:txBody>
      </p:sp>
      <p:sp>
        <p:nvSpPr>
          <p:cNvPr id="3" name="Text Placeholder 2">
            <a:extLst>
              <a:ext uri="{FF2B5EF4-FFF2-40B4-BE49-F238E27FC236}">
                <a16:creationId xmlns:a16="http://schemas.microsoft.com/office/drawing/2014/main" id="{1F714D97-2391-495E-8C13-180C0EB286B9}"/>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a:extLst>
              <a:ext uri="{FF2B5EF4-FFF2-40B4-BE49-F238E27FC236}">
                <a16:creationId xmlns:a16="http://schemas.microsoft.com/office/drawing/2014/main" id="{D23B6C0B-A6D8-4755-9395-F94ECF5A0491}"/>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10" name="Slide Number Placeholder 9">
            <a:extLst>
              <a:ext uri="{FF2B5EF4-FFF2-40B4-BE49-F238E27FC236}">
                <a16:creationId xmlns:a16="http://schemas.microsoft.com/office/drawing/2014/main" id="{E446C395-84D2-B842-A7E3-2D0A40669127}"/>
              </a:ext>
            </a:extLst>
          </p:cNvPr>
          <p:cNvSpPr>
            <a:spLocks noGrp="1"/>
          </p:cNvSpPr>
          <p:nvPr>
            <p:ph type="sldNum" sz="quarter" idx="4"/>
          </p:nvPr>
        </p:nvSpPr>
        <p:spPr>
          <a:xfrm>
            <a:off x="757515" y="6356350"/>
            <a:ext cx="386443" cy="365125"/>
          </a:xfrm>
          <a:prstGeom prst="rect">
            <a:avLst/>
          </a:prstGeom>
        </p:spPr>
        <p:txBody>
          <a:bodyPr vert="horz" lIns="91440" tIns="45720" rIns="91440" bIns="45720" rtlCol="0" anchor="ctr"/>
          <a:lstStyle>
            <a:lvl1pPr algn="l">
              <a:defRPr sz="1000">
                <a:solidFill>
                  <a:schemeClr val="bg1"/>
                </a:solidFill>
                <a:latin typeface="+mn-lt"/>
                <a:cs typeface="Oracle Sans" panose="020B0503020204020204" pitchFamily="34" charset="0"/>
              </a:defRPr>
            </a:lvl1pPr>
          </a:lstStyle>
          <a:p>
            <a:fld id="{7C371504-33D9-B044-8C50-620C44A06CB1}" type="slidenum">
              <a:rPr lang="en-US" smtClean="0"/>
              <a:pPr/>
              <a:t>‹#›</a:t>
            </a:fld>
            <a:endParaRPr lang="en-US" dirty="0"/>
          </a:p>
        </p:txBody>
      </p:sp>
      <p:pic>
        <p:nvPicPr>
          <p:cNvPr id="8" name="Picture 7">
            <a:extLst>
              <a:ext uri="{FF2B5EF4-FFF2-40B4-BE49-F238E27FC236}">
                <a16:creationId xmlns:a16="http://schemas.microsoft.com/office/drawing/2014/main" id="{1EBF6404-9E78-844F-B5FC-770CD9591C85}"/>
              </a:ext>
            </a:extLst>
          </p:cNvPr>
          <p:cNvPicPr>
            <a:picLocks noChangeAspect="1"/>
          </p:cNvPicPr>
          <p:nvPr userDrawn="1"/>
        </p:nvPicPr>
        <p:blipFill>
          <a:blip r:embed="rId22"/>
          <a:stretch>
            <a:fillRect/>
          </a:stretch>
        </p:blipFill>
        <p:spPr>
          <a:xfrm>
            <a:off x="11437197" y="6356350"/>
            <a:ext cx="501650" cy="501650"/>
          </a:xfrm>
          <a:prstGeom prst="rect">
            <a:avLst/>
          </a:prstGeom>
        </p:spPr>
      </p:pic>
      <p:sp>
        <p:nvSpPr>
          <p:cNvPr id="5" name="Footer Placeholder 4">
            <a:extLst>
              <a:ext uri="{FF2B5EF4-FFF2-40B4-BE49-F238E27FC236}">
                <a16:creationId xmlns:a16="http://schemas.microsoft.com/office/drawing/2014/main" id="{E6B168A7-4574-4FD8-965C-D37BC160EC82}"/>
              </a:ext>
            </a:extLst>
          </p:cNvPr>
          <p:cNvSpPr>
            <a:spLocks noGrp="1"/>
          </p:cNvSpPr>
          <p:nvPr>
            <p:ph type="ftr" sz="quarter" idx="3"/>
          </p:nvPr>
        </p:nvSpPr>
        <p:spPr>
          <a:xfrm>
            <a:off x="1143958" y="6356350"/>
            <a:ext cx="4114800" cy="365125"/>
          </a:xfrm>
          <a:prstGeom prst="rect">
            <a:avLst/>
          </a:prstGeom>
        </p:spPr>
        <p:txBody>
          <a:bodyPr vert="horz" lIns="91440" tIns="45720" rIns="91440" bIns="45720" rtlCol="0" anchor="ctr"/>
          <a:lstStyle>
            <a:lvl1pPr algn="l">
              <a:defRPr sz="1000">
                <a:solidFill>
                  <a:schemeClr val="bg1"/>
                </a:solidFill>
              </a:defRPr>
            </a:lvl1pPr>
          </a:lstStyle>
          <a:p>
            <a:r>
              <a:rPr lang="en-US"/>
              <a:t>Copyright © 2019 Oracle and/or its affliates.</a:t>
            </a:r>
            <a:endParaRPr lang="en-US" dirty="0"/>
          </a:p>
        </p:txBody>
      </p:sp>
    </p:spTree>
    <p:extLst>
      <p:ext uri="{BB962C8B-B14F-4D97-AF65-F5344CB8AC3E}">
        <p14:creationId xmlns:p14="http://schemas.microsoft.com/office/powerpoint/2010/main" val="2664486191"/>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90000"/>
        </a:lnSpc>
        <a:spcBef>
          <a:spcPct val="0"/>
        </a:spcBef>
        <a:buNone/>
        <a:defRPr sz="4400" kern="1200">
          <a:solidFill>
            <a:schemeClr val="bg1"/>
          </a:solidFill>
          <a:latin typeface="Georgia" panose="02040502050405020303" pitchFamily="18" charset="0"/>
          <a:ea typeface="+mj-ea"/>
          <a:cs typeface="Oracle Sans" panose="020B0503020204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bg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E0E2E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6839A-7020-4254-BB27-017A0258DE58}"/>
              </a:ext>
            </a:extLst>
          </p:cNvPr>
          <p:cNvSpPr>
            <a:spLocks noGrp="1"/>
          </p:cNvSpPr>
          <p:nvPr>
            <p:ph type="title"/>
          </p:nvPr>
        </p:nvSpPr>
        <p:spPr>
          <a:xfrm>
            <a:off x="838200" y="365125"/>
            <a:ext cx="10515600" cy="1325563"/>
          </a:xfrm>
          <a:prstGeom prst="rect">
            <a:avLst/>
          </a:prstGeom>
        </p:spPr>
        <p:txBody>
          <a:bodyPr vert="horz" lIns="0" tIns="45720" rIns="0" bIns="45720" rtlCol="0" anchor="ctr">
            <a:noAutofit/>
          </a:bodyPr>
          <a:lstStyle/>
          <a:p>
            <a:r>
              <a:rPr lang="en-US" dirty="0"/>
              <a:t>Headline</a:t>
            </a:r>
          </a:p>
        </p:txBody>
      </p:sp>
      <p:sp>
        <p:nvSpPr>
          <p:cNvPr id="3" name="Text Placeholder 2">
            <a:extLst>
              <a:ext uri="{FF2B5EF4-FFF2-40B4-BE49-F238E27FC236}">
                <a16:creationId xmlns:a16="http://schemas.microsoft.com/office/drawing/2014/main" id="{1F714D97-2391-495E-8C13-180C0EB286B9}"/>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a:extLst>
              <a:ext uri="{FF2B5EF4-FFF2-40B4-BE49-F238E27FC236}">
                <a16:creationId xmlns:a16="http://schemas.microsoft.com/office/drawing/2014/main" id="{D23B6C0B-A6D8-4755-9395-F94ECF5A0491}"/>
              </a:ext>
            </a:extLst>
          </p:cNvPr>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10" name="Slide Number Placeholder 9">
            <a:extLst>
              <a:ext uri="{FF2B5EF4-FFF2-40B4-BE49-F238E27FC236}">
                <a16:creationId xmlns:a16="http://schemas.microsoft.com/office/drawing/2014/main" id="{E446C395-84D2-B842-A7E3-2D0A40669127}"/>
              </a:ext>
            </a:extLst>
          </p:cNvPr>
          <p:cNvSpPr>
            <a:spLocks noGrp="1"/>
          </p:cNvSpPr>
          <p:nvPr>
            <p:ph type="sldNum" sz="quarter" idx="4"/>
          </p:nvPr>
        </p:nvSpPr>
        <p:spPr>
          <a:xfrm>
            <a:off x="757515" y="6356350"/>
            <a:ext cx="386443" cy="365125"/>
          </a:xfrm>
          <a:prstGeom prst="rect">
            <a:avLst/>
          </a:prstGeom>
        </p:spPr>
        <p:txBody>
          <a:bodyPr vert="horz" lIns="91440" tIns="45720" rIns="91440" bIns="45720" rtlCol="0" anchor="ctr"/>
          <a:lstStyle>
            <a:lvl1pPr algn="l">
              <a:defRPr sz="1000">
                <a:solidFill>
                  <a:srgbClr val="8B8078"/>
                </a:solidFill>
                <a:latin typeface="+mn-lt"/>
                <a:cs typeface="Oracle Sans" panose="020B0503020204020204" pitchFamily="34" charset="0"/>
              </a:defRPr>
            </a:lvl1pPr>
          </a:lstStyle>
          <a:p>
            <a:fld id="{7C371504-33D9-B044-8C50-620C44A06CB1}" type="slidenum">
              <a:rPr lang="en-US" smtClean="0"/>
              <a:pPr/>
              <a:t>‹#›</a:t>
            </a:fld>
            <a:endParaRPr lang="en-US" dirty="0"/>
          </a:p>
        </p:txBody>
      </p:sp>
      <p:pic>
        <p:nvPicPr>
          <p:cNvPr id="11" name="Picture 10">
            <a:extLst>
              <a:ext uri="{FF2B5EF4-FFF2-40B4-BE49-F238E27FC236}">
                <a16:creationId xmlns:a16="http://schemas.microsoft.com/office/drawing/2014/main" id="{6EFF067D-4DD6-1945-911D-846CE543D5C2}"/>
              </a:ext>
            </a:extLst>
          </p:cNvPr>
          <p:cNvPicPr>
            <a:picLocks noChangeAspect="1"/>
          </p:cNvPicPr>
          <p:nvPr userDrawn="1"/>
        </p:nvPicPr>
        <p:blipFill>
          <a:blip r:embed="rId29"/>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F7C585BC-CCE3-468E-BD8A-AE9B6B3165BD}"/>
              </a:ext>
            </a:extLst>
          </p:cNvPr>
          <p:cNvSpPr>
            <a:spLocks noGrp="1"/>
          </p:cNvSpPr>
          <p:nvPr>
            <p:ph type="ftr" sz="quarter" idx="3"/>
          </p:nvPr>
        </p:nvSpPr>
        <p:spPr>
          <a:xfrm>
            <a:off x="1143958" y="6356350"/>
            <a:ext cx="4114800" cy="365125"/>
          </a:xfrm>
          <a:prstGeom prst="rect">
            <a:avLst/>
          </a:prstGeom>
        </p:spPr>
        <p:txBody>
          <a:bodyPr vert="horz" lIns="91440" tIns="45720" rIns="91440" bIns="45720" rtlCol="0" anchor="ctr"/>
          <a:lstStyle>
            <a:lvl1pPr algn="l">
              <a:defRPr sz="1000">
                <a:solidFill>
                  <a:srgbClr val="8B8078"/>
                </a:solidFill>
                <a:latin typeface="+mn-lt"/>
                <a:cs typeface="Oracle Sans" panose="020B0503020204020204" pitchFamily="34" charset="0"/>
              </a:defRPr>
            </a:lvl1pPr>
          </a:lstStyle>
          <a:p>
            <a:r>
              <a:rPr lang="en-US"/>
              <a:t>Copyright © 2019 Oracle and/or its affliates.</a:t>
            </a:r>
            <a:endParaRPr lang="en-US" dirty="0"/>
          </a:p>
        </p:txBody>
      </p:sp>
    </p:spTree>
    <p:extLst>
      <p:ext uri="{BB962C8B-B14F-4D97-AF65-F5344CB8AC3E}">
        <p14:creationId xmlns:p14="http://schemas.microsoft.com/office/powerpoint/2010/main" val="1341759415"/>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3" r:id="rId21"/>
    <p:sldLayoutId id="2147483794" r:id="rId22"/>
    <p:sldLayoutId id="2147483795" r:id="rId23"/>
    <p:sldLayoutId id="2147483796" r:id="rId24"/>
    <p:sldLayoutId id="2147483797" r:id="rId25"/>
    <p:sldLayoutId id="2147483798"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Oracle Sans" panose="020B0503020204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40.png"/><Relationship Id="rId5" Type="http://schemas.openxmlformats.org/officeDocument/2006/relationships/image" Target="../media/image34.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41.png"/><Relationship Id="rId5" Type="http://schemas.openxmlformats.org/officeDocument/2006/relationships/image" Target="../media/image27.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3.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3.xml"/><Relationship Id="rId5" Type="http://schemas.openxmlformats.org/officeDocument/2006/relationships/image" Target="../media/image34.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6.xml"/><Relationship Id="rId5" Type="http://schemas.openxmlformats.org/officeDocument/2006/relationships/image" Target="../media/image44.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6.xml"/><Relationship Id="rId6" Type="http://schemas.openxmlformats.org/officeDocument/2006/relationships/image" Target="../media/image47.png"/><Relationship Id="rId5" Type="http://schemas.openxmlformats.org/officeDocument/2006/relationships/image" Target="../media/image42.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3.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6.emf"/><Relationship Id="rId3" Type="http://schemas.openxmlformats.org/officeDocument/2006/relationships/image" Target="../media/image49.png"/><Relationship Id="rId7" Type="http://schemas.openxmlformats.org/officeDocument/2006/relationships/image" Target="../media/image51.png"/><Relationship Id="rId12"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6.xml"/><Relationship Id="rId6" Type="http://schemas.openxmlformats.org/officeDocument/2006/relationships/image" Target="../media/image47.png"/><Relationship Id="rId11" Type="http://schemas.openxmlformats.org/officeDocument/2006/relationships/image" Target="../media/image55.png"/><Relationship Id="rId5" Type="http://schemas.openxmlformats.org/officeDocument/2006/relationships/image" Target="../media/image42.png"/><Relationship Id="rId10" Type="http://schemas.openxmlformats.org/officeDocument/2006/relationships/image" Target="../media/image54.png"/><Relationship Id="rId4" Type="http://schemas.openxmlformats.org/officeDocument/2006/relationships/image" Target="../media/image50.png"/><Relationship Id="rId9" Type="http://schemas.openxmlformats.org/officeDocument/2006/relationships/image" Target="../media/image53.png"/><Relationship Id="rId14" Type="http://schemas.openxmlformats.org/officeDocument/2006/relationships/image" Target="../media/image57.emf"/></Relationships>
</file>

<file path=ppt/slides/_rels/slide18.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8.emf"/><Relationship Id="rId3" Type="http://schemas.openxmlformats.org/officeDocument/2006/relationships/image" Target="../media/image49.png"/><Relationship Id="rId7" Type="http://schemas.openxmlformats.org/officeDocument/2006/relationships/image" Target="../media/image51.png"/><Relationship Id="rId12" Type="http://schemas.openxmlformats.org/officeDocument/2006/relationships/image" Target="../media/image43.png"/><Relationship Id="rId17" Type="http://schemas.openxmlformats.org/officeDocument/2006/relationships/image" Target="../media/image56.emf"/><Relationship Id="rId2" Type="http://schemas.openxmlformats.org/officeDocument/2006/relationships/notesSlide" Target="../notesSlides/notesSlide15.xml"/><Relationship Id="rId16" Type="http://schemas.openxmlformats.org/officeDocument/2006/relationships/image" Target="../media/image57.emf"/><Relationship Id="rId1" Type="http://schemas.openxmlformats.org/officeDocument/2006/relationships/slideLayout" Target="../slideLayouts/slideLayout26.xml"/><Relationship Id="rId6" Type="http://schemas.openxmlformats.org/officeDocument/2006/relationships/image" Target="../media/image47.png"/><Relationship Id="rId11" Type="http://schemas.openxmlformats.org/officeDocument/2006/relationships/image" Target="../media/image53.png"/><Relationship Id="rId5" Type="http://schemas.openxmlformats.org/officeDocument/2006/relationships/image" Target="../media/image42.png"/><Relationship Id="rId15" Type="http://schemas.openxmlformats.org/officeDocument/2006/relationships/image" Target="../media/image60.emf"/><Relationship Id="rId10" Type="http://schemas.openxmlformats.org/officeDocument/2006/relationships/image" Target="../media/image55.png"/><Relationship Id="rId4" Type="http://schemas.openxmlformats.org/officeDocument/2006/relationships/image" Target="../media/image50.png"/><Relationship Id="rId9" Type="http://schemas.openxmlformats.org/officeDocument/2006/relationships/image" Target="../media/image54.png"/><Relationship Id="rId14" Type="http://schemas.openxmlformats.org/officeDocument/2006/relationships/image" Target="../media/image59.png"/></Relationships>
</file>

<file path=ppt/slides/_rels/slide1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26.xml"/><Relationship Id="rId6" Type="http://schemas.openxmlformats.org/officeDocument/2006/relationships/image" Target="../media/image43.png"/><Relationship Id="rId11" Type="http://schemas.openxmlformats.org/officeDocument/2006/relationships/image" Target="../media/image64.emf"/><Relationship Id="rId5" Type="http://schemas.openxmlformats.org/officeDocument/2006/relationships/image" Target="../media/image47.png"/><Relationship Id="rId10" Type="http://schemas.openxmlformats.org/officeDocument/2006/relationships/image" Target="../media/image63.emf"/><Relationship Id="rId4" Type="http://schemas.openxmlformats.org/officeDocument/2006/relationships/image" Target="../media/image49.png"/><Relationship Id="rId9" Type="http://schemas.openxmlformats.org/officeDocument/2006/relationships/image" Target="../media/image6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2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25.xml"/><Relationship Id="rId4" Type="http://schemas.openxmlformats.org/officeDocument/2006/relationships/image" Target="../media/image68.png"/></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23.xml"/><Relationship Id="rId6" Type="http://schemas.openxmlformats.org/officeDocument/2006/relationships/image" Target="../media/image73.png"/><Relationship Id="rId5" Type="http://schemas.openxmlformats.org/officeDocument/2006/relationships/image" Target="../media/image72.png"/><Relationship Id="rId10" Type="http://schemas.openxmlformats.org/officeDocument/2006/relationships/image" Target="../media/image68.png"/><Relationship Id="rId4" Type="http://schemas.openxmlformats.org/officeDocument/2006/relationships/image" Target="../media/image71.png"/><Relationship Id="rId9" Type="http://schemas.openxmlformats.org/officeDocument/2006/relationships/image" Target="../media/image76.png"/></Relationships>
</file>

<file path=ppt/slides/_rels/slide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4.xml"/><Relationship Id="rId1" Type="http://schemas.openxmlformats.org/officeDocument/2006/relationships/slideLayout" Target="../slideLayouts/slideLayout23.xml"/><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5.xml"/><Relationship Id="rId1" Type="http://schemas.openxmlformats.org/officeDocument/2006/relationships/slideLayout" Target="../slideLayouts/slideLayout27.xml"/><Relationship Id="rId5" Type="http://schemas.openxmlformats.org/officeDocument/2006/relationships/image" Target="../media/image79.png"/><Relationship Id="rId4" Type="http://schemas.openxmlformats.org/officeDocument/2006/relationships/image" Target="../media/image7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27.xml"/><Relationship Id="rId5" Type="http://schemas.openxmlformats.org/officeDocument/2006/relationships/image" Target="../media/image79.png"/><Relationship Id="rId4" Type="http://schemas.openxmlformats.org/officeDocument/2006/relationships/image" Target="../media/image81.png"/></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4.xml"/><Relationship Id="rId6" Type="http://schemas.openxmlformats.org/officeDocument/2006/relationships/image" Target="../media/image79.png"/><Relationship Id="rId5" Type="http://schemas.openxmlformats.org/officeDocument/2006/relationships/image" Target="../media/image85.png"/><Relationship Id="rId4" Type="http://schemas.openxmlformats.org/officeDocument/2006/relationships/image" Target="../media/image84.jpeg"/></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7.xml"/><Relationship Id="rId1" Type="http://schemas.openxmlformats.org/officeDocument/2006/relationships/slideLayout" Target="../slideLayouts/slideLayout24.xml"/><Relationship Id="rId6" Type="http://schemas.openxmlformats.org/officeDocument/2006/relationships/image" Target="../media/image79.png"/><Relationship Id="rId5" Type="http://schemas.openxmlformats.org/officeDocument/2006/relationships/image" Target="../media/image85.png"/><Relationship Id="rId4" Type="http://schemas.openxmlformats.org/officeDocument/2006/relationships/image" Target="../media/image84.jpeg"/></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9.xml"/><Relationship Id="rId1" Type="http://schemas.openxmlformats.org/officeDocument/2006/relationships/slideLayout" Target="../slideLayouts/slideLayout26.xml"/><Relationship Id="rId4" Type="http://schemas.openxmlformats.org/officeDocument/2006/relationships/image" Target="../media/image87.png"/></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1.png"/><Relationship Id="rId2" Type="http://schemas.openxmlformats.org/officeDocument/2006/relationships/notesSlide" Target="../notesSlides/notesSlide31.xml"/><Relationship Id="rId1" Type="http://schemas.openxmlformats.org/officeDocument/2006/relationships/slideLayout" Target="../slideLayouts/slideLayout22.xml"/><Relationship Id="rId6" Type="http://schemas.openxmlformats.org/officeDocument/2006/relationships/image" Target="../media/image87.png"/><Relationship Id="rId5" Type="http://schemas.openxmlformats.org/officeDocument/2006/relationships/image" Target="../media/image90.png"/><Relationship Id="rId4" Type="http://schemas.openxmlformats.org/officeDocument/2006/relationships/image" Target="../media/image8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3.xml"/><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9.xml"/></Relationships>
</file>

<file path=ppt/slides/_rels/slide59.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47.xml"/><Relationship Id="rId1" Type="http://schemas.openxmlformats.org/officeDocument/2006/relationships/slideLayout" Target="../slideLayouts/slideLayout29.xml"/><Relationship Id="rId4" Type="http://schemas.openxmlformats.org/officeDocument/2006/relationships/image" Target="../media/image93.pn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0.emf"/><Relationship Id="rId7"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 Id="rId9" Type="http://schemas.openxmlformats.org/officeDocument/2006/relationships/image" Target="../media/image3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png"/><Relationship Id="rId3" Type="http://schemas.openxmlformats.org/officeDocument/2006/relationships/image" Target="../media/image98.jpeg"/><Relationship Id="rId7" Type="http://schemas.openxmlformats.org/officeDocument/2006/relationships/image" Target="../media/image101.png"/><Relationship Id="rId12" Type="http://schemas.openxmlformats.org/officeDocument/2006/relationships/image" Target="../media/image106.png"/><Relationship Id="rId2" Type="http://schemas.openxmlformats.org/officeDocument/2006/relationships/notesSlide" Target="../notesSlides/notesSlide49.xml"/><Relationship Id="rId1" Type="http://schemas.openxmlformats.org/officeDocument/2006/relationships/slideLayout" Target="../slideLayouts/slideLayout25.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99.png"/><Relationship Id="rId10" Type="http://schemas.openxmlformats.org/officeDocument/2006/relationships/image" Target="../media/image104.png"/><Relationship Id="rId4" Type="http://schemas.microsoft.com/office/2007/relationships/hdphoto" Target="../media/hdphoto2.wdp"/><Relationship Id="rId9" Type="http://schemas.openxmlformats.org/officeDocument/2006/relationships/image" Target="../media/image103.png"/><Relationship Id="rId14" Type="http://schemas.openxmlformats.org/officeDocument/2006/relationships/image" Target="../media/image108.png"/></Relationships>
</file>

<file path=ppt/slides/_rels/slide6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6.xml"/><Relationship Id="rId4" Type="http://schemas.openxmlformats.org/officeDocument/2006/relationships/image" Target="../media/image7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29.png"/><Relationship Id="rId7" Type="http://schemas.openxmlformats.org/officeDocument/2006/relationships/image" Target="../media/image37.emf"/><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36.png"/><Relationship Id="rId11" Type="http://schemas.openxmlformats.org/officeDocument/2006/relationships/image" Target="../media/image34.png"/><Relationship Id="rId5" Type="http://schemas.openxmlformats.org/officeDocument/2006/relationships/image" Target="../media/image35.emf"/><Relationship Id="rId10" Type="http://schemas.openxmlformats.org/officeDocument/2006/relationships/image" Target="../media/image27.png"/><Relationship Id="rId4" Type="http://schemas.openxmlformats.org/officeDocument/2006/relationships/image" Target="../media/image28.png"/><Relationship Id="rId9" Type="http://schemas.openxmlformats.org/officeDocument/2006/relationships/image" Target="../media/image33.emf"/></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image" Target="../media/image28.png"/><Relationship Id="rId5" Type="http://schemas.openxmlformats.org/officeDocument/2006/relationships/image" Target="../media/image35.emf"/><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3.xml"/><Relationship Id="rId5" Type="http://schemas.openxmlformats.org/officeDocument/2006/relationships/image" Target="../media/image34.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1065088" y="3697760"/>
            <a:ext cx="9193632" cy="2682720"/>
          </a:xfrm>
        </p:spPr>
        <p:txBody>
          <a:bodyPr/>
          <a:lstStyle/>
          <a:p>
            <a:pPr algn="r"/>
            <a:endParaRPr lang="en-US" dirty="0"/>
          </a:p>
          <a:p>
            <a:pPr algn="r"/>
            <a:r>
              <a:rPr lang="en-US" dirty="0"/>
              <a:t>José Vázquez</a:t>
            </a:r>
          </a:p>
          <a:p>
            <a:pPr algn="r"/>
            <a:r>
              <a:rPr lang="en-US" dirty="0"/>
              <a:t>Andrés Araujo</a:t>
            </a:r>
          </a:p>
          <a:p>
            <a:pPr algn="r"/>
            <a:r>
              <a:rPr lang="en-US" dirty="0"/>
              <a:t>Dani </a:t>
            </a:r>
            <a:r>
              <a:rPr lang="en-US" dirty="0" err="1"/>
              <a:t>Villaverde</a:t>
            </a:r>
            <a:endParaRPr lang="en-US" dirty="0"/>
          </a:p>
          <a:p>
            <a:pPr algn="r"/>
            <a:r>
              <a:rPr lang="en-US" dirty="0" err="1"/>
              <a:t>Belén</a:t>
            </a:r>
            <a:r>
              <a:rPr lang="en-US" dirty="0"/>
              <a:t> Hernández</a:t>
            </a:r>
          </a:p>
          <a:p>
            <a:pPr algn="r"/>
            <a:r>
              <a:rPr lang="en-US" dirty="0"/>
              <a:t>Francisco Alvarez</a:t>
            </a:r>
          </a:p>
          <a:p>
            <a:pPr algn="r"/>
            <a:r>
              <a:rPr lang="en-US" dirty="0"/>
              <a:t>Stephane </a:t>
            </a:r>
            <a:r>
              <a:rPr lang="en-US" dirty="0" err="1"/>
              <a:t>Duprat</a:t>
            </a:r>
            <a:endParaRPr lang="en-US" dirty="0"/>
          </a:p>
          <a:p>
            <a:pPr algn="r"/>
            <a:endParaRPr lang="en-US" dirty="0"/>
          </a:p>
          <a:p>
            <a:r>
              <a:rPr lang="en-US" dirty="0">
                <a:solidFill>
                  <a:schemeClr val="accent1"/>
                </a:solidFill>
              </a:rPr>
              <a:t> 9, 10 y 11 de </a:t>
            </a:r>
            <a:r>
              <a:rPr lang="en-US" dirty="0" err="1">
                <a:solidFill>
                  <a:schemeClr val="accent1"/>
                </a:solidFill>
              </a:rPr>
              <a:t>febrero</a:t>
            </a:r>
            <a:r>
              <a:rPr lang="en-US" dirty="0">
                <a:solidFill>
                  <a:schemeClr val="accent1"/>
                </a:solidFill>
              </a:rPr>
              <a:t> de 2021</a:t>
            </a:r>
          </a:p>
        </p:txBody>
      </p:sp>
      <p:sp>
        <p:nvSpPr>
          <p:cNvPr id="33794" name="Title 3"/>
          <p:cNvSpPr>
            <a:spLocks noGrp="1"/>
          </p:cNvSpPr>
          <p:nvPr>
            <p:ph type="title"/>
          </p:nvPr>
        </p:nvSpPr>
        <p:spPr>
          <a:xfrm>
            <a:off x="1050568" y="2496792"/>
            <a:ext cx="10521672" cy="909981"/>
          </a:xfrm>
        </p:spPr>
        <p:txBody>
          <a:bodyPr/>
          <a:lstStyle/>
          <a:p>
            <a:r>
              <a:rPr lang="en-US" dirty="0"/>
              <a:t>Oracle Database</a:t>
            </a:r>
            <a:br>
              <a:rPr lang="en-US" dirty="0"/>
            </a:br>
            <a:r>
              <a:rPr lang="en-US" dirty="0"/>
              <a:t>Multitenant/</a:t>
            </a:r>
            <a:r>
              <a:rPr lang="en-US" dirty="0" err="1"/>
              <a:t>Multimodel</a:t>
            </a:r>
            <a:r>
              <a:rPr lang="en-US" dirty="0"/>
              <a:t>/</a:t>
            </a:r>
            <a:r>
              <a:rPr lang="en-US" dirty="0" err="1"/>
              <a:t>InMemory</a:t>
            </a:r>
            <a:r>
              <a:rPr lang="en-US" dirty="0"/>
              <a:t>/ACO</a:t>
            </a:r>
            <a:endParaRPr lang="en-US" altLang="en-US" dirty="0"/>
          </a:p>
        </p:txBody>
      </p:sp>
      <p:sp>
        <p:nvSpPr>
          <p:cNvPr id="4" name="Subtitle 3"/>
          <p:cNvSpPr>
            <a:spLocks noGrp="1"/>
          </p:cNvSpPr>
          <p:nvPr>
            <p:ph type="body" sz="quarter" idx="15"/>
          </p:nvPr>
        </p:nvSpPr>
        <p:spPr>
          <a:xfrm>
            <a:off x="1050568" y="3621804"/>
            <a:ext cx="10076344" cy="416073"/>
          </a:xfrm>
        </p:spPr>
        <p:txBody>
          <a:bodyPr/>
          <a:lstStyle/>
          <a:p>
            <a:r>
              <a:rPr lang="en-US" dirty="0">
                <a:solidFill>
                  <a:schemeClr val="accent1"/>
                </a:solidFill>
              </a:rPr>
              <a:t>Workshop</a:t>
            </a:r>
          </a:p>
        </p:txBody>
      </p:sp>
      <p:sp>
        <p:nvSpPr>
          <p:cNvPr id="7" name="TextBox 6">
            <a:extLst>
              <a:ext uri="{FF2B5EF4-FFF2-40B4-BE49-F238E27FC236}">
                <a16:creationId xmlns:a16="http://schemas.microsoft.com/office/drawing/2014/main" id="{DB0B6A70-2A6A-1347-A9E2-008B4BB10FC6}"/>
              </a:ext>
            </a:extLst>
          </p:cNvPr>
          <p:cNvSpPr txBox="1"/>
          <p:nvPr/>
        </p:nvSpPr>
        <p:spPr>
          <a:xfrm>
            <a:off x="1965855" y="4131733"/>
            <a:ext cx="0" cy="0"/>
          </a:xfrm>
          <a:prstGeom prst="rect">
            <a:avLst/>
          </a:prstGeom>
          <a:noFill/>
        </p:spPr>
        <p:txBody>
          <a:bodyPr wrap="none" lIns="0" tIns="0" rIns="0" bIns="0" rtlCol="0">
            <a:noAutofit/>
          </a:bodyPr>
          <a:lstStyle/>
          <a:p>
            <a:pPr>
              <a:lnSpc>
                <a:spcPct val="90000"/>
              </a:lnSpc>
            </a:pPr>
            <a:endParaRPr lang="en-US"/>
          </a:p>
        </p:txBody>
      </p:sp>
      <p:sp>
        <p:nvSpPr>
          <p:cNvPr id="8" name="TextBox 7">
            <a:extLst>
              <a:ext uri="{FF2B5EF4-FFF2-40B4-BE49-F238E27FC236}">
                <a16:creationId xmlns:a16="http://schemas.microsoft.com/office/drawing/2014/main" id="{CDF8DCAA-80C9-5E42-B542-27DF1ECF232D}"/>
              </a:ext>
            </a:extLst>
          </p:cNvPr>
          <p:cNvSpPr txBox="1"/>
          <p:nvPr/>
        </p:nvSpPr>
        <p:spPr>
          <a:xfrm>
            <a:off x="603167" y="4018547"/>
            <a:ext cx="0" cy="0"/>
          </a:xfrm>
          <a:prstGeom prst="rect">
            <a:avLst/>
          </a:prstGeom>
          <a:noFill/>
        </p:spPr>
        <p:txBody>
          <a:bodyPr wrap="none" lIns="0" tIns="0" rIns="0" bIns="0" rtlCol="0">
            <a:noAutofit/>
          </a:bodyPr>
          <a:lstStyle/>
          <a:p>
            <a:pPr>
              <a:lnSpc>
                <a:spcPct val="90000"/>
              </a:lnSpc>
            </a:pPr>
            <a:endParaRPr lang="en-US"/>
          </a:p>
        </p:txBody>
      </p:sp>
    </p:spTree>
    <p:extLst>
      <p:ext uri="{BB962C8B-B14F-4D97-AF65-F5344CB8AC3E}">
        <p14:creationId xmlns:p14="http://schemas.microsoft.com/office/powerpoint/2010/main" val="1248827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Manage Many Databases as One</a:t>
            </a:r>
          </a:p>
        </p:txBody>
      </p:sp>
      <p:sp>
        <p:nvSpPr>
          <p:cNvPr id="9" name="Text Placeholder 8"/>
          <p:cNvSpPr>
            <a:spLocks noGrp="1"/>
          </p:cNvSpPr>
          <p:nvPr>
            <p:ph type="body" sz="quarter" idx="13"/>
          </p:nvPr>
        </p:nvSpPr>
        <p:spPr/>
        <p:txBody>
          <a:bodyPr/>
          <a:lstStyle/>
          <a:p>
            <a:r>
              <a:rPr lang="en-US" dirty="0">
                <a:solidFill>
                  <a:srgbClr val="5F5F5F"/>
                </a:solidFill>
              </a:rPr>
              <a:t>Backup databases as one; recover at pluggable database Level</a:t>
            </a:r>
          </a:p>
        </p:txBody>
      </p:sp>
      <p:grpSp>
        <p:nvGrpSpPr>
          <p:cNvPr id="14" name="Group 13"/>
          <p:cNvGrpSpPr/>
          <p:nvPr/>
        </p:nvGrpSpPr>
        <p:grpSpPr>
          <a:xfrm>
            <a:off x="1580192" y="1828801"/>
            <a:ext cx="4026891" cy="4027940"/>
            <a:chOff x="227012" y="1676400"/>
            <a:chExt cx="4026891" cy="4027940"/>
          </a:xfrm>
        </p:grpSpPr>
        <p:pic>
          <p:nvPicPr>
            <p:cNvPr id="35" name="Picture 34"/>
            <p:cNvPicPr>
              <a:picLocks noChangeAspect="1"/>
            </p:cNvPicPr>
            <p:nvPr/>
          </p:nvPicPr>
          <p:blipFill>
            <a:blip r:embed="rId3"/>
            <a:stretch>
              <a:fillRect/>
            </a:stretch>
          </p:blipFill>
          <p:spPr>
            <a:xfrm>
              <a:off x="227012" y="1676400"/>
              <a:ext cx="4026891" cy="4027940"/>
            </a:xfrm>
            <a:prstGeom prst="rect">
              <a:avLst/>
            </a:prstGeom>
          </p:spPr>
        </p:pic>
        <p:sp>
          <p:nvSpPr>
            <p:cNvPr id="40" name="Oval 39"/>
            <p:cNvSpPr/>
            <p:nvPr/>
          </p:nvSpPr>
          <p:spPr>
            <a:xfrm>
              <a:off x="756770" y="3682221"/>
              <a:ext cx="165774" cy="165817"/>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41" name="Oval 40"/>
            <p:cNvSpPr/>
            <p:nvPr/>
          </p:nvSpPr>
          <p:spPr>
            <a:xfrm>
              <a:off x="3515222" y="3682221"/>
              <a:ext cx="165774" cy="165817"/>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46" name="Oval 45"/>
            <p:cNvSpPr/>
            <p:nvPr/>
          </p:nvSpPr>
          <p:spPr>
            <a:xfrm>
              <a:off x="2139302" y="3682221"/>
              <a:ext cx="165774" cy="165817"/>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49" name="TextBox 48"/>
            <p:cNvSpPr txBox="1"/>
            <p:nvPr/>
          </p:nvSpPr>
          <p:spPr>
            <a:xfrm>
              <a:off x="421992" y="2170236"/>
              <a:ext cx="866362" cy="361860"/>
            </a:xfrm>
            <a:prstGeom prst="rect">
              <a:avLst/>
            </a:prstGeom>
            <a:noFill/>
          </p:spPr>
          <p:txBody>
            <a:bodyPr wrap="none" lIns="0" tIns="0" rIns="0" bIns="0" rtlCol="0">
              <a:noAutofit/>
            </a:bodyPr>
            <a:lstStyle/>
            <a:p>
              <a:pPr algn="ctr">
                <a:lnSpc>
                  <a:spcPct val="90000"/>
                </a:lnSpc>
              </a:pPr>
              <a:r>
                <a:rPr lang="en-US" dirty="0"/>
                <a:t>GL</a:t>
              </a:r>
            </a:p>
          </p:txBody>
        </p:sp>
        <p:sp>
          <p:nvSpPr>
            <p:cNvPr id="50" name="TextBox 49"/>
            <p:cNvSpPr txBox="1"/>
            <p:nvPr/>
          </p:nvSpPr>
          <p:spPr>
            <a:xfrm>
              <a:off x="1797914" y="2170236"/>
              <a:ext cx="866362" cy="361860"/>
            </a:xfrm>
            <a:prstGeom prst="rect">
              <a:avLst/>
            </a:prstGeom>
            <a:noFill/>
          </p:spPr>
          <p:txBody>
            <a:bodyPr wrap="none" lIns="0" tIns="0" rIns="0" bIns="0" rtlCol="0">
              <a:noAutofit/>
            </a:bodyPr>
            <a:lstStyle/>
            <a:p>
              <a:pPr algn="ctr">
                <a:lnSpc>
                  <a:spcPct val="90000"/>
                </a:lnSpc>
              </a:pPr>
              <a:r>
                <a:rPr lang="en-US" dirty="0"/>
                <a:t>OE</a:t>
              </a:r>
            </a:p>
          </p:txBody>
        </p:sp>
        <p:sp>
          <p:nvSpPr>
            <p:cNvPr id="56" name="TextBox 55"/>
            <p:cNvSpPr txBox="1"/>
            <p:nvPr/>
          </p:nvSpPr>
          <p:spPr>
            <a:xfrm>
              <a:off x="3148579" y="2174866"/>
              <a:ext cx="866362" cy="361860"/>
            </a:xfrm>
            <a:prstGeom prst="rect">
              <a:avLst/>
            </a:prstGeom>
            <a:noFill/>
          </p:spPr>
          <p:txBody>
            <a:bodyPr wrap="none" lIns="0" tIns="0" rIns="0" bIns="0" rtlCol="0">
              <a:noAutofit/>
            </a:bodyPr>
            <a:lstStyle/>
            <a:p>
              <a:pPr algn="ctr">
                <a:lnSpc>
                  <a:spcPct val="90000"/>
                </a:lnSpc>
              </a:pPr>
              <a:r>
                <a:rPr lang="en-US" dirty="0"/>
                <a:t>AP</a:t>
              </a:r>
            </a:p>
          </p:txBody>
        </p:sp>
      </p:grpSp>
      <p:grpSp>
        <p:nvGrpSpPr>
          <p:cNvPr id="4" name="Group 3"/>
          <p:cNvGrpSpPr/>
          <p:nvPr/>
        </p:nvGrpSpPr>
        <p:grpSpPr>
          <a:xfrm>
            <a:off x="1732592" y="4114800"/>
            <a:ext cx="6786887" cy="1676400"/>
            <a:chOff x="836612" y="4114800"/>
            <a:chExt cx="6786887" cy="1676400"/>
          </a:xfrm>
        </p:grpSpPr>
        <p:grpSp>
          <p:nvGrpSpPr>
            <p:cNvPr id="27" name="Group 26"/>
            <p:cNvGrpSpPr/>
            <p:nvPr/>
          </p:nvGrpSpPr>
          <p:grpSpPr>
            <a:xfrm>
              <a:off x="1293810" y="4114800"/>
              <a:ext cx="6329689" cy="1676400"/>
              <a:chOff x="1293810" y="4114800"/>
              <a:chExt cx="6329689" cy="1676400"/>
            </a:xfrm>
          </p:grpSpPr>
          <p:sp>
            <p:nvSpPr>
              <p:cNvPr id="77" name="Rectangle 76"/>
              <p:cNvSpPr/>
              <p:nvPr/>
            </p:nvSpPr>
            <p:spPr>
              <a:xfrm>
                <a:off x="1827212" y="5266283"/>
                <a:ext cx="5796287" cy="415476"/>
              </a:xfrm>
              <a:prstGeom prst="rect">
                <a:avLst/>
              </a:prstGeom>
            </p:spPr>
            <p:txBody>
              <a:bodyPr wrap="square" lIns="121899" tIns="60949" rIns="121899" bIns="60949">
                <a:spAutoFit/>
              </a:bodyPr>
              <a:lstStyle/>
              <a:p>
                <a:pPr lvl="0" algn="ctr" eaLnBrk="0" fontAlgn="base" hangingPunct="0">
                  <a:spcBef>
                    <a:spcPct val="0"/>
                  </a:spcBef>
                  <a:defRPr/>
                </a:pPr>
                <a:r>
                  <a:rPr lang="en-US" sz="1900" kern="0" dirty="0"/>
                  <a:t>Point-in-time recovery at pluggable database level</a:t>
                </a:r>
              </a:p>
            </p:txBody>
          </p:sp>
          <p:cxnSp>
            <p:nvCxnSpPr>
              <p:cNvPr id="63" name="Elbow Connector 62"/>
              <p:cNvCxnSpPr/>
              <p:nvPr/>
            </p:nvCxnSpPr>
            <p:spPr>
              <a:xfrm rot="10800000">
                <a:off x="1293810" y="4114800"/>
                <a:ext cx="6096002" cy="1676400"/>
              </a:xfrm>
              <a:prstGeom prst="bentConnector3">
                <a:avLst>
                  <a:gd name="adj1" fmla="val 99885"/>
                </a:avLst>
              </a:prstGeom>
              <a:ln w="203200">
                <a:solidFill>
                  <a:schemeClr val="accent1"/>
                </a:solidFill>
                <a:miter lim="800000"/>
                <a:tailEnd type="triangle" w="med" len="sm"/>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836612" y="4495800"/>
              <a:ext cx="889000" cy="736600"/>
              <a:chOff x="608012" y="4495800"/>
              <a:chExt cx="889000" cy="736600"/>
            </a:xfrm>
          </p:grpSpPr>
          <p:pic>
            <p:nvPicPr>
              <p:cNvPr id="2" name="Picture 1"/>
              <p:cNvPicPr>
                <a:picLocks noChangeAspect="1"/>
              </p:cNvPicPr>
              <p:nvPr/>
            </p:nvPicPr>
            <p:blipFill>
              <a:blip r:embed="rId4"/>
              <a:stretch>
                <a:fillRect/>
              </a:stretch>
            </p:blipFill>
            <p:spPr>
              <a:xfrm>
                <a:off x="608012" y="4495800"/>
                <a:ext cx="660400" cy="660400"/>
              </a:xfrm>
              <a:prstGeom prst="rect">
                <a:avLst/>
              </a:prstGeom>
            </p:spPr>
          </p:pic>
          <p:pic>
            <p:nvPicPr>
              <p:cNvPr id="25" name="Picture 24"/>
              <p:cNvPicPr>
                <a:picLocks noChangeAspect="1"/>
              </p:cNvPicPr>
              <p:nvPr/>
            </p:nvPicPr>
            <p:blipFill>
              <a:blip r:embed="rId4"/>
              <a:stretch>
                <a:fillRect/>
              </a:stretch>
            </p:blipFill>
            <p:spPr>
              <a:xfrm>
                <a:off x="1141412" y="4876800"/>
                <a:ext cx="355600" cy="355600"/>
              </a:xfrm>
              <a:prstGeom prst="rect">
                <a:avLst/>
              </a:prstGeom>
            </p:spPr>
          </p:pic>
        </p:grpSp>
      </p:grpSp>
      <p:grpSp>
        <p:nvGrpSpPr>
          <p:cNvPr id="6" name="Group 5"/>
          <p:cNvGrpSpPr/>
          <p:nvPr/>
        </p:nvGrpSpPr>
        <p:grpSpPr>
          <a:xfrm>
            <a:off x="5748560" y="3048001"/>
            <a:ext cx="3014441" cy="1536195"/>
            <a:chOff x="4852581" y="3048000"/>
            <a:chExt cx="3014441" cy="1536194"/>
          </a:xfrm>
        </p:grpSpPr>
        <p:sp>
          <p:nvSpPr>
            <p:cNvPr id="15" name="Right Arrow 14"/>
            <p:cNvSpPr/>
            <p:nvPr/>
          </p:nvSpPr>
          <p:spPr>
            <a:xfrm>
              <a:off x="4852581" y="3174905"/>
              <a:ext cx="3014441" cy="1409289"/>
            </a:xfrm>
            <a:prstGeom prst="rightArrow">
              <a:avLst>
                <a:gd name="adj1" fmla="val 52677"/>
                <a:gd name="adj2" fmla="val 52703"/>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5" name="TextBox 4"/>
            <p:cNvSpPr txBox="1"/>
            <p:nvPr/>
          </p:nvSpPr>
          <p:spPr>
            <a:xfrm>
              <a:off x="5332412" y="3048000"/>
              <a:ext cx="1295400" cy="381000"/>
            </a:xfrm>
            <a:prstGeom prst="rect">
              <a:avLst/>
            </a:prstGeom>
            <a:noFill/>
          </p:spPr>
          <p:txBody>
            <a:bodyPr wrap="none" lIns="0" tIns="0" rIns="0" bIns="0" rtlCol="0">
              <a:noAutofit/>
            </a:bodyPr>
            <a:lstStyle/>
            <a:p>
              <a:pPr>
                <a:lnSpc>
                  <a:spcPct val="90000"/>
                </a:lnSpc>
              </a:pPr>
              <a:r>
                <a:rPr lang="en-US" dirty="0"/>
                <a:t>One Backup</a:t>
              </a:r>
            </a:p>
          </p:txBody>
        </p:sp>
      </p:grpSp>
      <p:pic>
        <p:nvPicPr>
          <p:cNvPr id="28" name="Picture 27"/>
          <p:cNvPicPr>
            <a:picLocks noChangeAspect="1"/>
          </p:cNvPicPr>
          <p:nvPr/>
        </p:nvPicPr>
        <p:blipFill>
          <a:blip r:embed="rId5"/>
          <a:stretch>
            <a:fillRect/>
          </a:stretch>
        </p:blipFill>
        <p:spPr>
          <a:xfrm>
            <a:off x="1586703" y="2689127"/>
            <a:ext cx="1201408" cy="858520"/>
          </a:xfrm>
          <a:prstGeom prst="rect">
            <a:avLst/>
          </a:prstGeom>
        </p:spPr>
      </p:pic>
      <p:pic>
        <p:nvPicPr>
          <p:cNvPr id="29" name="Picture 28"/>
          <p:cNvPicPr>
            <a:picLocks noChangeAspect="1"/>
          </p:cNvPicPr>
          <p:nvPr/>
        </p:nvPicPr>
        <p:blipFill>
          <a:blip r:embed="rId5"/>
          <a:stretch>
            <a:fillRect/>
          </a:stretch>
        </p:blipFill>
        <p:spPr>
          <a:xfrm>
            <a:off x="4350612" y="2689127"/>
            <a:ext cx="1201408" cy="858520"/>
          </a:xfrm>
          <a:prstGeom prst="rect">
            <a:avLst/>
          </a:prstGeom>
        </p:spPr>
      </p:pic>
      <p:pic>
        <p:nvPicPr>
          <p:cNvPr id="30" name="Picture 29"/>
          <p:cNvPicPr>
            <a:picLocks noChangeAspect="1"/>
          </p:cNvPicPr>
          <p:nvPr/>
        </p:nvPicPr>
        <p:blipFill>
          <a:blip r:embed="rId5"/>
          <a:stretch>
            <a:fillRect/>
          </a:stretch>
        </p:blipFill>
        <p:spPr>
          <a:xfrm>
            <a:off x="2984577" y="2684496"/>
            <a:ext cx="1201408" cy="858520"/>
          </a:xfrm>
          <a:prstGeom prst="rect">
            <a:avLst/>
          </a:prstGeom>
        </p:spPr>
      </p:pic>
      <p:pic>
        <p:nvPicPr>
          <p:cNvPr id="8" name="Picture 7"/>
          <p:cNvPicPr>
            <a:picLocks noChangeAspect="1"/>
          </p:cNvPicPr>
          <p:nvPr/>
        </p:nvPicPr>
        <p:blipFill>
          <a:blip r:embed="rId6"/>
          <a:stretch>
            <a:fillRect/>
          </a:stretch>
        </p:blipFill>
        <p:spPr>
          <a:xfrm>
            <a:off x="8813984" y="1855304"/>
            <a:ext cx="1440815" cy="4373218"/>
          </a:xfrm>
          <a:prstGeom prst="rect">
            <a:avLst/>
          </a:prstGeom>
        </p:spPr>
      </p:pic>
    </p:spTree>
    <p:extLst>
      <p:ext uri="{BB962C8B-B14F-4D97-AF65-F5344CB8AC3E}">
        <p14:creationId xmlns:p14="http://schemas.microsoft.com/office/powerpoint/2010/main" val="2323886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right)">
                                      <p:cBhvr>
                                        <p:cTn id="1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 Many Databases as One with Multitenant</a:t>
            </a:r>
          </a:p>
        </p:txBody>
      </p:sp>
      <p:sp>
        <p:nvSpPr>
          <p:cNvPr id="3" name="Text Placeholder 2"/>
          <p:cNvSpPr>
            <a:spLocks noGrp="1"/>
          </p:cNvSpPr>
          <p:nvPr>
            <p:ph type="body" sz="quarter" idx="13"/>
          </p:nvPr>
        </p:nvSpPr>
        <p:spPr>
          <a:xfrm>
            <a:off x="514525" y="1463565"/>
            <a:ext cx="11128096" cy="343299"/>
          </a:xfrm>
        </p:spPr>
        <p:txBody>
          <a:bodyPr/>
          <a:lstStyle/>
          <a:p>
            <a:r>
              <a:rPr lang="en-US" dirty="0"/>
              <a:t>One standby database covers all pluggable databases</a:t>
            </a:r>
          </a:p>
        </p:txBody>
      </p:sp>
      <p:pic>
        <p:nvPicPr>
          <p:cNvPr id="6" name="Picture 5"/>
          <p:cNvPicPr>
            <a:picLocks noChangeAspect="1"/>
          </p:cNvPicPr>
          <p:nvPr/>
        </p:nvPicPr>
        <p:blipFill>
          <a:blip r:embed="rId3"/>
          <a:stretch>
            <a:fillRect/>
          </a:stretch>
        </p:blipFill>
        <p:spPr>
          <a:xfrm>
            <a:off x="649637" y="2830061"/>
            <a:ext cx="4026891" cy="4027940"/>
          </a:xfrm>
          <a:prstGeom prst="rect">
            <a:avLst/>
          </a:prstGeom>
        </p:spPr>
      </p:pic>
      <p:sp>
        <p:nvSpPr>
          <p:cNvPr id="10" name="Oval 9"/>
          <p:cNvSpPr/>
          <p:nvPr/>
        </p:nvSpPr>
        <p:spPr>
          <a:xfrm>
            <a:off x="1179394" y="4835883"/>
            <a:ext cx="165774" cy="165817"/>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11" name="Oval 10"/>
          <p:cNvSpPr/>
          <p:nvPr/>
        </p:nvSpPr>
        <p:spPr>
          <a:xfrm>
            <a:off x="3937846" y="4835883"/>
            <a:ext cx="165774" cy="165817"/>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12" name="Oval 11"/>
          <p:cNvSpPr/>
          <p:nvPr/>
        </p:nvSpPr>
        <p:spPr>
          <a:xfrm>
            <a:off x="2561926" y="4835883"/>
            <a:ext cx="165774" cy="165817"/>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pic>
        <p:nvPicPr>
          <p:cNvPr id="15" name="Picture 14"/>
          <p:cNvPicPr>
            <a:picLocks noChangeAspect="1"/>
          </p:cNvPicPr>
          <p:nvPr/>
        </p:nvPicPr>
        <p:blipFill>
          <a:blip r:embed="rId3"/>
          <a:stretch>
            <a:fillRect/>
          </a:stretch>
        </p:blipFill>
        <p:spPr>
          <a:xfrm>
            <a:off x="7488041" y="2817232"/>
            <a:ext cx="4026891" cy="4027940"/>
          </a:xfrm>
          <a:prstGeom prst="rect">
            <a:avLst/>
          </a:prstGeom>
        </p:spPr>
      </p:pic>
      <p:sp>
        <p:nvSpPr>
          <p:cNvPr id="19" name="Oval 18"/>
          <p:cNvSpPr/>
          <p:nvPr/>
        </p:nvSpPr>
        <p:spPr>
          <a:xfrm>
            <a:off x="8024200" y="4819585"/>
            <a:ext cx="165774" cy="165817"/>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21" name="Oval 20"/>
          <p:cNvSpPr/>
          <p:nvPr/>
        </p:nvSpPr>
        <p:spPr>
          <a:xfrm>
            <a:off x="9406732" y="4819585"/>
            <a:ext cx="165774" cy="165817"/>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22" name="TextBox 21"/>
          <p:cNvSpPr txBox="1"/>
          <p:nvPr/>
        </p:nvSpPr>
        <p:spPr>
          <a:xfrm>
            <a:off x="967959" y="5312323"/>
            <a:ext cx="3324814" cy="368180"/>
          </a:xfrm>
          <a:prstGeom prst="rect">
            <a:avLst/>
          </a:prstGeom>
          <a:noFill/>
        </p:spPr>
        <p:txBody>
          <a:bodyPr wrap="none" lIns="0" tIns="0" rIns="0" bIns="0" rtlCol="0">
            <a:noAutofit/>
          </a:bodyPr>
          <a:lstStyle/>
          <a:p>
            <a:pPr algn="ctr">
              <a:lnSpc>
                <a:spcPct val="90000"/>
              </a:lnSpc>
            </a:pPr>
            <a:r>
              <a:rPr lang="en-US" dirty="0"/>
              <a:t>Primary Container Database</a:t>
            </a:r>
          </a:p>
        </p:txBody>
      </p:sp>
      <p:sp>
        <p:nvSpPr>
          <p:cNvPr id="23" name="TextBox 22"/>
          <p:cNvSpPr txBox="1"/>
          <p:nvPr/>
        </p:nvSpPr>
        <p:spPr>
          <a:xfrm>
            <a:off x="844616" y="3323897"/>
            <a:ext cx="866362" cy="361860"/>
          </a:xfrm>
          <a:prstGeom prst="rect">
            <a:avLst/>
          </a:prstGeom>
          <a:noFill/>
        </p:spPr>
        <p:txBody>
          <a:bodyPr wrap="none" lIns="0" tIns="0" rIns="0" bIns="0" rtlCol="0">
            <a:noAutofit/>
          </a:bodyPr>
          <a:lstStyle/>
          <a:p>
            <a:pPr algn="ctr">
              <a:lnSpc>
                <a:spcPct val="90000"/>
              </a:lnSpc>
            </a:pPr>
            <a:r>
              <a:rPr lang="en-US" dirty="0"/>
              <a:t>GL</a:t>
            </a:r>
          </a:p>
        </p:txBody>
      </p:sp>
      <p:sp>
        <p:nvSpPr>
          <p:cNvPr id="24" name="TextBox 23"/>
          <p:cNvSpPr txBox="1"/>
          <p:nvPr/>
        </p:nvSpPr>
        <p:spPr>
          <a:xfrm>
            <a:off x="2220538" y="3323897"/>
            <a:ext cx="866362" cy="361860"/>
          </a:xfrm>
          <a:prstGeom prst="rect">
            <a:avLst/>
          </a:prstGeom>
          <a:noFill/>
        </p:spPr>
        <p:txBody>
          <a:bodyPr wrap="none" lIns="0" tIns="0" rIns="0" bIns="0" rtlCol="0">
            <a:noAutofit/>
          </a:bodyPr>
          <a:lstStyle/>
          <a:p>
            <a:pPr algn="ctr">
              <a:lnSpc>
                <a:spcPct val="90000"/>
              </a:lnSpc>
            </a:pPr>
            <a:r>
              <a:rPr lang="en-US" dirty="0"/>
              <a:t>OE</a:t>
            </a:r>
          </a:p>
        </p:txBody>
      </p:sp>
      <p:sp>
        <p:nvSpPr>
          <p:cNvPr id="25" name="TextBox 24"/>
          <p:cNvSpPr txBox="1"/>
          <p:nvPr/>
        </p:nvSpPr>
        <p:spPr>
          <a:xfrm>
            <a:off x="3571203" y="3328527"/>
            <a:ext cx="866362" cy="361860"/>
          </a:xfrm>
          <a:prstGeom prst="rect">
            <a:avLst/>
          </a:prstGeom>
          <a:noFill/>
        </p:spPr>
        <p:txBody>
          <a:bodyPr wrap="none" lIns="0" tIns="0" rIns="0" bIns="0" rtlCol="0">
            <a:noAutofit/>
          </a:bodyPr>
          <a:lstStyle/>
          <a:p>
            <a:pPr algn="ctr">
              <a:lnSpc>
                <a:spcPct val="90000"/>
              </a:lnSpc>
            </a:pPr>
            <a:r>
              <a:rPr lang="en-US" dirty="0"/>
              <a:t>AP</a:t>
            </a:r>
          </a:p>
        </p:txBody>
      </p:sp>
      <p:sp>
        <p:nvSpPr>
          <p:cNvPr id="26" name="TextBox 25"/>
          <p:cNvSpPr txBox="1"/>
          <p:nvPr/>
        </p:nvSpPr>
        <p:spPr>
          <a:xfrm>
            <a:off x="7689422" y="3323897"/>
            <a:ext cx="866362" cy="361860"/>
          </a:xfrm>
          <a:prstGeom prst="rect">
            <a:avLst/>
          </a:prstGeom>
          <a:noFill/>
        </p:spPr>
        <p:txBody>
          <a:bodyPr wrap="none" lIns="0" tIns="0" rIns="0" bIns="0" rtlCol="0">
            <a:noAutofit/>
          </a:bodyPr>
          <a:lstStyle/>
          <a:p>
            <a:pPr algn="ctr">
              <a:lnSpc>
                <a:spcPct val="90000"/>
              </a:lnSpc>
            </a:pPr>
            <a:r>
              <a:rPr lang="en-US" dirty="0"/>
              <a:t>GL</a:t>
            </a:r>
          </a:p>
        </p:txBody>
      </p:sp>
      <p:sp>
        <p:nvSpPr>
          <p:cNvPr id="27" name="TextBox 26"/>
          <p:cNvSpPr txBox="1"/>
          <p:nvPr/>
        </p:nvSpPr>
        <p:spPr>
          <a:xfrm>
            <a:off x="9065343" y="3323897"/>
            <a:ext cx="866362" cy="361860"/>
          </a:xfrm>
          <a:prstGeom prst="rect">
            <a:avLst/>
          </a:prstGeom>
          <a:noFill/>
        </p:spPr>
        <p:txBody>
          <a:bodyPr wrap="none" lIns="0" tIns="0" rIns="0" bIns="0" rtlCol="0">
            <a:noAutofit/>
          </a:bodyPr>
          <a:lstStyle/>
          <a:p>
            <a:pPr algn="ctr">
              <a:lnSpc>
                <a:spcPct val="90000"/>
              </a:lnSpc>
            </a:pPr>
            <a:r>
              <a:rPr lang="en-US" dirty="0"/>
              <a:t>OE</a:t>
            </a:r>
          </a:p>
        </p:txBody>
      </p:sp>
      <p:sp>
        <p:nvSpPr>
          <p:cNvPr id="28" name="TextBox 27"/>
          <p:cNvSpPr txBox="1"/>
          <p:nvPr/>
        </p:nvSpPr>
        <p:spPr>
          <a:xfrm>
            <a:off x="7987425" y="5318737"/>
            <a:ext cx="2976248" cy="368180"/>
          </a:xfrm>
          <a:prstGeom prst="rect">
            <a:avLst/>
          </a:prstGeom>
          <a:noFill/>
        </p:spPr>
        <p:txBody>
          <a:bodyPr wrap="none" lIns="0" tIns="0" rIns="0" bIns="0" rtlCol="0">
            <a:noAutofit/>
          </a:bodyPr>
          <a:lstStyle/>
          <a:p>
            <a:pPr algn="ctr">
              <a:lnSpc>
                <a:spcPct val="90000"/>
              </a:lnSpc>
            </a:pPr>
            <a:r>
              <a:rPr lang="en-US" dirty="0"/>
              <a:t>Standby Container Database</a:t>
            </a:r>
          </a:p>
        </p:txBody>
      </p:sp>
      <p:pic>
        <p:nvPicPr>
          <p:cNvPr id="38" name="Picture 37"/>
          <p:cNvPicPr>
            <a:picLocks noChangeAspect="1"/>
          </p:cNvPicPr>
          <p:nvPr/>
        </p:nvPicPr>
        <p:blipFill>
          <a:blip r:embed="rId4"/>
          <a:stretch>
            <a:fillRect/>
          </a:stretch>
        </p:blipFill>
        <p:spPr>
          <a:xfrm>
            <a:off x="656148" y="3664333"/>
            <a:ext cx="1201408" cy="858520"/>
          </a:xfrm>
          <a:prstGeom prst="rect">
            <a:avLst/>
          </a:prstGeom>
        </p:spPr>
      </p:pic>
      <p:pic>
        <p:nvPicPr>
          <p:cNvPr id="39" name="Picture 38"/>
          <p:cNvPicPr>
            <a:picLocks noChangeAspect="1"/>
          </p:cNvPicPr>
          <p:nvPr/>
        </p:nvPicPr>
        <p:blipFill>
          <a:blip r:embed="rId4"/>
          <a:stretch>
            <a:fillRect/>
          </a:stretch>
        </p:blipFill>
        <p:spPr>
          <a:xfrm>
            <a:off x="7507465" y="3690387"/>
            <a:ext cx="1201408" cy="858520"/>
          </a:xfrm>
          <a:prstGeom prst="rect">
            <a:avLst/>
          </a:prstGeom>
        </p:spPr>
      </p:pic>
      <p:pic>
        <p:nvPicPr>
          <p:cNvPr id="40" name="Picture 39"/>
          <p:cNvPicPr>
            <a:picLocks noChangeAspect="1"/>
          </p:cNvPicPr>
          <p:nvPr/>
        </p:nvPicPr>
        <p:blipFill>
          <a:blip r:embed="rId4"/>
          <a:stretch>
            <a:fillRect/>
          </a:stretch>
        </p:blipFill>
        <p:spPr>
          <a:xfrm>
            <a:off x="8898196" y="3685756"/>
            <a:ext cx="1201408" cy="858520"/>
          </a:xfrm>
          <a:prstGeom prst="rect">
            <a:avLst/>
          </a:prstGeom>
        </p:spPr>
      </p:pic>
      <p:pic>
        <p:nvPicPr>
          <p:cNvPr id="43" name="Picture 42"/>
          <p:cNvPicPr>
            <a:picLocks noChangeAspect="1"/>
          </p:cNvPicPr>
          <p:nvPr/>
        </p:nvPicPr>
        <p:blipFill>
          <a:blip r:embed="rId5"/>
          <a:stretch>
            <a:fillRect/>
          </a:stretch>
        </p:blipFill>
        <p:spPr>
          <a:xfrm>
            <a:off x="3253714" y="3651407"/>
            <a:ext cx="1511353" cy="1073563"/>
          </a:xfrm>
          <a:prstGeom prst="rect">
            <a:avLst/>
          </a:prstGeom>
        </p:spPr>
      </p:pic>
      <p:pic>
        <p:nvPicPr>
          <p:cNvPr id="41" name="Picture 40"/>
          <p:cNvPicPr>
            <a:picLocks noChangeAspect="1"/>
          </p:cNvPicPr>
          <p:nvPr/>
        </p:nvPicPr>
        <p:blipFill>
          <a:blip r:embed="rId4"/>
          <a:stretch>
            <a:fillRect/>
          </a:stretch>
        </p:blipFill>
        <p:spPr>
          <a:xfrm>
            <a:off x="2054192" y="3664333"/>
            <a:ext cx="1201408" cy="858520"/>
          </a:xfrm>
          <a:prstGeom prst="rect">
            <a:avLst/>
          </a:prstGeom>
        </p:spPr>
      </p:pic>
      <p:pic>
        <p:nvPicPr>
          <p:cNvPr id="42" name="Picture 41"/>
          <p:cNvPicPr>
            <a:picLocks noChangeAspect="1"/>
          </p:cNvPicPr>
          <p:nvPr/>
        </p:nvPicPr>
        <p:blipFill>
          <a:blip r:embed="rId4"/>
          <a:stretch>
            <a:fillRect/>
          </a:stretch>
        </p:blipFill>
        <p:spPr>
          <a:xfrm>
            <a:off x="3411655" y="3664333"/>
            <a:ext cx="1201408" cy="858520"/>
          </a:xfrm>
          <a:prstGeom prst="rect">
            <a:avLst/>
          </a:prstGeom>
        </p:spPr>
      </p:pic>
      <p:pic>
        <p:nvPicPr>
          <p:cNvPr id="29" name="Picture 28" descr="Binary Text Arrow.png"/>
          <p:cNvPicPr>
            <a:picLocks noChangeAspect="1"/>
          </p:cNvPicPr>
          <p:nvPr/>
        </p:nvPicPr>
        <p:blipFill>
          <a:blip r:embed="rId6" cstate="print">
            <a:alphaModFix amt="66000"/>
            <a:extLst>
              <a:ext uri="{28A0092B-C50C-407E-A947-70E740481C1C}">
                <a14:useLocalDpi xmlns:a14="http://schemas.microsoft.com/office/drawing/2010/main" val="0"/>
              </a:ext>
            </a:extLst>
          </a:blip>
          <a:stretch>
            <a:fillRect/>
          </a:stretch>
        </p:blipFill>
        <p:spPr>
          <a:xfrm>
            <a:off x="4658973" y="4166345"/>
            <a:ext cx="2839200" cy="1509639"/>
          </a:xfrm>
          <a:prstGeom prst="rect">
            <a:avLst/>
          </a:prstGeom>
        </p:spPr>
      </p:pic>
      <p:pic>
        <p:nvPicPr>
          <p:cNvPr id="30" name="Picture 29"/>
          <p:cNvPicPr>
            <a:picLocks noChangeAspect="1"/>
          </p:cNvPicPr>
          <p:nvPr/>
        </p:nvPicPr>
        <p:blipFill>
          <a:blip r:embed="rId4"/>
          <a:stretch>
            <a:fillRect/>
          </a:stretch>
        </p:blipFill>
        <p:spPr>
          <a:xfrm>
            <a:off x="10254198" y="3688456"/>
            <a:ext cx="1201408" cy="858520"/>
          </a:xfrm>
          <a:prstGeom prst="rect">
            <a:avLst/>
          </a:prstGeom>
        </p:spPr>
      </p:pic>
      <p:sp>
        <p:nvSpPr>
          <p:cNvPr id="31" name="TextBox 30"/>
          <p:cNvSpPr txBox="1"/>
          <p:nvPr/>
        </p:nvSpPr>
        <p:spPr>
          <a:xfrm>
            <a:off x="10426575" y="3320581"/>
            <a:ext cx="866362" cy="361860"/>
          </a:xfrm>
          <a:prstGeom prst="rect">
            <a:avLst/>
          </a:prstGeom>
          <a:noFill/>
        </p:spPr>
        <p:txBody>
          <a:bodyPr wrap="none" lIns="0" tIns="0" rIns="0" bIns="0" rtlCol="0">
            <a:noAutofit/>
          </a:bodyPr>
          <a:lstStyle/>
          <a:p>
            <a:pPr algn="ctr">
              <a:lnSpc>
                <a:spcPct val="90000"/>
              </a:lnSpc>
            </a:pPr>
            <a:r>
              <a:rPr lang="en-US" dirty="0"/>
              <a:t>AP</a:t>
            </a:r>
          </a:p>
        </p:txBody>
      </p:sp>
      <p:sp>
        <p:nvSpPr>
          <p:cNvPr id="32" name="Oval 31"/>
          <p:cNvSpPr/>
          <p:nvPr/>
        </p:nvSpPr>
        <p:spPr>
          <a:xfrm>
            <a:off x="10777135" y="4821523"/>
            <a:ext cx="165774" cy="165817"/>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Tree>
    <p:extLst>
      <p:ext uri="{BB962C8B-B14F-4D97-AF65-F5344CB8AC3E}">
        <p14:creationId xmlns:p14="http://schemas.microsoft.com/office/powerpoint/2010/main" val="1273403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42"/>
                                        </p:tgtEl>
                                        <p:attrNameLst>
                                          <p:attrName>style.visibility</p:attrName>
                                        </p:attrNameLst>
                                      </p:cBhvr>
                                      <p:to>
                                        <p:strVal val="visible"/>
                                      </p:to>
                                    </p:set>
                                  </p:childTnLst>
                                </p:cTn>
                              </p:par>
                            </p:childTnLst>
                          </p:cTn>
                        </p:par>
                        <p:par>
                          <p:cTn id="12" fill="hold">
                            <p:stCondLst>
                              <p:cond delay="500"/>
                            </p:stCondLst>
                            <p:childTnLst>
                              <p:par>
                                <p:cTn id="13" presetID="1" presetClass="exit" presetSubtype="0" fill="hold" nodeType="afterEffect">
                                  <p:stCondLst>
                                    <p:cond delay="0"/>
                                  </p:stCondLst>
                                  <p:childTnLst>
                                    <p:set>
                                      <p:cBhvr>
                                        <p:cTn id="14" dur="1" fill="hold">
                                          <p:stCondLst>
                                            <p:cond delay="0"/>
                                          </p:stCondLst>
                                        </p:cTn>
                                        <p:tgtEl>
                                          <p:spTgt spid="43"/>
                                        </p:tgtEl>
                                        <p:attrNameLst>
                                          <p:attrName>style.visibility</p:attrName>
                                        </p:attrNameLst>
                                      </p:cBhvr>
                                      <p:to>
                                        <p:strVal val="hidden"/>
                                      </p:to>
                                    </p:set>
                                  </p:childTnLst>
                                </p:cTn>
                              </p:par>
                            </p:childTnLst>
                          </p:cTn>
                        </p:par>
                        <p:par>
                          <p:cTn id="15" fill="hold">
                            <p:stCondLst>
                              <p:cond delay="500"/>
                            </p:stCondLst>
                            <p:childTnLst>
                              <p:par>
                                <p:cTn id="16" presetID="10" presetClass="entr" presetSubtype="0" fill="hold" grpId="0" nodeType="afterEffect">
                                  <p:stCondLst>
                                    <p:cond delay="5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25"/>
                                        </p:tgtEl>
                                        <p:attrNameLst>
                                          <p:attrName>style.visibility</p:attrName>
                                        </p:attrNameLst>
                                      </p:cBhvr>
                                      <p:to>
                                        <p:strVal val="visible"/>
                                      </p:to>
                                    </p:set>
                                  </p:childTnLst>
                                </p:cTn>
                              </p:par>
                            </p:childTnLst>
                          </p:cTn>
                        </p:par>
                        <p:par>
                          <p:cTn id="22" fill="hold">
                            <p:stCondLst>
                              <p:cond delay="1500"/>
                            </p:stCondLst>
                            <p:childTnLst>
                              <p:par>
                                <p:cTn id="23" presetID="55" presetClass="entr" presetSubtype="0" fill="hold" nodeType="after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p:cTn id="25" dur="1000" fill="hold"/>
                                        <p:tgtEl>
                                          <p:spTgt spid="30"/>
                                        </p:tgtEl>
                                        <p:attrNameLst>
                                          <p:attrName>ppt_w</p:attrName>
                                        </p:attrNameLst>
                                      </p:cBhvr>
                                      <p:tavLst>
                                        <p:tav tm="0">
                                          <p:val>
                                            <p:strVal val="#ppt_w*0.70"/>
                                          </p:val>
                                        </p:tav>
                                        <p:tav tm="100000">
                                          <p:val>
                                            <p:strVal val="#ppt_w"/>
                                          </p:val>
                                        </p:tav>
                                      </p:tavLst>
                                    </p:anim>
                                    <p:anim calcmode="lin" valueType="num">
                                      <p:cBhvr>
                                        <p:cTn id="26" dur="1000" fill="hold"/>
                                        <p:tgtEl>
                                          <p:spTgt spid="30"/>
                                        </p:tgtEl>
                                        <p:attrNameLst>
                                          <p:attrName>ppt_h</p:attrName>
                                        </p:attrNameLst>
                                      </p:cBhvr>
                                      <p:tavLst>
                                        <p:tav tm="0">
                                          <p:val>
                                            <p:strVal val="#ppt_h"/>
                                          </p:val>
                                        </p:tav>
                                        <p:tav tm="100000">
                                          <p:val>
                                            <p:strVal val="#ppt_h"/>
                                          </p:val>
                                        </p:tav>
                                      </p:tavLst>
                                    </p:anim>
                                    <p:animEffect transition="in" filter="fade">
                                      <p:cBhvr>
                                        <p:cTn id="27" dur="1000"/>
                                        <p:tgtEl>
                                          <p:spTgt spid="30"/>
                                        </p:tgtEl>
                                      </p:cBhvr>
                                    </p:animEffect>
                                  </p:childTnLst>
                                </p:cTn>
                              </p:par>
                            </p:childTnLst>
                          </p:cTn>
                        </p:par>
                        <p:par>
                          <p:cTn id="28" fill="hold">
                            <p:stCondLst>
                              <p:cond delay="2500"/>
                            </p:stCondLst>
                            <p:childTnLst>
                              <p:par>
                                <p:cTn id="29" presetID="10" presetClass="entr" presetSubtype="0" fill="hold" grpId="0" nodeType="afterEffect">
                                  <p:stCondLst>
                                    <p:cond delay="50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55"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 calcmode="lin" valueType="num">
                                      <p:cBhvr>
                                        <p:cTn id="34" dur="1000" fill="hold"/>
                                        <p:tgtEl>
                                          <p:spTgt spid="31"/>
                                        </p:tgtEl>
                                        <p:attrNameLst>
                                          <p:attrName>ppt_w</p:attrName>
                                        </p:attrNameLst>
                                      </p:cBhvr>
                                      <p:tavLst>
                                        <p:tav tm="0">
                                          <p:val>
                                            <p:strVal val="#ppt_w*0.70"/>
                                          </p:val>
                                        </p:tav>
                                        <p:tav tm="100000">
                                          <p:val>
                                            <p:strVal val="#ppt_w"/>
                                          </p:val>
                                        </p:tav>
                                      </p:tavLst>
                                    </p:anim>
                                    <p:anim calcmode="lin" valueType="num">
                                      <p:cBhvr>
                                        <p:cTn id="35" dur="1000" fill="hold"/>
                                        <p:tgtEl>
                                          <p:spTgt spid="31"/>
                                        </p:tgtEl>
                                        <p:attrNameLst>
                                          <p:attrName>ppt_h</p:attrName>
                                        </p:attrNameLst>
                                      </p:cBhvr>
                                      <p:tavLst>
                                        <p:tav tm="0">
                                          <p:val>
                                            <p:strVal val="#ppt_h"/>
                                          </p:val>
                                        </p:tav>
                                        <p:tav tm="100000">
                                          <p:val>
                                            <p:strVal val="#ppt_h"/>
                                          </p:val>
                                        </p:tav>
                                      </p:tavLst>
                                    </p:anim>
                                    <p:animEffect transition="in" filter="fade">
                                      <p:cBhvr>
                                        <p:cTn id="36"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5" grpId="0"/>
      <p:bldP spid="31" grpId="0"/>
      <p:bldP spid="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027212" y="2067591"/>
            <a:ext cx="6137581" cy="6139180"/>
          </a:xfrm>
          <a:prstGeom prst="rect">
            <a:avLst/>
          </a:prstGeom>
        </p:spPr>
      </p:pic>
      <p:pic>
        <p:nvPicPr>
          <p:cNvPr id="30" name="Picture 29"/>
          <p:cNvPicPr>
            <a:picLocks noChangeAspect="1"/>
          </p:cNvPicPr>
          <p:nvPr/>
        </p:nvPicPr>
        <p:blipFill>
          <a:blip r:embed="rId4"/>
          <a:stretch>
            <a:fillRect/>
          </a:stretch>
        </p:blipFill>
        <p:spPr>
          <a:xfrm>
            <a:off x="3076629" y="3359913"/>
            <a:ext cx="1808468" cy="1292321"/>
          </a:xfrm>
          <a:prstGeom prst="rect">
            <a:avLst/>
          </a:prstGeom>
        </p:spPr>
      </p:pic>
      <p:pic>
        <p:nvPicPr>
          <p:cNvPr id="31" name="Picture 30"/>
          <p:cNvPicPr>
            <a:picLocks noChangeAspect="1"/>
          </p:cNvPicPr>
          <p:nvPr/>
        </p:nvPicPr>
        <p:blipFill>
          <a:blip r:embed="rId4"/>
          <a:stretch>
            <a:fillRect/>
          </a:stretch>
        </p:blipFill>
        <p:spPr>
          <a:xfrm>
            <a:off x="5168002" y="3359914"/>
            <a:ext cx="1808468" cy="1292321"/>
          </a:xfrm>
          <a:prstGeom prst="rect">
            <a:avLst/>
          </a:prstGeom>
        </p:spPr>
      </p:pic>
      <p:pic>
        <p:nvPicPr>
          <p:cNvPr id="32" name="Picture 31"/>
          <p:cNvPicPr>
            <a:picLocks noChangeAspect="1"/>
          </p:cNvPicPr>
          <p:nvPr/>
        </p:nvPicPr>
        <p:blipFill>
          <a:blip r:embed="rId4"/>
          <a:stretch>
            <a:fillRect/>
          </a:stretch>
        </p:blipFill>
        <p:spPr>
          <a:xfrm>
            <a:off x="7252866" y="3359914"/>
            <a:ext cx="1808468" cy="1292321"/>
          </a:xfrm>
          <a:prstGeom prst="rect">
            <a:avLst/>
          </a:prstGeom>
        </p:spPr>
      </p:pic>
      <p:sp>
        <p:nvSpPr>
          <p:cNvPr id="2" name="Title 1"/>
          <p:cNvSpPr>
            <a:spLocks noGrp="1"/>
          </p:cNvSpPr>
          <p:nvPr>
            <p:ph type="title"/>
          </p:nvPr>
        </p:nvSpPr>
        <p:spPr/>
        <p:txBody>
          <a:bodyPr/>
          <a:lstStyle/>
          <a:p>
            <a:r>
              <a:rPr lang="en-US" dirty="0"/>
              <a:t>Simplified Patching and Upgrades</a:t>
            </a:r>
          </a:p>
        </p:txBody>
      </p:sp>
      <p:sp>
        <p:nvSpPr>
          <p:cNvPr id="3" name="Text Placeholder 2"/>
          <p:cNvSpPr>
            <a:spLocks noGrp="1"/>
          </p:cNvSpPr>
          <p:nvPr>
            <p:ph type="body" sz="quarter" idx="13"/>
          </p:nvPr>
        </p:nvSpPr>
        <p:spPr/>
        <p:txBody>
          <a:bodyPr/>
          <a:lstStyle/>
          <a:p>
            <a:r>
              <a:rPr lang="en-US" dirty="0"/>
              <a:t>Apply changes once, all pluggable databases updated</a:t>
            </a:r>
          </a:p>
        </p:txBody>
      </p:sp>
      <p:sp>
        <p:nvSpPr>
          <p:cNvPr id="10" name="Oval 9"/>
          <p:cNvSpPr/>
          <p:nvPr/>
        </p:nvSpPr>
        <p:spPr>
          <a:xfrm>
            <a:off x="3834642" y="5124762"/>
            <a:ext cx="252664" cy="252729"/>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12" name="Oval 11"/>
          <p:cNvSpPr/>
          <p:nvPr/>
        </p:nvSpPr>
        <p:spPr>
          <a:xfrm>
            <a:off x="5941825" y="5124762"/>
            <a:ext cx="252664" cy="252729"/>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11" name="Oval 10"/>
          <p:cNvSpPr/>
          <p:nvPr/>
        </p:nvSpPr>
        <p:spPr>
          <a:xfrm>
            <a:off x="8038933" y="5124762"/>
            <a:ext cx="252664" cy="252729"/>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13" name="TextBox 12"/>
          <p:cNvSpPr txBox="1"/>
          <p:nvPr/>
        </p:nvSpPr>
        <p:spPr>
          <a:xfrm>
            <a:off x="3489842" y="2841768"/>
            <a:ext cx="933765" cy="518144"/>
          </a:xfrm>
          <a:prstGeom prst="rect">
            <a:avLst/>
          </a:prstGeom>
          <a:noFill/>
        </p:spPr>
        <p:txBody>
          <a:bodyPr wrap="none" lIns="0" tIns="0" rIns="0" bIns="0" rtlCol="0">
            <a:noAutofit/>
          </a:bodyPr>
          <a:lstStyle/>
          <a:p>
            <a:pPr algn="ctr">
              <a:lnSpc>
                <a:spcPct val="90000"/>
              </a:lnSpc>
            </a:pPr>
            <a:r>
              <a:rPr lang="en-US" sz="3600" dirty="0"/>
              <a:t>GL</a:t>
            </a:r>
          </a:p>
        </p:txBody>
      </p:sp>
      <p:sp>
        <p:nvSpPr>
          <p:cNvPr id="14" name="TextBox 13"/>
          <p:cNvSpPr txBox="1"/>
          <p:nvPr/>
        </p:nvSpPr>
        <p:spPr>
          <a:xfrm>
            <a:off x="5599583" y="2841768"/>
            <a:ext cx="933765" cy="518144"/>
          </a:xfrm>
          <a:prstGeom prst="rect">
            <a:avLst/>
          </a:prstGeom>
          <a:noFill/>
        </p:spPr>
        <p:txBody>
          <a:bodyPr wrap="none" lIns="0" tIns="0" rIns="0" bIns="0" rtlCol="0">
            <a:noAutofit/>
          </a:bodyPr>
          <a:lstStyle/>
          <a:p>
            <a:pPr algn="ctr">
              <a:lnSpc>
                <a:spcPct val="90000"/>
              </a:lnSpc>
            </a:pPr>
            <a:r>
              <a:rPr lang="en-US" sz="3600" dirty="0"/>
              <a:t>OE</a:t>
            </a:r>
          </a:p>
        </p:txBody>
      </p:sp>
      <p:sp>
        <p:nvSpPr>
          <p:cNvPr id="15" name="TextBox 14"/>
          <p:cNvSpPr txBox="1"/>
          <p:nvPr/>
        </p:nvSpPr>
        <p:spPr>
          <a:xfrm>
            <a:off x="7635219" y="2841768"/>
            <a:ext cx="933765" cy="518144"/>
          </a:xfrm>
          <a:prstGeom prst="rect">
            <a:avLst/>
          </a:prstGeom>
          <a:noFill/>
        </p:spPr>
        <p:txBody>
          <a:bodyPr wrap="none" lIns="0" tIns="0" rIns="0" bIns="0" rtlCol="0">
            <a:noAutofit/>
          </a:bodyPr>
          <a:lstStyle/>
          <a:p>
            <a:pPr algn="ctr">
              <a:lnSpc>
                <a:spcPct val="90000"/>
              </a:lnSpc>
            </a:pPr>
            <a:r>
              <a:rPr lang="en-US" sz="3600" dirty="0"/>
              <a:t>AP</a:t>
            </a:r>
          </a:p>
        </p:txBody>
      </p:sp>
      <p:grpSp>
        <p:nvGrpSpPr>
          <p:cNvPr id="17" name="Group 34"/>
          <p:cNvGrpSpPr/>
          <p:nvPr/>
        </p:nvGrpSpPr>
        <p:grpSpPr>
          <a:xfrm>
            <a:off x="762863" y="5079448"/>
            <a:ext cx="2266511" cy="557355"/>
            <a:chOff x="4222638" y="1216025"/>
            <a:chExt cx="1700326" cy="418016"/>
          </a:xfrm>
        </p:grpSpPr>
        <p:sp>
          <p:nvSpPr>
            <p:cNvPr id="18" name="TextBox 17"/>
            <p:cNvSpPr txBox="1"/>
            <p:nvPr/>
          </p:nvSpPr>
          <p:spPr>
            <a:xfrm>
              <a:off x="4222638" y="1216025"/>
              <a:ext cx="1354790" cy="37642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defPPr>
                <a:defRPr lang="en-US"/>
              </a:defPPr>
              <a:lvl1pPr algn="ctr" defTabSz="914400" eaLnBrk="0" fontAlgn="base" hangingPunct="0">
                <a:lnSpc>
                  <a:spcPct val="90000"/>
                </a:lnSpc>
                <a:spcBef>
                  <a:spcPct val="0"/>
                </a:spcBef>
                <a:spcAft>
                  <a:spcPct val="0"/>
                </a:spcAft>
                <a:defRPr sz="2000" b="1" kern="0">
                  <a:gradFill>
                    <a:gsLst>
                      <a:gs pos="0">
                        <a:sysClr val="window" lastClr="FFFFFF"/>
                      </a:gs>
                      <a:gs pos="100000">
                        <a:sysClr val="window" lastClr="FFFFFF">
                          <a:lumMod val="85000"/>
                        </a:sysClr>
                      </a:gs>
                    </a:gsLst>
                    <a:lin ang="5400000" scaled="0"/>
                  </a:gradFill>
                  <a:latin typeface="Arial"/>
                  <a:ea typeface="MS PGothic" pitchFamily="34" charset="-128"/>
                  <a:cs typeface="ＭＳ Ｐゴシック" pitchFamily="-111" charset="-128"/>
                </a:defRPr>
              </a:lvl1pPr>
            </a:lstStyle>
            <a:p>
              <a:pPr defTabSz="1218987">
                <a:lnSpc>
                  <a:spcPct val="100000"/>
                </a:lnSpc>
                <a:spcAft>
                  <a:spcPts val="0"/>
                </a:spcAft>
                <a:defRPr/>
              </a:pPr>
              <a:r>
                <a:rPr lang="en-US" b="0" dirty="0">
                  <a:solidFill>
                    <a:schemeClr val="tx1"/>
                  </a:solidFill>
                  <a:latin typeface="+mn-lt"/>
                </a:rPr>
                <a:t>In-place</a:t>
              </a:r>
            </a:p>
          </p:txBody>
        </p:sp>
        <p:grpSp>
          <p:nvGrpSpPr>
            <p:cNvPr id="19" name="Group 73"/>
            <p:cNvGrpSpPr/>
            <p:nvPr/>
          </p:nvGrpSpPr>
          <p:grpSpPr>
            <a:xfrm>
              <a:off x="5401677" y="1225550"/>
              <a:ext cx="521287" cy="408491"/>
              <a:chOff x="6900659" y="1932457"/>
              <a:chExt cx="521287" cy="408491"/>
            </a:xfrm>
          </p:grpSpPr>
          <p:sp>
            <p:nvSpPr>
              <p:cNvPr id="20" name="AutoShape 11"/>
              <p:cNvSpPr>
                <a:spLocks noChangeAspect="1" noChangeArrowheads="1"/>
              </p:cNvSpPr>
              <p:nvPr/>
            </p:nvSpPr>
            <p:spPr bwMode="gray">
              <a:xfrm>
                <a:off x="7136673" y="1932457"/>
                <a:ext cx="285273" cy="408491"/>
              </a:xfrm>
              <a:prstGeom prst="chevron">
                <a:avLst>
                  <a:gd name="adj" fmla="val 48446"/>
                </a:avLst>
              </a:prstGeom>
              <a:solidFill>
                <a:schemeClr val="tx1">
                  <a:lumMod val="75000"/>
                  <a:lumOff val="25000"/>
                </a:schemeClr>
              </a:solidFill>
              <a:ln w="50800">
                <a:noFill/>
              </a:ln>
            </p:spPr>
            <p:txBody>
              <a:bodyPr wrap="none" lIns="45681" tIns="22839" rIns="45681" bIns="22839" anchor="ctr"/>
              <a:lstStyle/>
              <a:p>
                <a:pPr defTabSz="609067" fontAlgn="base">
                  <a:spcBef>
                    <a:spcPct val="0"/>
                  </a:spcBef>
                  <a:spcAft>
                    <a:spcPct val="0"/>
                  </a:spcAft>
                </a:pPr>
                <a:endParaRPr lang="en-US" sz="1200">
                  <a:solidFill>
                    <a:srgbClr val="000000"/>
                  </a:solidFill>
                  <a:ea typeface="MS PGothic" pitchFamily="34" charset="-128"/>
                  <a:cs typeface="Arial" pitchFamily="34" charset="0"/>
                </a:endParaRPr>
              </a:p>
            </p:txBody>
          </p:sp>
          <p:sp>
            <p:nvSpPr>
              <p:cNvPr id="21" name="Rectangle 20"/>
              <p:cNvSpPr/>
              <p:nvPr/>
            </p:nvSpPr>
            <p:spPr>
              <a:xfrm flipH="1">
                <a:off x="6900659" y="2037706"/>
                <a:ext cx="410336" cy="197996"/>
              </a:xfrm>
              <a:prstGeom prst="rect">
                <a:avLst/>
              </a:prstGeom>
              <a:gradFill flip="none" rotWithShape="1">
                <a:gsLst>
                  <a:gs pos="45000">
                    <a:schemeClr val="tx1">
                      <a:lumMod val="75000"/>
                      <a:lumOff val="25000"/>
                    </a:schemeClr>
                  </a:gs>
                  <a:gs pos="100000">
                    <a:srgbClr val="FFFFFF">
                      <a:alpha val="0"/>
                    </a:srgbClr>
                  </a:gs>
                </a:gsLst>
                <a:lin ang="0" scaled="1"/>
                <a:tileRect/>
              </a:gradFill>
              <a:ln w="50800">
                <a:noFill/>
              </a:ln>
            </p:spPr>
            <p:txBody>
              <a:bodyPr wrap="none" lIns="45681" tIns="22839" rIns="45681" bIns="22839" anchor="ctr"/>
              <a:lstStyle/>
              <a:p>
                <a:pPr defTabSz="609067" fontAlgn="base">
                  <a:spcBef>
                    <a:spcPct val="0"/>
                  </a:spcBef>
                  <a:spcAft>
                    <a:spcPct val="0"/>
                  </a:spcAft>
                </a:pPr>
                <a:endParaRPr lang="en-US" sz="1200">
                  <a:solidFill>
                    <a:srgbClr val="000000"/>
                  </a:solidFill>
                  <a:ea typeface="MS PGothic" pitchFamily="34" charset="-128"/>
                  <a:cs typeface="Arial" pitchFamily="34" charset="0"/>
                </a:endParaRPr>
              </a:p>
            </p:txBody>
          </p:sp>
        </p:grpSp>
      </p:grpSp>
      <p:grpSp>
        <p:nvGrpSpPr>
          <p:cNvPr id="28" name="Group 27"/>
          <p:cNvGrpSpPr/>
          <p:nvPr/>
        </p:nvGrpSpPr>
        <p:grpSpPr>
          <a:xfrm>
            <a:off x="3712848" y="3974234"/>
            <a:ext cx="4766305" cy="362277"/>
            <a:chOff x="2755493" y="2574910"/>
            <a:chExt cx="3575660" cy="271708"/>
          </a:xfrm>
        </p:grpSpPr>
        <p:sp>
          <p:nvSpPr>
            <p:cNvPr id="22" name="TextBox 21"/>
            <p:cNvSpPr txBox="1"/>
            <p:nvPr/>
          </p:nvSpPr>
          <p:spPr>
            <a:xfrm>
              <a:off x="2755493" y="2574910"/>
              <a:ext cx="441838" cy="271708"/>
            </a:xfrm>
            <a:prstGeom prst="rect">
              <a:avLst/>
            </a:prstGeom>
            <a:noFill/>
          </p:spPr>
          <p:txBody>
            <a:bodyPr wrap="none" lIns="0" tIns="0" rIns="0" bIns="0" rtlCol="0">
              <a:noAutofit/>
            </a:bodyPr>
            <a:lstStyle/>
            <a:p>
              <a:pPr algn="ctr">
                <a:lnSpc>
                  <a:spcPct val="90000"/>
                </a:lnSpc>
              </a:pPr>
              <a:r>
                <a:rPr lang="en-US" dirty="0">
                  <a:solidFill>
                    <a:schemeClr val="bg1"/>
                  </a:solidFill>
                </a:rPr>
                <a:t>12c</a:t>
              </a:r>
            </a:p>
          </p:txBody>
        </p:sp>
        <p:sp>
          <p:nvSpPr>
            <p:cNvPr id="23" name="TextBox 22"/>
            <p:cNvSpPr txBox="1"/>
            <p:nvPr/>
          </p:nvSpPr>
          <p:spPr>
            <a:xfrm>
              <a:off x="4328722" y="2574910"/>
              <a:ext cx="441838" cy="271708"/>
            </a:xfrm>
            <a:prstGeom prst="rect">
              <a:avLst/>
            </a:prstGeom>
            <a:noFill/>
          </p:spPr>
          <p:txBody>
            <a:bodyPr wrap="none" lIns="0" tIns="0" rIns="0" bIns="0" rtlCol="0">
              <a:noAutofit/>
            </a:bodyPr>
            <a:lstStyle/>
            <a:p>
              <a:pPr algn="ctr">
                <a:lnSpc>
                  <a:spcPct val="90000"/>
                </a:lnSpc>
              </a:pPr>
              <a:r>
                <a:rPr lang="en-US" dirty="0">
                  <a:solidFill>
                    <a:schemeClr val="bg1"/>
                  </a:solidFill>
                </a:rPr>
                <a:t>12c</a:t>
              </a:r>
            </a:p>
          </p:txBody>
        </p:sp>
        <p:sp>
          <p:nvSpPr>
            <p:cNvPr id="24" name="TextBox 23"/>
            <p:cNvSpPr txBox="1"/>
            <p:nvPr/>
          </p:nvSpPr>
          <p:spPr>
            <a:xfrm>
              <a:off x="5889315" y="2574910"/>
              <a:ext cx="441838" cy="271708"/>
            </a:xfrm>
            <a:prstGeom prst="rect">
              <a:avLst/>
            </a:prstGeom>
            <a:noFill/>
          </p:spPr>
          <p:txBody>
            <a:bodyPr wrap="none" lIns="0" tIns="0" rIns="0" bIns="0" rtlCol="0">
              <a:noAutofit/>
            </a:bodyPr>
            <a:lstStyle/>
            <a:p>
              <a:pPr algn="ctr">
                <a:lnSpc>
                  <a:spcPct val="90000"/>
                </a:lnSpc>
              </a:pPr>
              <a:r>
                <a:rPr lang="en-US" dirty="0">
                  <a:solidFill>
                    <a:schemeClr val="bg1"/>
                  </a:solidFill>
                </a:rPr>
                <a:t>12c</a:t>
              </a:r>
            </a:p>
          </p:txBody>
        </p:sp>
      </p:grpSp>
      <p:grpSp>
        <p:nvGrpSpPr>
          <p:cNvPr id="29" name="Group 28"/>
          <p:cNvGrpSpPr/>
          <p:nvPr/>
        </p:nvGrpSpPr>
        <p:grpSpPr>
          <a:xfrm>
            <a:off x="3712848" y="3974234"/>
            <a:ext cx="4766305" cy="362278"/>
            <a:chOff x="2662190" y="2916124"/>
            <a:chExt cx="3575660" cy="271709"/>
          </a:xfrm>
        </p:grpSpPr>
        <p:sp>
          <p:nvSpPr>
            <p:cNvPr id="25" name="TextBox 24"/>
            <p:cNvSpPr txBox="1"/>
            <p:nvPr/>
          </p:nvSpPr>
          <p:spPr>
            <a:xfrm>
              <a:off x="2662190" y="2916125"/>
              <a:ext cx="441838" cy="271708"/>
            </a:xfrm>
            <a:prstGeom prst="rect">
              <a:avLst/>
            </a:prstGeom>
            <a:noFill/>
          </p:spPr>
          <p:txBody>
            <a:bodyPr wrap="none" lIns="0" tIns="0" rIns="0" bIns="0" rtlCol="0">
              <a:noAutofit/>
            </a:bodyPr>
            <a:lstStyle/>
            <a:p>
              <a:pPr algn="ctr">
                <a:lnSpc>
                  <a:spcPct val="90000"/>
                </a:lnSpc>
              </a:pPr>
              <a:r>
                <a:rPr lang="en-US" dirty="0">
                  <a:solidFill>
                    <a:schemeClr val="bg1"/>
                  </a:solidFill>
                </a:rPr>
                <a:t>19c</a:t>
              </a:r>
            </a:p>
          </p:txBody>
        </p:sp>
        <p:sp>
          <p:nvSpPr>
            <p:cNvPr id="26" name="TextBox 25"/>
            <p:cNvSpPr txBox="1"/>
            <p:nvPr/>
          </p:nvSpPr>
          <p:spPr>
            <a:xfrm>
              <a:off x="4229101" y="2916124"/>
              <a:ext cx="441838" cy="271708"/>
            </a:xfrm>
            <a:prstGeom prst="rect">
              <a:avLst/>
            </a:prstGeom>
            <a:noFill/>
          </p:spPr>
          <p:txBody>
            <a:bodyPr wrap="none" lIns="0" tIns="0" rIns="0" bIns="0" rtlCol="0">
              <a:noAutofit/>
            </a:bodyPr>
            <a:lstStyle/>
            <a:p>
              <a:pPr algn="ctr">
                <a:lnSpc>
                  <a:spcPct val="90000"/>
                </a:lnSpc>
              </a:pPr>
              <a:r>
                <a:rPr lang="en-US" dirty="0">
                  <a:solidFill>
                    <a:schemeClr val="bg1"/>
                  </a:solidFill>
                </a:rPr>
                <a:t>19c</a:t>
              </a:r>
            </a:p>
          </p:txBody>
        </p:sp>
        <p:sp>
          <p:nvSpPr>
            <p:cNvPr id="27" name="TextBox 26"/>
            <p:cNvSpPr txBox="1"/>
            <p:nvPr/>
          </p:nvSpPr>
          <p:spPr>
            <a:xfrm>
              <a:off x="5796012" y="2916125"/>
              <a:ext cx="441838" cy="271708"/>
            </a:xfrm>
            <a:prstGeom prst="rect">
              <a:avLst/>
            </a:prstGeom>
            <a:noFill/>
          </p:spPr>
          <p:txBody>
            <a:bodyPr wrap="none" lIns="0" tIns="0" rIns="0" bIns="0" rtlCol="0">
              <a:noAutofit/>
            </a:bodyPr>
            <a:lstStyle/>
            <a:p>
              <a:pPr algn="ctr">
                <a:lnSpc>
                  <a:spcPct val="90000"/>
                </a:lnSpc>
              </a:pPr>
              <a:r>
                <a:rPr lang="en-US" dirty="0">
                  <a:solidFill>
                    <a:schemeClr val="bg1"/>
                  </a:solidFill>
                </a:rPr>
                <a:t>19c</a:t>
              </a:r>
            </a:p>
          </p:txBody>
        </p:sp>
      </p:grpSp>
    </p:spTree>
    <p:extLst>
      <p:ext uri="{BB962C8B-B14F-4D97-AF65-F5344CB8AC3E}">
        <p14:creationId xmlns:p14="http://schemas.microsoft.com/office/powerpoint/2010/main" val="3248460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28"/>
                                        </p:tgtEl>
                                      </p:cBhvr>
                                    </p:animEffect>
                                    <p:set>
                                      <p:cBhvr>
                                        <p:cTn id="11" dur="1" fill="hold">
                                          <p:stCondLst>
                                            <p:cond delay="499"/>
                                          </p:stCondLst>
                                        </p:cTn>
                                        <p:tgtEl>
                                          <p:spTgt spid="28"/>
                                        </p:tgtEl>
                                        <p:attrNameLst>
                                          <p:attrName>style.visibility</p:attrName>
                                        </p:attrNameLst>
                                      </p:cBhvr>
                                      <p:to>
                                        <p:strVal val="hidden"/>
                                      </p:to>
                                    </p:set>
                                  </p:childTnLst>
                                </p:cTn>
                              </p:par>
                            </p:childTnLst>
                          </p:cTn>
                        </p:par>
                        <p:par>
                          <p:cTn id="12" fill="hold">
                            <p:stCondLst>
                              <p:cond delay="1000"/>
                            </p:stCondLst>
                            <p:childTnLst>
                              <p:par>
                                <p:cTn id="13" presetID="8" presetClass="emph" presetSubtype="0" fill="hold" nodeType="afterEffect">
                                  <p:stCondLst>
                                    <p:cond delay="0"/>
                                  </p:stCondLst>
                                  <p:childTnLst>
                                    <p:animRot by="21600000">
                                      <p:cBhvr>
                                        <p:cTn id="14" dur="2000" fill="hold"/>
                                        <p:tgtEl>
                                          <p:spTgt spid="30"/>
                                        </p:tgtEl>
                                        <p:attrNameLst>
                                          <p:attrName>r</p:attrName>
                                        </p:attrNameLst>
                                      </p:cBhvr>
                                    </p:animRot>
                                  </p:childTnLst>
                                </p:cTn>
                              </p:par>
                              <p:par>
                                <p:cTn id="15" presetID="8" presetClass="emph" presetSubtype="0" fill="hold" nodeType="withEffect">
                                  <p:stCondLst>
                                    <p:cond delay="0"/>
                                  </p:stCondLst>
                                  <p:childTnLst>
                                    <p:animRot by="21600000">
                                      <p:cBhvr>
                                        <p:cTn id="16" dur="2000" fill="hold"/>
                                        <p:tgtEl>
                                          <p:spTgt spid="31"/>
                                        </p:tgtEl>
                                        <p:attrNameLst>
                                          <p:attrName>r</p:attrName>
                                        </p:attrNameLst>
                                      </p:cBhvr>
                                    </p:animRot>
                                  </p:childTnLst>
                                </p:cTn>
                              </p:par>
                              <p:par>
                                <p:cTn id="17" presetID="8" presetClass="emph" presetSubtype="0" fill="hold" nodeType="withEffect">
                                  <p:stCondLst>
                                    <p:cond delay="0"/>
                                  </p:stCondLst>
                                  <p:childTnLst>
                                    <p:animRot by="21600000">
                                      <p:cBhvr>
                                        <p:cTn id="18" dur="2000" fill="hold"/>
                                        <p:tgtEl>
                                          <p:spTgt spid="32"/>
                                        </p:tgtEl>
                                        <p:attrNameLst>
                                          <p:attrName>r</p:attrName>
                                        </p:attrNameLst>
                                      </p:cBhvr>
                                    </p:animRot>
                                  </p:childTnLst>
                                </p:cTn>
                              </p:par>
                            </p:childTnLst>
                          </p:cTn>
                        </p:par>
                        <p:par>
                          <p:cTn id="19" fill="hold">
                            <p:stCondLst>
                              <p:cond delay="3000"/>
                            </p:stCondLst>
                            <p:childTnLst>
                              <p:par>
                                <p:cTn id="20" presetID="10" presetClass="entr" presetSubtype="0" fill="hold" nodeType="after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Simplified Patching and Upgrades</a:t>
            </a:r>
          </a:p>
        </p:txBody>
      </p:sp>
      <p:sp>
        <p:nvSpPr>
          <p:cNvPr id="3" name="Text Placeholder 2"/>
          <p:cNvSpPr>
            <a:spLocks noGrp="1"/>
          </p:cNvSpPr>
          <p:nvPr>
            <p:ph type="body" sz="quarter" idx="13"/>
          </p:nvPr>
        </p:nvSpPr>
        <p:spPr/>
        <p:txBody>
          <a:bodyPr/>
          <a:lstStyle/>
          <a:p>
            <a:r>
              <a:rPr lang="en-US" dirty="0"/>
              <a:t>Flexible choice when patching &amp; upgrading databases</a:t>
            </a:r>
          </a:p>
        </p:txBody>
      </p:sp>
      <p:pic>
        <p:nvPicPr>
          <p:cNvPr id="6" name="Picture 5"/>
          <p:cNvPicPr>
            <a:picLocks noChangeAspect="1"/>
          </p:cNvPicPr>
          <p:nvPr/>
        </p:nvPicPr>
        <p:blipFill>
          <a:blip r:embed="rId3"/>
          <a:stretch>
            <a:fillRect/>
          </a:stretch>
        </p:blipFill>
        <p:spPr>
          <a:xfrm>
            <a:off x="912611" y="2830061"/>
            <a:ext cx="4026891" cy="4027940"/>
          </a:xfrm>
          <a:prstGeom prst="rect">
            <a:avLst/>
          </a:prstGeom>
        </p:spPr>
      </p:pic>
      <p:sp>
        <p:nvSpPr>
          <p:cNvPr id="10" name="Oval 9"/>
          <p:cNvSpPr/>
          <p:nvPr/>
        </p:nvSpPr>
        <p:spPr>
          <a:xfrm>
            <a:off x="1442368" y="4835883"/>
            <a:ext cx="165774" cy="165817"/>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11" name="Oval 10"/>
          <p:cNvSpPr/>
          <p:nvPr/>
        </p:nvSpPr>
        <p:spPr>
          <a:xfrm>
            <a:off x="4200820" y="4835883"/>
            <a:ext cx="165774" cy="165817"/>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12" name="Oval 11"/>
          <p:cNvSpPr/>
          <p:nvPr/>
        </p:nvSpPr>
        <p:spPr>
          <a:xfrm>
            <a:off x="2824900" y="4835883"/>
            <a:ext cx="165774" cy="165817"/>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pic>
        <p:nvPicPr>
          <p:cNvPr id="15" name="Picture 14"/>
          <p:cNvPicPr>
            <a:picLocks noChangeAspect="1"/>
          </p:cNvPicPr>
          <p:nvPr/>
        </p:nvPicPr>
        <p:blipFill>
          <a:blip r:embed="rId3"/>
          <a:stretch>
            <a:fillRect/>
          </a:stretch>
        </p:blipFill>
        <p:spPr>
          <a:xfrm>
            <a:off x="7250711" y="2813762"/>
            <a:ext cx="4026891" cy="4027940"/>
          </a:xfrm>
          <a:prstGeom prst="rect">
            <a:avLst/>
          </a:prstGeom>
        </p:spPr>
      </p:pic>
      <p:sp>
        <p:nvSpPr>
          <p:cNvPr id="19" name="Oval 18"/>
          <p:cNvSpPr/>
          <p:nvPr/>
        </p:nvSpPr>
        <p:spPr>
          <a:xfrm>
            <a:off x="7780468" y="4819585"/>
            <a:ext cx="165774" cy="165817"/>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21" name="Oval 20"/>
          <p:cNvSpPr/>
          <p:nvPr/>
        </p:nvSpPr>
        <p:spPr>
          <a:xfrm>
            <a:off x="9163000" y="4819585"/>
            <a:ext cx="165774" cy="165817"/>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22" name="TextBox 21"/>
          <p:cNvSpPr txBox="1"/>
          <p:nvPr/>
        </p:nvSpPr>
        <p:spPr>
          <a:xfrm>
            <a:off x="499713" y="5318737"/>
            <a:ext cx="4639330" cy="368180"/>
          </a:xfrm>
          <a:prstGeom prst="rect">
            <a:avLst/>
          </a:prstGeom>
          <a:noFill/>
        </p:spPr>
        <p:txBody>
          <a:bodyPr wrap="none" lIns="0" tIns="0" rIns="0" bIns="0" rtlCol="0">
            <a:noAutofit/>
          </a:bodyPr>
          <a:lstStyle/>
          <a:p>
            <a:pPr algn="ctr">
              <a:lnSpc>
                <a:spcPct val="90000"/>
              </a:lnSpc>
            </a:pPr>
            <a:r>
              <a:rPr lang="en-US" dirty="0"/>
              <a:t>Original Container Database 19.3</a:t>
            </a:r>
          </a:p>
        </p:txBody>
      </p:sp>
      <p:sp>
        <p:nvSpPr>
          <p:cNvPr id="23" name="TextBox 22"/>
          <p:cNvSpPr txBox="1"/>
          <p:nvPr/>
        </p:nvSpPr>
        <p:spPr>
          <a:xfrm>
            <a:off x="1107590" y="3323897"/>
            <a:ext cx="866362" cy="361860"/>
          </a:xfrm>
          <a:prstGeom prst="rect">
            <a:avLst/>
          </a:prstGeom>
          <a:noFill/>
        </p:spPr>
        <p:txBody>
          <a:bodyPr wrap="none" lIns="0" tIns="0" rIns="0" bIns="0" rtlCol="0">
            <a:noAutofit/>
          </a:bodyPr>
          <a:lstStyle/>
          <a:p>
            <a:pPr algn="ctr">
              <a:lnSpc>
                <a:spcPct val="90000"/>
              </a:lnSpc>
            </a:pPr>
            <a:r>
              <a:rPr lang="en-US" dirty="0"/>
              <a:t>GL</a:t>
            </a:r>
          </a:p>
        </p:txBody>
      </p:sp>
      <p:sp>
        <p:nvSpPr>
          <p:cNvPr id="24" name="TextBox 23"/>
          <p:cNvSpPr txBox="1"/>
          <p:nvPr/>
        </p:nvSpPr>
        <p:spPr>
          <a:xfrm>
            <a:off x="2483512" y="3323897"/>
            <a:ext cx="866362" cy="361860"/>
          </a:xfrm>
          <a:prstGeom prst="rect">
            <a:avLst/>
          </a:prstGeom>
          <a:noFill/>
        </p:spPr>
        <p:txBody>
          <a:bodyPr wrap="none" lIns="0" tIns="0" rIns="0" bIns="0" rtlCol="0">
            <a:noAutofit/>
          </a:bodyPr>
          <a:lstStyle/>
          <a:p>
            <a:pPr algn="ctr">
              <a:lnSpc>
                <a:spcPct val="90000"/>
              </a:lnSpc>
            </a:pPr>
            <a:r>
              <a:rPr lang="en-US" dirty="0"/>
              <a:t>OE</a:t>
            </a:r>
          </a:p>
        </p:txBody>
      </p:sp>
      <p:sp>
        <p:nvSpPr>
          <p:cNvPr id="25" name="TextBox 24"/>
          <p:cNvSpPr txBox="1"/>
          <p:nvPr/>
        </p:nvSpPr>
        <p:spPr>
          <a:xfrm>
            <a:off x="3834177" y="3328527"/>
            <a:ext cx="866362" cy="361860"/>
          </a:xfrm>
          <a:prstGeom prst="rect">
            <a:avLst/>
          </a:prstGeom>
          <a:noFill/>
        </p:spPr>
        <p:txBody>
          <a:bodyPr wrap="none" lIns="0" tIns="0" rIns="0" bIns="0" rtlCol="0">
            <a:noAutofit/>
          </a:bodyPr>
          <a:lstStyle/>
          <a:p>
            <a:pPr algn="ctr">
              <a:lnSpc>
                <a:spcPct val="90000"/>
              </a:lnSpc>
            </a:pPr>
            <a:r>
              <a:rPr lang="en-US" dirty="0"/>
              <a:t>AP</a:t>
            </a:r>
          </a:p>
        </p:txBody>
      </p:sp>
      <p:sp>
        <p:nvSpPr>
          <p:cNvPr id="26" name="TextBox 25"/>
          <p:cNvSpPr txBox="1"/>
          <p:nvPr/>
        </p:nvSpPr>
        <p:spPr>
          <a:xfrm>
            <a:off x="7445690" y="3323897"/>
            <a:ext cx="866362" cy="361860"/>
          </a:xfrm>
          <a:prstGeom prst="rect">
            <a:avLst/>
          </a:prstGeom>
          <a:noFill/>
        </p:spPr>
        <p:txBody>
          <a:bodyPr wrap="none" lIns="0" tIns="0" rIns="0" bIns="0" rtlCol="0">
            <a:noAutofit/>
          </a:bodyPr>
          <a:lstStyle/>
          <a:p>
            <a:pPr algn="ctr">
              <a:lnSpc>
                <a:spcPct val="90000"/>
              </a:lnSpc>
            </a:pPr>
            <a:r>
              <a:rPr lang="en-US" dirty="0"/>
              <a:t>GL</a:t>
            </a:r>
          </a:p>
        </p:txBody>
      </p:sp>
      <p:sp>
        <p:nvSpPr>
          <p:cNvPr id="27" name="TextBox 26"/>
          <p:cNvSpPr txBox="1"/>
          <p:nvPr/>
        </p:nvSpPr>
        <p:spPr>
          <a:xfrm>
            <a:off x="8821611" y="3323897"/>
            <a:ext cx="866362" cy="361860"/>
          </a:xfrm>
          <a:prstGeom prst="rect">
            <a:avLst/>
          </a:prstGeom>
          <a:noFill/>
        </p:spPr>
        <p:txBody>
          <a:bodyPr wrap="none" lIns="0" tIns="0" rIns="0" bIns="0" rtlCol="0">
            <a:noAutofit/>
          </a:bodyPr>
          <a:lstStyle/>
          <a:p>
            <a:pPr algn="ctr">
              <a:lnSpc>
                <a:spcPct val="90000"/>
              </a:lnSpc>
            </a:pPr>
            <a:r>
              <a:rPr lang="en-US" dirty="0"/>
              <a:t>OE</a:t>
            </a:r>
          </a:p>
        </p:txBody>
      </p:sp>
      <p:sp>
        <p:nvSpPr>
          <p:cNvPr id="28" name="TextBox 27"/>
          <p:cNvSpPr txBox="1"/>
          <p:nvPr/>
        </p:nvSpPr>
        <p:spPr>
          <a:xfrm>
            <a:off x="6843334" y="5318737"/>
            <a:ext cx="4639330" cy="368180"/>
          </a:xfrm>
          <a:prstGeom prst="rect">
            <a:avLst/>
          </a:prstGeom>
          <a:noFill/>
        </p:spPr>
        <p:txBody>
          <a:bodyPr wrap="none" lIns="0" tIns="0" rIns="0" bIns="0" rtlCol="0">
            <a:noAutofit/>
          </a:bodyPr>
          <a:lstStyle/>
          <a:p>
            <a:pPr algn="ctr">
              <a:lnSpc>
                <a:spcPct val="90000"/>
              </a:lnSpc>
            </a:pPr>
            <a:r>
              <a:rPr lang="en-US" dirty="0"/>
              <a:t>Upgraded Container Database 19.4</a:t>
            </a:r>
          </a:p>
        </p:txBody>
      </p:sp>
      <p:pic>
        <p:nvPicPr>
          <p:cNvPr id="37" name="Picture 36"/>
          <p:cNvPicPr>
            <a:picLocks noChangeAspect="1"/>
          </p:cNvPicPr>
          <p:nvPr/>
        </p:nvPicPr>
        <p:blipFill>
          <a:blip r:embed="rId4"/>
          <a:stretch>
            <a:fillRect/>
          </a:stretch>
        </p:blipFill>
        <p:spPr>
          <a:xfrm>
            <a:off x="759432" y="3657821"/>
            <a:ext cx="1511353" cy="1073563"/>
          </a:xfrm>
          <a:prstGeom prst="rect">
            <a:avLst/>
          </a:prstGeom>
        </p:spPr>
      </p:pic>
      <p:pic>
        <p:nvPicPr>
          <p:cNvPr id="38" name="Picture 37"/>
          <p:cNvPicPr>
            <a:picLocks noChangeAspect="1"/>
          </p:cNvPicPr>
          <p:nvPr/>
        </p:nvPicPr>
        <p:blipFill>
          <a:blip r:embed="rId5"/>
          <a:stretch>
            <a:fillRect/>
          </a:stretch>
        </p:blipFill>
        <p:spPr>
          <a:xfrm>
            <a:off x="919122" y="3664333"/>
            <a:ext cx="1201408" cy="858520"/>
          </a:xfrm>
          <a:prstGeom prst="rect">
            <a:avLst/>
          </a:prstGeom>
        </p:spPr>
      </p:pic>
      <p:pic>
        <p:nvPicPr>
          <p:cNvPr id="39" name="Picture 38"/>
          <p:cNvPicPr>
            <a:picLocks noChangeAspect="1"/>
          </p:cNvPicPr>
          <p:nvPr/>
        </p:nvPicPr>
        <p:blipFill>
          <a:blip r:embed="rId5"/>
          <a:stretch>
            <a:fillRect/>
          </a:stretch>
        </p:blipFill>
        <p:spPr>
          <a:xfrm>
            <a:off x="7263733" y="3690387"/>
            <a:ext cx="1201408" cy="858520"/>
          </a:xfrm>
          <a:prstGeom prst="rect">
            <a:avLst/>
          </a:prstGeom>
        </p:spPr>
      </p:pic>
      <p:pic>
        <p:nvPicPr>
          <p:cNvPr id="40" name="Picture 39"/>
          <p:cNvPicPr>
            <a:picLocks noChangeAspect="1"/>
          </p:cNvPicPr>
          <p:nvPr/>
        </p:nvPicPr>
        <p:blipFill>
          <a:blip r:embed="rId5"/>
          <a:stretch>
            <a:fillRect/>
          </a:stretch>
        </p:blipFill>
        <p:spPr>
          <a:xfrm>
            <a:off x="8654464" y="3685756"/>
            <a:ext cx="1201408" cy="858520"/>
          </a:xfrm>
          <a:prstGeom prst="rect">
            <a:avLst/>
          </a:prstGeom>
        </p:spPr>
      </p:pic>
      <p:pic>
        <p:nvPicPr>
          <p:cNvPr id="43" name="Picture 42"/>
          <p:cNvPicPr>
            <a:picLocks noChangeAspect="1"/>
          </p:cNvPicPr>
          <p:nvPr/>
        </p:nvPicPr>
        <p:blipFill>
          <a:blip r:embed="rId4"/>
          <a:stretch>
            <a:fillRect/>
          </a:stretch>
        </p:blipFill>
        <p:spPr>
          <a:xfrm>
            <a:off x="2163277" y="3657821"/>
            <a:ext cx="1511353" cy="1073563"/>
          </a:xfrm>
          <a:prstGeom prst="rect">
            <a:avLst/>
          </a:prstGeom>
        </p:spPr>
      </p:pic>
      <p:pic>
        <p:nvPicPr>
          <p:cNvPr id="41" name="Picture 40"/>
          <p:cNvPicPr>
            <a:picLocks noChangeAspect="1"/>
          </p:cNvPicPr>
          <p:nvPr/>
        </p:nvPicPr>
        <p:blipFill>
          <a:blip r:embed="rId5"/>
          <a:stretch>
            <a:fillRect/>
          </a:stretch>
        </p:blipFill>
        <p:spPr>
          <a:xfrm>
            <a:off x="2317166" y="3664333"/>
            <a:ext cx="1201408" cy="858520"/>
          </a:xfrm>
          <a:prstGeom prst="rect">
            <a:avLst/>
          </a:prstGeom>
        </p:spPr>
      </p:pic>
      <p:pic>
        <p:nvPicPr>
          <p:cNvPr id="42" name="Picture 41"/>
          <p:cNvPicPr>
            <a:picLocks noChangeAspect="1"/>
          </p:cNvPicPr>
          <p:nvPr/>
        </p:nvPicPr>
        <p:blipFill>
          <a:blip r:embed="rId5"/>
          <a:stretch>
            <a:fillRect/>
          </a:stretch>
        </p:blipFill>
        <p:spPr>
          <a:xfrm>
            <a:off x="3674629" y="3664333"/>
            <a:ext cx="1201408" cy="858520"/>
          </a:xfrm>
          <a:prstGeom prst="rect">
            <a:avLst/>
          </a:prstGeom>
        </p:spPr>
      </p:pic>
    </p:spTree>
    <p:extLst>
      <p:ext uri="{BB962C8B-B14F-4D97-AF65-F5344CB8AC3E}">
        <p14:creationId xmlns:p14="http://schemas.microsoft.com/office/powerpoint/2010/main" val="1906139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0"/>
                                  </p:stCondLst>
                                  <p:childTnLst>
                                    <p:set>
                                      <p:cBhvr>
                                        <p:cTn id="9" dur="1" fill="hold">
                                          <p:stCondLst>
                                            <p:cond delay="0"/>
                                          </p:stCondLst>
                                        </p:cTn>
                                        <p:tgtEl>
                                          <p:spTgt spid="38"/>
                                        </p:tgtEl>
                                        <p:attrNameLst>
                                          <p:attrName>style.visibility</p:attrName>
                                        </p:attrNameLst>
                                      </p:cBhvr>
                                      <p:to>
                                        <p:strVal val="hidden"/>
                                      </p:to>
                                    </p:set>
                                  </p:childTnLst>
                                </p:cTn>
                              </p:par>
                              <p:par>
                                <p:cTn id="10" presetID="1" presetClass="exit"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hidden"/>
                                      </p:to>
                                    </p:set>
                                  </p:childTnLst>
                                </p:cTn>
                              </p:par>
                              <p:par>
                                <p:cTn id="12" presetID="1" presetClass="exit" presetSubtype="0" fill="hold" grpId="0" nodeType="withEffect">
                                  <p:stCondLst>
                                    <p:cond delay="0"/>
                                  </p:stCondLst>
                                  <p:childTnLst>
                                    <p:set>
                                      <p:cBhvr>
                                        <p:cTn id="13" dur="1" fill="hold">
                                          <p:stCondLst>
                                            <p:cond delay="0"/>
                                          </p:stCondLst>
                                        </p:cTn>
                                        <p:tgtEl>
                                          <p:spTgt spid="23"/>
                                        </p:tgtEl>
                                        <p:attrNameLst>
                                          <p:attrName>style.visibility</p:attrName>
                                        </p:attrNameLst>
                                      </p:cBhvr>
                                      <p:to>
                                        <p:strVal val="hidden"/>
                                      </p:to>
                                    </p:set>
                                  </p:childTnLst>
                                </p:cTn>
                              </p:par>
                            </p:childTnLst>
                          </p:cTn>
                        </p:par>
                        <p:par>
                          <p:cTn id="14" fill="hold">
                            <p:stCondLst>
                              <p:cond delay="0"/>
                            </p:stCondLst>
                            <p:childTnLst>
                              <p:par>
                                <p:cTn id="15" presetID="37" presetClass="path" presetSubtype="0" accel="50000" decel="50000" fill="hold" nodeType="afterEffect">
                                  <p:stCondLst>
                                    <p:cond delay="0"/>
                                  </p:stCondLst>
                                  <p:childTnLst>
                                    <p:animMotion origin="layout" path="M -1.94444E-6 2.46914E-7 L 0.13906 -0.26698 C 0.16858 -0.3284 0.21198 -0.36142 0.25781 -0.36142 C 0.30972 -0.36142 0.35122 -0.3284 0.38073 -0.26698 L 0.52014 2.46914E-7 " pathEditMode="relative" rAng="0" ptsTypes="FffFF">
                                      <p:cBhvr>
                                        <p:cTn id="16" dur="2000" fill="hold"/>
                                        <p:tgtEl>
                                          <p:spTgt spid="37"/>
                                        </p:tgtEl>
                                        <p:attrNameLst>
                                          <p:attrName>ppt_x</p:attrName>
                                          <p:attrName>ppt_y</p:attrName>
                                        </p:attrNameLst>
                                      </p:cBhvr>
                                      <p:rCtr x="26007" y="-18086"/>
                                    </p:animMotion>
                                  </p:childTnLst>
                                </p:cTn>
                              </p:par>
                            </p:childTnLst>
                          </p:cTn>
                        </p:par>
                        <p:par>
                          <p:cTn id="17" fill="hold">
                            <p:stCondLst>
                              <p:cond delay="2000"/>
                            </p:stCondLst>
                            <p:childTnLst>
                              <p:par>
                                <p:cTn id="18" presetID="1" presetClass="entr" presetSubtype="0" fill="hold" nodeType="afterEffect">
                                  <p:stCondLst>
                                    <p:cond delay="0"/>
                                  </p:stCondLst>
                                  <p:childTnLst>
                                    <p:set>
                                      <p:cBhvr>
                                        <p:cTn id="19" dur="1" fill="hold">
                                          <p:stCondLst>
                                            <p:cond delay="0"/>
                                          </p:stCondLst>
                                        </p:cTn>
                                        <p:tgtEl>
                                          <p:spTgt spid="3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childTnLst>
                                </p:cTn>
                              </p:par>
                              <p:par>
                                <p:cTn id="24" presetID="1" presetClass="exit" presetSubtype="0" fill="hold" nodeType="withEffect">
                                  <p:stCondLst>
                                    <p:cond delay="0"/>
                                  </p:stCondLst>
                                  <p:childTnLst>
                                    <p:set>
                                      <p:cBhvr>
                                        <p:cTn id="25" dur="1" fill="hold">
                                          <p:stCondLst>
                                            <p:cond delay="0"/>
                                          </p:stCondLst>
                                        </p:cTn>
                                        <p:tgtEl>
                                          <p:spTgt spid="37"/>
                                        </p:tgtEl>
                                        <p:attrNameLst>
                                          <p:attrName>style.visibility</p:attrName>
                                        </p:attrNameLst>
                                      </p:cBhvr>
                                      <p:to>
                                        <p:strVal val="hidden"/>
                                      </p:to>
                                    </p:set>
                                  </p:childTnLst>
                                </p:cTn>
                              </p:par>
                              <p:par>
                                <p:cTn id="26" presetID="1" presetClass="exit"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hidden"/>
                                      </p:to>
                                    </p:set>
                                  </p:childTnLst>
                                </p:cTn>
                              </p:par>
                            </p:childTnLst>
                          </p:cTn>
                        </p:par>
                        <p:par>
                          <p:cTn id="28" fill="hold">
                            <p:stCondLst>
                              <p:cond delay="2000"/>
                            </p:stCondLst>
                            <p:childTnLst>
                              <p:par>
                                <p:cTn id="29" presetID="1" presetClass="entr" presetSubtype="0" fill="hold" nodeType="after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41"/>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hidden"/>
                                      </p:to>
                                    </p:set>
                                  </p:childTnLst>
                                </p:cTn>
                              </p:par>
                            </p:childTnLst>
                          </p:cTn>
                        </p:par>
                        <p:par>
                          <p:cTn id="35" fill="hold">
                            <p:stCondLst>
                              <p:cond delay="2000"/>
                            </p:stCondLst>
                            <p:childTnLst>
                              <p:par>
                                <p:cTn id="36" presetID="37" presetClass="path" presetSubtype="0" accel="50000" decel="50000" fill="hold" nodeType="afterEffect">
                                  <p:stCondLst>
                                    <p:cond delay="0"/>
                                  </p:stCondLst>
                                  <p:childTnLst>
                                    <p:animMotion origin="layout" path="M 2.77778E-7 2.46914E-7 L 0.13941 -0.26759 C 0.16858 -0.32809 0.21233 -0.36173 0.25799 -0.36173 C 0.3099 -0.36173 0.35156 -0.32809 0.38073 -0.26759 L 0.52031 2.46914E-7 " pathEditMode="relative" rAng="0" ptsTypes="FffFF">
                                      <p:cBhvr>
                                        <p:cTn id="37" dur="2000" fill="hold"/>
                                        <p:tgtEl>
                                          <p:spTgt spid="43"/>
                                        </p:tgtEl>
                                        <p:attrNameLst>
                                          <p:attrName>ppt_x</p:attrName>
                                          <p:attrName>ppt_y</p:attrName>
                                        </p:attrNameLst>
                                      </p:cBhvr>
                                      <p:rCtr x="26007" y="-18086"/>
                                    </p:animMotion>
                                  </p:childTnLst>
                                </p:cTn>
                              </p:par>
                            </p:childTnLst>
                          </p:cTn>
                        </p:par>
                        <p:par>
                          <p:cTn id="38" fill="hold">
                            <p:stCondLst>
                              <p:cond delay="4000"/>
                            </p:stCondLst>
                            <p:childTnLst>
                              <p:par>
                                <p:cTn id="39" presetID="1" presetClass="entr" presetSubtype="0" fill="hold" nodeType="after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par>
                          <p:cTn id="43" fill="hold">
                            <p:stCondLst>
                              <p:cond delay="4000"/>
                            </p:stCondLst>
                            <p:childTnLst>
                              <p:par>
                                <p:cTn id="44" presetID="1" presetClass="entr" presetSubtype="0" fill="hold" grpId="0" nodeType="afterEffect">
                                  <p:stCondLst>
                                    <p:cond delay="0"/>
                                  </p:stCondLst>
                                  <p:childTnLst>
                                    <p:set>
                                      <p:cBhvr>
                                        <p:cTn id="45" dur="1" fill="hold">
                                          <p:stCondLst>
                                            <p:cond delay="0"/>
                                          </p:stCondLst>
                                        </p:cTn>
                                        <p:tgtEl>
                                          <p:spTgt spid="27"/>
                                        </p:tgtEl>
                                        <p:attrNameLst>
                                          <p:attrName>style.visibility</p:attrName>
                                        </p:attrNameLst>
                                      </p:cBhvr>
                                      <p:to>
                                        <p:strVal val="visible"/>
                                      </p:to>
                                    </p:set>
                                  </p:childTnLst>
                                </p:cTn>
                              </p:par>
                              <p:par>
                                <p:cTn id="46" presetID="1" presetClass="exit" presetSubtype="0" fill="hold" nodeType="withEffect">
                                  <p:stCondLst>
                                    <p:cond delay="0"/>
                                  </p:stCondLst>
                                  <p:childTnLst>
                                    <p:set>
                                      <p:cBhvr>
                                        <p:cTn id="47" dur="1" fill="hold">
                                          <p:stCondLst>
                                            <p:cond delay="0"/>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9" grpId="0" animBg="1"/>
      <p:bldP spid="21" grpId="0" animBg="1"/>
      <p:bldP spid="23" grpId="0"/>
      <p:bldP spid="24" grpId="0"/>
      <p:bldP spid="26" grpId="0"/>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Multitenant</a:t>
            </a:r>
          </a:p>
        </p:txBody>
      </p:sp>
      <p:sp>
        <p:nvSpPr>
          <p:cNvPr id="12" name="Text Placeholder 11"/>
          <p:cNvSpPr>
            <a:spLocks noGrp="1"/>
          </p:cNvSpPr>
          <p:nvPr>
            <p:ph sz="half" idx="1"/>
          </p:nvPr>
        </p:nvSpPr>
        <p:spPr>
          <a:xfrm>
            <a:off x="533402" y="3460752"/>
            <a:ext cx="5410199" cy="2482851"/>
          </a:xfrm>
        </p:spPr>
        <p:txBody>
          <a:bodyPr/>
          <a:lstStyle/>
          <a:p>
            <a:pPr marL="285738" indent="-285738">
              <a:buFont typeface="Arial"/>
              <a:buChar char="•"/>
            </a:pPr>
            <a:r>
              <a:rPr lang="en-US" sz="2000" dirty="0"/>
              <a:t>Container managed database virtualization</a:t>
            </a:r>
          </a:p>
          <a:p>
            <a:pPr marL="285738" indent="-285738">
              <a:buFont typeface="Arial"/>
              <a:buChar char="•"/>
            </a:pPr>
            <a:r>
              <a:rPr lang="en-US" sz="2000" dirty="0"/>
              <a:t>Manage Many as one</a:t>
            </a:r>
          </a:p>
          <a:p>
            <a:pPr marL="742919" lvl="1" indent="-285738">
              <a:buFont typeface="Arial"/>
              <a:buChar char="•"/>
            </a:pPr>
            <a:r>
              <a:rPr lang="en-US" sz="1600" dirty="0"/>
              <a:t>Patching, Backup, Security, Online Cloning, Online Relocation</a:t>
            </a:r>
          </a:p>
          <a:p>
            <a:pPr marL="285738" indent="-285738">
              <a:buFont typeface="Arial"/>
              <a:buChar char="•"/>
            </a:pPr>
            <a:r>
              <a:rPr lang="en-US" sz="2000" dirty="0"/>
              <a:t>Software as Service</a:t>
            </a:r>
          </a:p>
          <a:p>
            <a:pPr marL="742919" lvl="1" indent="-285738">
              <a:buFont typeface="Arial"/>
              <a:buChar char="•"/>
            </a:pPr>
            <a:r>
              <a:rPr lang="en-US" sz="1600" dirty="0"/>
              <a:t>Shared metadata, Data location transparency</a:t>
            </a:r>
          </a:p>
          <a:p>
            <a:pPr marL="742919" lvl="1" indent="-285738">
              <a:buFont typeface="Arial"/>
              <a:buChar char="•"/>
            </a:pPr>
            <a:endParaRPr lang="en-US" sz="1500" dirty="0"/>
          </a:p>
        </p:txBody>
      </p:sp>
      <p:sp>
        <p:nvSpPr>
          <p:cNvPr id="5" name="Slide Number Placeholder 4"/>
          <p:cNvSpPr>
            <a:spLocks noGrp="1"/>
          </p:cNvSpPr>
          <p:nvPr>
            <p:ph type="sldNum" sz="quarter" idx="12"/>
          </p:nvPr>
        </p:nvSpPr>
        <p:spPr>
          <a:xfrm>
            <a:off x="11325794" y="6556248"/>
            <a:ext cx="333467"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s-ES" smtClean="0"/>
              <a:pPr/>
              <a:t>14</a:t>
            </a:fld>
            <a:endParaRPr lang="uk-UA" dirty="0"/>
          </a:p>
        </p:txBody>
      </p:sp>
      <p:grpSp>
        <p:nvGrpSpPr>
          <p:cNvPr id="2" name="Group 1"/>
          <p:cNvGrpSpPr/>
          <p:nvPr/>
        </p:nvGrpSpPr>
        <p:grpSpPr>
          <a:xfrm>
            <a:off x="1593295" y="2162571"/>
            <a:ext cx="1709432" cy="1033561"/>
            <a:chOff x="1412360" y="1945097"/>
            <a:chExt cx="3508458" cy="2071712"/>
          </a:xfrm>
        </p:grpSpPr>
        <p:pic>
          <p:nvPicPr>
            <p:cNvPr id="18" name="Picture 17" descr="pdb-down-red-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2360" y="2590080"/>
              <a:ext cx="1311093" cy="1311093"/>
            </a:xfrm>
            <a:prstGeom prst="rect">
              <a:avLst/>
            </a:prstGeom>
          </p:spPr>
        </p:pic>
        <p:pic>
          <p:nvPicPr>
            <p:cNvPr id="19" name="Picture 18" descr="pdb-down-red-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9997" y="2578770"/>
              <a:ext cx="1311093" cy="1311093"/>
            </a:xfrm>
            <a:prstGeom prst="rect">
              <a:avLst/>
            </a:prstGeom>
          </p:spPr>
        </p:pic>
        <p:pic>
          <p:nvPicPr>
            <p:cNvPr id="32" name="Picture 31" descr="pdb-container-2ho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30054" y="3628045"/>
              <a:ext cx="3110109" cy="388764"/>
            </a:xfrm>
            <a:prstGeom prst="rect">
              <a:avLst/>
            </a:prstGeom>
          </p:spPr>
        </p:pic>
        <p:pic>
          <p:nvPicPr>
            <p:cNvPr id="33" name="Picture 32" descr="pdb-down-red-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09725" y="1945097"/>
              <a:ext cx="1311093" cy="1311093"/>
            </a:xfrm>
            <a:prstGeom prst="rect">
              <a:avLst/>
            </a:prstGeom>
          </p:spPr>
        </p:pic>
      </p:grpSp>
      <p:sp>
        <p:nvSpPr>
          <p:cNvPr id="34" name="TextBox 33"/>
          <p:cNvSpPr txBox="1"/>
          <p:nvPr/>
        </p:nvSpPr>
        <p:spPr>
          <a:xfrm>
            <a:off x="7167962" y="1042930"/>
            <a:ext cx="3221833" cy="387684"/>
          </a:xfrm>
          <a:prstGeom prst="rect">
            <a:avLst/>
          </a:prstGeom>
          <a:noFill/>
        </p:spPr>
        <p:txBody>
          <a:bodyPr wrap="none" lIns="0" tIns="0" rIns="0" bIns="0" rtlCol="0">
            <a:noAutofit/>
          </a:bodyPr>
          <a:lstStyle/>
          <a:p>
            <a:pPr algn="ctr">
              <a:lnSpc>
                <a:spcPct val="90000"/>
              </a:lnSpc>
            </a:pPr>
            <a:r>
              <a:rPr lang="en-US" sz="3600" dirty="0"/>
              <a:t>New in 12.2, 18c, 19c</a:t>
            </a:r>
          </a:p>
          <a:p>
            <a:pPr algn="ctr">
              <a:lnSpc>
                <a:spcPct val="90000"/>
              </a:lnSpc>
            </a:pPr>
            <a:endParaRPr lang="en-US" sz="3600" dirty="0"/>
          </a:p>
        </p:txBody>
      </p:sp>
      <p:sp>
        <p:nvSpPr>
          <p:cNvPr id="36" name="Text Placeholder 11"/>
          <p:cNvSpPr txBox="1">
            <a:spLocks/>
          </p:cNvSpPr>
          <p:nvPr/>
        </p:nvSpPr>
        <p:spPr>
          <a:xfrm>
            <a:off x="6488149" y="2523208"/>
            <a:ext cx="5217499" cy="2187074"/>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285750" indent="-285750">
              <a:lnSpc>
                <a:spcPct val="80000"/>
              </a:lnSpc>
              <a:buFont typeface="Arial"/>
              <a:buChar char="•"/>
            </a:pPr>
            <a:endParaRPr lang="en-US" sz="2000" dirty="0"/>
          </a:p>
          <a:p>
            <a:pPr marL="285750" indent="-285750">
              <a:lnSpc>
                <a:spcPct val="80000"/>
              </a:lnSpc>
              <a:buFont typeface="Arial"/>
              <a:buChar char="•"/>
            </a:pPr>
            <a:r>
              <a:rPr lang="en-US" sz="2000" dirty="0"/>
              <a:t>12.2</a:t>
            </a:r>
          </a:p>
          <a:p>
            <a:pPr marL="560070" lvl="1" indent="-285750">
              <a:lnSpc>
                <a:spcPct val="80000"/>
              </a:lnSpc>
              <a:buFont typeface="Arial"/>
              <a:buChar char="•"/>
            </a:pPr>
            <a:r>
              <a:rPr lang="en-US" sz="1600" dirty="0"/>
              <a:t>Online cloning &amp; relocation</a:t>
            </a:r>
          </a:p>
          <a:p>
            <a:pPr marL="560070" lvl="1" indent="-285750">
              <a:lnSpc>
                <a:spcPct val="80000"/>
              </a:lnSpc>
              <a:buFont typeface="Arial"/>
              <a:buChar char="•"/>
            </a:pPr>
            <a:r>
              <a:rPr lang="en-US" sz="1600" dirty="0"/>
              <a:t>Incremental refresh of test/</a:t>
            </a:r>
            <a:r>
              <a:rPr lang="en-US" sz="1600" dirty="0" err="1"/>
              <a:t>dev</a:t>
            </a:r>
            <a:r>
              <a:rPr lang="en-US" sz="1600" dirty="0"/>
              <a:t> master</a:t>
            </a:r>
          </a:p>
          <a:p>
            <a:pPr marL="560070" lvl="1" indent="-285750">
              <a:lnSpc>
                <a:spcPct val="80000"/>
              </a:lnSpc>
              <a:buFont typeface="Arial"/>
              <a:buChar char="•"/>
            </a:pPr>
            <a:r>
              <a:rPr lang="en-US" sz="1600" dirty="0"/>
              <a:t>Application containers</a:t>
            </a:r>
          </a:p>
          <a:p>
            <a:pPr marL="285750" indent="-285750">
              <a:lnSpc>
                <a:spcPct val="80000"/>
              </a:lnSpc>
              <a:buFont typeface="Arial"/>
              <a:buChar char="•"/>
            </a:pPr>
            <a:r>
              <a:rPr lang="en-US" sz="2000" dirty="0"/>
              <a:t>18c</a:t>
            </a:r>
          </a:p>
          <a:p>
            <a:pPr marL="560070" lvl="1" indent="-285750">
              <a:lnSpc>
                <a:spcPct val="80000"/>
              </a:lnSpc>
              <a:buFont typeface="Arial"/>
              <a:buChar char="•"/>
            </a:pPr>
            <a:r>
              <a:rPr lang="en-US" sz="1600" dirty="0"/>
              <a:t>Transportable backups</a:t>
            </a:r>
          </a:p>
          <a:p>
            <a:pPr marL="560070" lvl="1" indent="-285750">
              <a:lnSpc>
                <a:spcPct val="80000"/>
              </a:lnSpc>
              <a:buFont typeface="Arial"/>
              <a:buChar char="•"/>
            </a:pPr>
            <a:r>
              <a:rPr lang="en-US" sz="1600" dirty="0"/>
              <a:t>Snapshot carousel</a:t>
            </a:r>
          </a:p>
          <a:p>
            <a:pPr marL="560070" lvl="1" indent="-285750">
              <a:lnSpc>
                <a:spcPct val="80000"/>
              </a:lnSpc>
              <a:buFont typeface="Arial"/>
              <a:buChar char="•"/>
            </a:pPr>
            <a:r>
              <a:rPr lang="en-US" sz="1600" dirty="0"/>
              <a:t>Refreshable PDB switchover</a:t>
            </a:r>
          </a:p>
          <a:p>
            <a:pPr marL="285750" indent="-285750">
              <a:lnSpc>
                <a:spcPct val="80000"/>
              </a:lnSpc>
              <a:buFont typeface="Arial"/>
              <a:buChar char="•"/>
            </a:pPr>
            <a:r>
              <a:rPr lang="en-US" sz="2000" dirty="0"/>
              <a:t>19c</a:t>
            </a:r>
          </a:p>
          <a:p>
            <a:pPr marL="560070" lvl="1" indent="-285750">
              <a:lnSpc>
                <a:spcPct val="80000"/>
              </a:lnSpc>
              <a:buFont typeface="Arial"/>
              <a:buChar char="•"/>
            </a:pPr>
            <a:r>
              <a:rPr lang="en-US" sz="1600" dirty="0"/>
              <a:t>RAT and ADDM at PDB level</a:t>
            </a:r>
          </a:p>
          <a:p>
            <a:pPr marL="285750" indent="-285750">
              <a:lnSpc>
                <a:spcPct val="80000"/>
              </a:lnSpc>
              <a:buFont typeface="Arial"/>
              <a:buChar char="•"/>
            </a:pPr>
            <a:endParaRPr lang="en-US" sz="2000" dirty="0"/>
          </a:p>
          <a:p>
            <a:pPr marL="285750" indent="-285750">
              <a:lnSpc>
                <a:spcPct val="80000"/>
              </a:lnSpc>
              <a:buFont typeface="Arial"/>
              <a:buChar char="•"/>
            </a:pPr>
            <a:endParaRPr lang="en-US" sz="2000" dirty="0"/>
          </a:p>
        </p:txBody>
      </p:sp>
      <p:sp>
        <p:nvSpPr>
          <p:cNvPr id="3" name="AutoShape 2" descr="http://database.us.oracle.com/pls/htmldb/apex_util.get_blob_file?a=301&amp;s=332461424971504&amp;p=329&amp;d=167019328939228951&amp;i=167014608830228849&amp;p_pk1=98866606263844296376451024587504406705&amp;p_pk2=&amp;p_ck=yHDFMJyvitnS6gFGhE6XKxEBkoWcxYE5eRv6zDhWCUIYF_utPKq3h_uLmwAKww_qe2U4kU8-n4vXuvdsrDKLAQ&amp;p_content_disposition=attachment"/>
          <p:cNvSpPr>
            <a:spLocks noChangeAspect="1" noChangeArrowheads="1"/>
          </p:cNvSpPr>
          <p:nvPr/>
        </p:nvSpPr>
        <p:spPr bwMode="auto">
          <a:xfrm>
            <a:off x="1588"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00228" y="1509511"/>
            <a:ext cx="2117521" cy="1207649"/>
          </a:xfrm>
          <a:prstGeom prst="rect">
            <a:avLst/>
          </a:prstGeom>
        </p:spPr>
      </p:pic>
    </p:spTree>
    <p:extLst>
      <p:ext uri="{BB962C8B-B14F-4D97-AF65-F5344CB8AC3E}">
        <p14:creationId xmlns:p14="http://schemas.microsoft.com/office/powerpoint/2010/main" val="275063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8343064" y="2210868"/>
            <a:ext cx="3141790" cy="965552"/>
            <a:chOff x="8525383" y="1973468"/>
            <a:chExt cx="3391193" cy="1160315"/>
          </a:xfrm>
        </p:grpSpPr>
        <p:pic>
          <p:nvPicPr>
            <p:cNvPr id="17" name="Picture 16" descr="plsql-512.png"/>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756261" y="1973468"/>
              <a:ext cx="1160315" cy="1160315"/>
            </a:xfrm>
            <a:prstGeom prst="rect">
              <a:avLst/>
            </a:prstGeom>
          </p:spPr>
        </p:pic>
        <p:pic>
          <p:nvPicPr>
            <p:cNvPr id="18" name="Picture 17" descr="plsql-512.png"/>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40822" y="1973468"/>
              <a:ext cx="1160315" cy="1160315"/>
            </a:xfrm>
            <a:prstGeom prst="rect">
              <a:avLst/>
            </a:prstGeom>
          </p:spPr>
        </p:pic>
        <p:pic>
          <p:nvPicPr>
            <p:cNvPr id="19" name="Picture 18" descr="plsql-512.png"/>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525383" y="1973468"/>
              <a:ext cx="1160315" cy="1160315"/>
            </a:xfrm>
            <a:prstGeom prst="rect">
              <a:avLst/>
            </a:prstGeom>
          </p:spPr>
        </p:pic>
      </p:grpSp>
      <p:grpSp>
        <p:nvGrpSpPr>
          <p:cNvPr id="15" name="Group 14"/>
          <p:cNvGrpSpPr/>
          <p:nvPr/>
        </p:nvGrpSpPr>
        <p:grpSpPr>
          <a:xfrm>
            <a:off x="8150676" y="1957789"/>
            <a:ext cx="3391193" cy="1160315"/>
            <a:chOff x="8525383" y="1973468"/>
            <a:chExt cx="3391193" cy="1160315"/>
          </a:xfrm>
        </p:grpSpPr>
        <p:pic>
          <p:nvPicPr>
            <p:cNvPr id="12" name="Picture 11" descr="plsql-51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56261" y="1973468"/>
              <a:ext cx="1160315" cy="1160315"/>
            </a:xfrm>
            <a:prstGeom prst="rect">
              <a:avLst/>
            </a:prstGeom>
          </p:spPr>
        </p:pic>
        <p:pic>
          <p:nvPicPr>
            <p:cNvPr id="13" name="Picture 12" descr="plsql-51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40822" y="1973468"/>
              <a:ext cx="1160315" cy="1160315"/>
            </a:xfrm>
            <a:prstGeom prst="rect">
              <a:avLst/>
            </a:prstGeom>
          </p:spPr>
        </p:pic>
        <p:pic>
          <p:nvPicPr>
            <p:cNvPr id="14" name="Picture 13" descr="plsql-51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25383" y="1973468"/>
              <a:ext cx="1160315" cy="1160315"/>
            </a:xfrm>
            <a:prstGeom prst="rect">
              <a:avLst/>
            </a:prstGeom>
          </p:spPr>
        </p:pic>
      </p:grpSp>
      <p:sp>
        <p:nvSpPr>
          <p:cNvPr id="7" name="Content Placeholder 6"/>
          <p:cNvSpPr>
            <a:spLocks noGrp="1"/>
          </p:cNvSpPr>
          <p:nvPr>
            <p:ph sz="half" idx="1"/>
          </p:nvPr>
        </p:nvSpPr>
        <p:spPr/>
        <p:txBody>
          <a:bodyPr>
            <a:normAutofit fontScale="92500" lnSpcReduction="10000"/>
          </a:bodyPr>
          <a:lstStyle/>
          <a:p>
            <a:r>
              <a:rPr lang="en-US" dirty="0"/>
              <a:t>Application Container comprises</a:t>
            </a:r>
          </a:p>
          <a:p>
            <a:pPr lvl="1"/>
            <a:r>
              <a:rPr lang="en-US" dirty="0"/>
              <a:t>Application Root (Master)</a:t>
            </a:r>
          </a:p>
          <a:p>
            <a:pPr lvl="1"/>
            <a:r>
              <a:rPr lang="en-US" dirty="0"/>
              <a:t>Application PDBs (for each Tenant)</a:t>
            </a:r>
          </a:p>
          <a:p>
            <a:pPr lvl="1"/>
            <a:r>
              <a:rPr lang="en-US" dirty="0"/>
              <a:t>Application Seed (for provisioning)</a:t>
            </a:r>
          </a:p>
          <a:p>
            <a:r>
              <a:rPr lang="en-US" dirty="0"/>
              <a:t>PDBs share application objects</a:t>
            </a:r>
          </a:p>
          <a:p>
            <a:pPr lvl="1"/>
            <a:r>
              <a:rPr lang="en-US" dirty="0"/>
              <a:t>Code, metadata and data</a:t>
            </a:r>
          </a:p>
          <a:p>
            <a:r>
              <a:rPr lang="en-US" dirty="0"/>
              <a:t>Further simplifies management</a:t>
            </a:r>
          </a:p>
          <a:p>
            <a:pPr lvl="1"/>
            <a:r>
              <a:rPr lang="en-US" dirty="0"/>
              <a:t>Apply updates to application container</a:t>
            </a:r>
          </a:p>
          <a:p>
            <a:pPr lvl="1"/>
            <a:r>
              <a:rPr lang="en-US" dirty="0"/>
              <a:t>Sync tenant PDBs from central master</a:t>
            </a:r>
          </a:p>
          <a:p>
            <a:r>
              <a:rPr lang="en-US" dirty="0"/>
              <a:t>Suitable for all applications</a:t>
            </a:r>
          </a:p>
          <a:p>
            <a:pPr lvl="1"/>
            <a:r>
              <a:rPr lang="en-US" dirty="0" err="1"/>
              <a:t>SaaS</a:t>
            </a:r>
            <a:r>
              <a:rPr lang="en-US" dirty="0"/>
              <a:t>, franchise, divisional, etc.</a:t>
            </a:r>
          </a:p>
        </p:txBody>
      </p:sp>
      <p:sp>
        <p:nvSpPr>
          <p:cNvPr id="2" name="Title 1"/>
          <p:cNvSpPr>
            <a:spLocks noGrp="1"/>
          </p:cNvSpPr>
          <p:nvPr>
            <p:ph type="title"/>
          </p:nvPr>
        </p:nvSpPr>
        <p:spPr/>
        <p:txBody>
          <a:bodyPr/>
          <a:lstStyle/>
          <a:p>
            <a:r>
              <a:rPr lang="en-US" dirty="0"/>
              <a:t>Application Container</a:t>
            </a:r>
            <a:endParaRPr lang="en-US" sz="2400" dirty="0">
              <a:solidFill>
                <a:srgbClr val="FF0000"/>
              </a:solidFill>
            </a:endParaRPr>
          </a:p>
        </p:txBody>
      </p:sp>
      <p:pic>
        <p:nvPicPr>
          <p:cNvPr id="9" name="Picture 8" descr="app-cdb.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9550" y="1990688"/>
            <a:ext cx="5964077" cy="2813244"/>
          </a:xfrm>
          <a:prstGeom prst="rect">
            <a:avLst/>
          </a:prstGeom>
        </p:spPr>
      </p:pic>
      <p:grpSp>
        <p:nvGrpSpPr>
          <p:cNvPr id="4" name="Group 3"/>
          <p:cNvGrpSpPr/>
          <p:nvPr/>
        </p:nvGrpSpPr>
        <p:grpSpPr>
          <a:xfrm>
            <a:off x="7489827" y="2710535"/>
            <a:ext cx="3957781" cy="1632800"/>
            <a:chOff x="7770461" y="374228"/>
            <a:chExt cx="3537492" cy="1461856"/>
          </a:xfrm>
        </p:grpSpPr>
        <p:pic>
          <p:nvPicPr>
            <p:cNvPr id="5" name="Picture 4" descr="pdb-down-red-2.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96860" y="374228"/>
              <a:ext cx="1311093" cy="1311093"/>
            </a:xfrm>
            <a:prstGeom prst="rect">
              <a:avLst/>
            </a:prstGeom>
          </p:spPr>
        </p:pic>
        <p:pic>
          <p:nvPicPr>
            <p:cNvPr id="6" name="Picture 5" descr="pdb-down-red-2.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70461" y="385538"/>
              <a:ext cx="1311093" cy="1311093"/>
            </a:xfrm>
            <a:prstGeom prst="rect">
              <a:avLst/>
            </a:prstGeom>
          </p:spPr>
        </p:pic>
        <p:pic>
          <p:nvPicPr>
            <p:cNvPr id="8" name="Picture 7" descr="pdb-down-red-2.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88098" y="385538"/>
              <a:ext cx="1311093" cy="1311093"/>
            </a:xfrm>
            <a:prstGeom prst="rect">
              <a:avLst/>
            </a:prstGeom>
          </p:spPr>
        </p:pic>
        <p:pic>
          <p:nvPicPr>
            <p:cNvPr id="10" name="Picture 9" descr="pdb-container-3hot-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79445" y="1442892"/>
              <a:ext cx="3145536" cy="393192"/>
            </a:xfrm>
            <a:prstGeom prst="rect">
              <a:avLst/>
            </a:prstGeom>
          </p:spPr>
        </p:pic>
      </p:grpSp>
    </p:spTree>
    <p:extLst>
      <p:ext uri="{BB962C8B-B14F-4D97-AF65-F5344CB8AC3E}">
        <p14:creationId xmlns:p14="http://schemas.microsoft.com/office/powerpoint/2010/main" val="3576264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0" presetClass="exit" presetSubtype="0" fill="hold" nodeType="withEffect">
                                  <p:stCondLst>
                                    <p:cond delay="0"/>
                                  </p:stCondLst>
                                  <p:childTnLst>
                                    <p:animEffect transition="out" filter="fade">
                                      <p:cBhvr>
                                        <p:cTn id="18" dur="500"/>
                                        <p:tgtEl>
                                          <p:spTgt spid="15"/>
                                        </p:tgtEl>
                                      </p:cBhvr>
                                    </p:animEffect>
                                    <p:set>
                                      <p:cBhvr>
                                        <p:cTn id="19" dur="1" fill="hold">
                                          <p:stCondLst>
                                            <p:cond delay="499"/>
                                          </p:stCondLst>
                                        </p:cTn>
                                        <p:tgtEl>
                                          <p:spTgt spid="15"/>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Multitenant for Provisioning</a:t>
            </a:r>
          </a:p>
        </p:txBody>
      </p:sp>
      <p:sp>
        <p:nvSpPr>
          <p:cNvPr id="3" name="Text Placeholder 2"/>
          <p:cNvSpPr>
            <a:spLocks noGrp="1"/>
          </p:cNvSpPr>
          <p:nvPr>
            <p:ph type="body" sz="quarter" idx="13"/>
          </p:nvPr>
        </p:nvSpPr>
        <p:spPr/>
        <p:txBody>
          <a:bodyPr/>
          <a:lstStyle/>
          <a:p>
            <a:r>
              <a:rPr lang="en-US" dirty="0"/>
              <a:t>Fast cloning of PDBs</a:t>
            </a:r>
          </a:p>
        </p:txBody>
      </p:sp>
      <p:grpSp>
        <p:nvGrpSpPr>
          <p:cNvPr id="37" name="Group 36"/>
          <p:cNvGrpSpPr/>
          <p:nvPr/>
        </p:nvGrpSpPr>
        <p:grpSpPr>
          <a:xfrm>
            <a:off x="575906" y="3178455"/>
            <a:ext cx="6678435" cy="2793930"/>
            <a:chOff x="574317" y="3178455"/>
            <a:chExt cx="6678435" cy="2793930"/>
          </a:xfrm>
        </p:grpSpPr>
        <p:sp>
          <p:nvSpPr>
            <p:cNvPr id="76" name="Rounded Rectangle 75"/>
            <p:cNvSpPr/>
            <p:nvPr/>
          </p:nvSpPr>
          <p:spPr>
            <a:xfrm>
              <a:off x="574317" y="3178455"/>
              <a:ext cx="6678435" cy="625537"/>
            </a:xfrm>
            <a:prstGeom prst="roundRect">
              <a:avLst/>
            </a:prstGeom>
            <a:solidFill>
              <a:schemeClr val="bg1">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nvGrpSpPr>
            <p:cNvPr id="17" name="Group 16"/>
            <p:cNvGrpSpPr/>
            <p:nvPr/>
          </p:nvGrpSpPr>
          <p:grpSpPr>
            <a:xfrm>
              <a:off x="581396" y="5186825"/>
              <a:ext cx="3936201" cy="785560"/>
              <a:chOff x="581396" y="5186825"/>
              <a:chExt cx="3936201" cy="785560"/>
            </a:xfrm>
          </p:grpSpPr>
          <p:sp>
            <p:nvSpPr>
              <p:cNvPr id="121" name="Rounded Rectangle 120"/>
              <p:cNvSpPr/>
              <p:nvPr/>
            </p:nvSpPr>
            <p:spPr>
              <a:xfrm>
                <a:off x="581396" y="5346848"/>
                <a:ext cx="3936201" cy="625537"/>
              </a:xfrm>
              <a:prstGeom prst="roundRect">
                <a:avLst/>
              </a:prstGeom>
              <a:solidFill>
                <a:schemeClr val="bg1">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2" name="Rectangle 121"/>
              <p:cNvSpPr/>
              <p:nvPr/>
            </p:nvSpPr>
            <p:spPr>
              <a:xfrm>
                <a:off x="906916" y="5186825"/>
                <a:ext cx="505215" cy="276718"/>
              </a:xfrm>
              <a:prstGeom prst="rect">
                <a:avLst/>
              </a:prstGeom>
              <a:solidFill>
                <a:srgbClr val="7F7F7F"/>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nvGrpSpPr>
              <p:cNvPr id="123" name="Group 122"/>
              <p:cNvGrpSpPr/>
              <p:nvPr/>
            </p:nvGrpSpPr>
            <p:grpSpPr>
              <a:xfrm>
                <a:off x="967478" y="5470869"/>
                <a:ext cx="378091" cy="379834"/>
                <a:chOff x="960399" y="3909432"/>
                <a:chExt cx="378091" cy="379834"/>
              </a:xfrm>
            </p:grpSpPr>
            <p:sp>
              <p:nvSpPr>
                <p:cNvPr id="124" name="Oval 123"/>
                <p:cNvSpPr/>
                <p:nvPr/>
              </p:nvSpPr>
              <p:spPr>
                <a:xfrm>
                  <a:off x="960399" y="3909432"/>
                  <a:ext cx="378091" cy="379834"/>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5" name="Oval 124"/>
                <p:cNvSpPr/>
                <p:nvPr/>
              </p:nvSpPr>
              <p:spPr>
                <a:xfrm>
                  <a:off x="1071974" y="4017541"/>
                  <a:ext cx="165774" cy="165817"/>
                </a:xfrm>
                <a:prstGeom prst="ellipse">
                  <a:avLst/>
                </a:prstGeom>
                <a:solidFill>
                  <a:schemeClr val="bg2">
                    <a:lumMod val="9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grpSp>
          <p:grpSp>
            <p:nvGrpSpPr>
              <p:cNvPr id="129" name="Group 128"/>
              <p:cNvGrpSpPr/>
              <p:nvPr/>
            </p:nvGrpSpPr>
            <p:grpSpPr>
              <a:xfrm>
                <a:off x="2351778" y="5470869"/>
                <a:ext cx="378091" cy="379834"/>
                <a:chOff x="960399" y="3909432"/>
                <a:chExt cx="378091" cy="379834"/>
              </a:xfrm>
            </p:grpSpPr>
            <p:sp>
              <p:nvSpPr>
                <p:cNvPr id="130" name="Oval 129"/>
                <p:cNvSpPr/>
                <p:nvPr/>
              </p:nvSpPr>
              <p:spPr>
                <a:xfrm>
                  <a:off x="960399" y="3909432"/>
                  <a:ext cx="378091" cy="379834"/>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31" name="Oval 130"/>
                <p:cNvSpPr/>
                <p:nvPr/>
              </p:nvSpPr>
              <p:spPr>
                <a:xfrm>
                  <a:off x="1071974" y="4017541"/>
                  <a:ext cx="165774" cy="165817"/>
                </a:xfrm>
                <a:prstGeom prst="ellipse">
                  <a:avLst/>
                </a:prstGeom>
                <a:solidFill>
                  <a:schemeClr val="bg2">
                    <a:lumMod val="9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grpSp>
          <p:sp>
            <p:nvSpPr>
              <p:cNvPr id="132" name="Rectangle 131"/>
              <p:cNvSpPr/>
              <p:nvPr/>
            </p:nvSpPr>
            <p:spPr>
              <a:xfrm>
                <a:off x="2297706" y="5187579"/>
                <a:ext cx="505215" cy="276718"/>
              </a:xfrm>
              <a:prstGeom prst="rect">
                <a:avLst/>
              </a:prstGeom>
              <a:solidFill>
                <a:srgbClr val="7F7F7F"/>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grpSp>
      <p:grpSp>
        <p:nvGrpSpPr>
          <p:cNvPr id="45" name="Group 44"/>
          <p:cNvGrpSpPr/>
          <p:nvPr/>
        </p:nvGrpSpPr>
        <p:grpSpPr>
          <a:xfrm>
            <a:off x="955118" y="3032753"/>
            <a:ext cx="402793" cy="267848"/>
            <a:chOff x="4576471" y="4579750"/>
            <a:chExt cx="465024" cy="307884"/>
          </a:xfrm>
        </p:grpSpPr>
        <p:sp>
          <p:nvSpPr>
            <p:cNvPr id="54" name="Rounded Rectangle 53"/>
            <p:cNvSpPr/>
            <p:nvPr/>
          </p:nvSpPr>
          <p:spPr>
            <a:xfrm>
              <a:off x="4576471" y="4579751"/>
              <a:ext cx="465023" cy="307883"/>
            </a:xfrm>
            <a:prstGeom prst="roundRect">
              <a:avLst/>
            </a:prstGeom>
            <a:solidFill>
              <a:schemeClr val="tx1">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55" name="Rectangle 54"/>
            <p:cNvSpPr/>
            <p:nvPr/>
          </p:nvSpPr>
          <p:spPr>
            <a:xfrm>
              <a:off x="4576472" y="4579750"/>
              <a:ext cx="465023" cy="57728"/>
            </a:xfrm>
            <a:prstGeom prst="rect">
              <a:avLst/>
            </a:prstGeom>
            <a:solidFill>
              <a:schemeClr val="bg1">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56" name="Rounded Rectangle 55"/>
            <p:cNvSpPr/>
            <p:nvPr/>
          </p:nvSpPr>
          <p:spPr>
            <a:xfrm>
              <a:off x="4647313" y="4708352"/>
              <a:ext cx="132025" cy="94311"/>
            </a:xfrm>
            <a:prstGeom prst="round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57" name="Rounded Rectangle 56"/>
            <p:cNvSpPr/>
            <p:nvPr/>
          </p:nvSpPr>
          <p:spPr>
            <a:xfrm>
              <a:off x="4834227" y="4709854"/>
              <a:ext cx="132025" cy="94311"/>
            </a:xfrm>
            <a:prstGeom prst="round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grpSp>
        <p:nvGrpSpPr>
          <p:cNvPr id="58" name="Group 57"/>
          <p:cNvGrpSpPr/>
          <p:nvPr/>
        </p:nvGrpSpPr>
        <p:grpSpPr>
          <a:xfrm>
            <a:off x="3710664" y="3030332"/>
            <a:ext cx="402793" cy="267848"/>
            <a:chOff x="4576471" y="4579750"/>
            <a:chExt cx="465024" cy="307884"/>
          </a:xfrm>
        </p:grpSpPr>
        <p:sp>
          <p:nvSpPr>
            <p:cNvPr id="59" name="Rounded Rectangle 58"/>
            <p:cNvSpPr/>
            <p:nvPr/>
          </p:nvSpPr>
          <p:spPr>
            <a:xfrm>
              <a:off x="4576471" y="4579751"/>
              <a:ext cx="465023" cy="307883"/>
            </a:xfrm>
            <a:prstGeom prst="roundRect">
              <a:avLst/>
            </a:prstGeom>
            <a:solidFill>
              <a:schemeClr val="tx1">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60" name="Rectangle 59"/>
            <p:cNvSpPr/>
            <p:nvPr/>
          </p:nvSpPr>
          <p:spPr>
            <a:xfrm>
              <a:off x="4576472" y="4579750"/>
              <a:ext cx="465023" cy="57728"/>
            </a:xfrm>
            <a:prstGeom prst="rect">
              <a:avLst/>
            </a:prstGeom>
            <a:solidFill>
              <a:schemeClr val="bg1">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61" name="Rounded Rectangle 60"/>
            <p:cNvSpPr/>
            <p:nvPr/>
          </p:nvSpPr>
          <p:spPr>
            <a:xfrm>
              <a:off x="4647313" y="4708352"/>
              <a:ext cx="132025" cy="94311"/>
            </a:xfrm>
            <a:prstGeom prst="round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62" name="Rounded Rectangle 61"/>
            <p:cNvSpPr/>
            <p:nvPr/>
          </p:nvSpPr>
          <p:spPr>
            <a:xfrm>
              <a:off x="4834227" y="4709854"/>
              <a:ext cx="132025" cy="94311"/>
            </a:xfrm>
            <a:prstGeom prst="round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grpSp>
        <p:nvGrpSpPr>
          <p:cNvPr id="68" name="Group 67"/>
          <p:cNvGrpSpPr/>
          <p:nvPr/>
        </p:nvGrpSpPr>
        <p:grpSpPr>
          <a:xfrm>
            <a:off x="3705867" y="5195963"/>
            <a:ext cx="402793" cy="267848"/>
            <a:chOff x="4576471" y="4579750"/>
            <a:chExt cx="465024" cy="307884"/>
          </a:xfrm>
        </p:grpSpPr>
        <p:sp>
          <p:nvSpPr>
            <p:cNvPr id="69" name="Rounded Rectangle 68"/>
            <p:cNvSpPr/>
            <p:nvPr/>
          </p:nvSpPr>
          <p:spPr>
            <a:xfrm>
              <a:off x="4576471" y="4579751"/>
              <a:ext cx="465023" cy="307883"/>
            </a:xfrm>
            <a:prstGeom prst="roundRect">
              <a:avLst/>
            </a:prstGeom>
            <a:solidFill>
              <a:schemeClr val="tx1">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70" name="Rectangle 69"/>
            <p:cNvSpPr/>
            <p:nvPr/>
          </p:nvSpPr>
          <p:spPr>
            <a:xfrm>
              <a:off x="4576472" y="4579750"/>
              <a:ext cx="465023" cy="57728"/>
            </a:xfrm>
            <a:prstGeom prst="rect">
              <a:avLst/>
            </a:prstGeom>
            <a:solidFill>
              <a:schemeClr val="bg1">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71" name="Rounded Rectangle 70"/>
            <p:cNvSpPr/>
            <p:nvPr/>
          </p:nvSpPr>
          <p:spPr>
            <a:xfrm>
              <a:off x="4647313" y="4708352"/>
              <a:ext cx="132025" cy="94311"/>
            </a:xfrm>
            <a:prstGeom prst="round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72" name="Rounded Rectangle 71"/>
            <p:cNvSpPr/>
            <p:nvPr/>
          </p:nvSpPr>
          <p:spPr>
            <a:xfrm>
              <a:off x="4834227" y="4709854"/>
              <a:ext cx="132025" cy="94311"/>
            </a:xfrm>
            <a:prstGeom prst="round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grpSp>
        <p:nvGrpSpPr>
          <p:cNvPr id="63" name="Group 62"/>
          <p:cNvGrpSpPr/>
          <p:nvPr/>
        </p:nvGrpSpPr>
        <p:grpSpPr>
          <a:xfrm>
            <a:off x="6478849" y="5176252"/>
            <a:ext cx="402793" cy="267848"/>
            <a:chOff x="4576471" y="4579750"/>
            <a:chExt cx="465024" cy="307884"/>
          </a:xfrm>
        </p:grpSpPr>
        <p:sp>
          <p:nvSpPr>
            <p:cNvPr id="64" name="Rounded Rectangle 63"/>
            <p:cNvSpPr/>
            <p:nvPr/>
          </p:nvSpPr>
          <p:spPr>
            <a:xfrm>
              <a:off x="4576471" y="4579751"/>
              <a:ext cx="465023" cy="307883"/>
            </a:xfrm>
            <a:prstGeom prst="roundRect">
              <a:avLst/>
            </a:prstGeom>
            <a:solidFill>
              <a:schemeClr val="tx1">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65" name="Rectangle 64"/>
            <p:cNvSpPr/>
            <p:nvPr/>
          </p:nvSpPr>
          <p:spPr>
            <a:xfrm>
              <a:off x="4576472" y="4579750"/>
              <a:ext cx="465023" cy="57728"/>
            </a:xfrm>
            <a:prstGeom prst="rect">
              <a:avLst/>
            </a:prstGeom>
            <a:solidFill>
              <a:schemeClr val="bg1">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66" name="Rounded Rectangle 65"/>
            <p:cNvSpPr/>
            <p:nvPr/>
          </p:nvSpPr>
          <p:spPr>
            <a:xfrm>
              <a:off x="4647313" y="4708352"/>
              <a:ext cx="132025" cy="94311"/>
            </a:xfrm>
            <a:prstGeom prst="round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67" name="Rounded Rectangle 66"/>
            <p:cNvSpPr/>
            <p:nvPr/>
          </p:nvSpPr>
          <p:spPr>
            <a:xfrm>
              <a:off x="4834227" y="4709854"/>
              <a:ext cx="132025" cy="94311"/>
            </a:xfrm>
            <a:prstGeom prst="round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grpSp>
        <p:nvGrpSpPr>
          <p:cNvPr id="28" name="Group 27"/>
          <p:cNvGrpSpPr/>
          <p:nvPr/>
        </p:nvGrpSpPr>
        <p:grpSpPr>
          <a:xfrm>
            <a:off x="906833" y="3017732"/>
            <a:ext cx="6006105" cy="2930466"/>
            <a:chOff x="905244" y="3017732"/>
            <a:chExt cx="6006105" cy="2930466"/>
          </a:xfrm>
        </p:grpSpPr>
        <p:grpSp>
          <p:nvGrpSpPr>
            <p:cNvPr id="14" name="Group 13"/>
            <p:cNvGrpSpPr/>
            <p:nvPr/>
          </p:nvGrpSpPr>
          <p:grpSpPr>
            <a:xfrm>
              <a:off x="6406134" y="3021450"/>
              <a:ext cx="505215" cy="763561"/>
              <a:chOff x="6406134" y="3021450"/>
              <a:chExt cx="505215" cy="763561"/>
            </a:xfrm>
          </p:grpSpPr>
          <p:sp>
            <p:nvSpPr>
              <p:cNvPr id="119" name="Rectangle 118"/>
              <p:cNvSpPr/>
              <p:nvPr/>
            </p:nvSpPr>
            <p:spPr>
              <a:xfrm>
                <a:off x="6406134" y="3021450"/>
                <a:ext cx="505215" cy="763561"/>
              </a:xfrm>
              <a:prstGeom prst="rect">
                <a:avLst/>
              </a:prstGeom>
              <a:solidFill>
                <a:srgbClr val="7F7F7F"/>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nvGrpSpPr>
              <p:cNvPr id="93" name="Group 92"/>
              <p:cNvGrpSpPr/>
              <p:nvPr/>
            </p:nvGrpSpPr>
            <p:grpSpPr>
              <a:xfrm>
                <a:off x="6469024" y="3302476"/>
                <a:ext cx="378091" cy="379834"/>
                <a:chOff x="960399" y="3909432"/>
                <a:chExt cx="378091" cy="379834"/>
              </a:xfrm>
            </p:grpSpPr>
            <p:sp>
              <p:nvSpPr>
                <p:cNvPr id="94" name="Oval 93"/>
                <p:cNvSpPr/>
                <p:nvPr/>
              </p:nvSpPr>
              <p:spPr>
                <a:xfrm>
                  <a:off x="960399" y="3909432"/>
                  <a:ext cx="378091" cy="379834"/>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5" name="Oval 94"/>
                <p:cNvSpPr/>
                <p:nvPr/>
              </p:nvSpPr>
              <p:spPr>
                <a:xfrm>
                  <a:off x="1071974" y="4017541"/>
                  <a:ext cx="165774" cy="165817"/>
                </a:xfrm>
                <a:prstGeom prst="ellipse">
                  <a:avLst/>
                </a:prstGeom>
                <a:solidFill>
                  <a:schemeClr val="bg2">
                    <a:lumMod val="9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grpSp>
        </p:grpSp>
        <p:grpSp>
          <p:nvGrpSpPr>
            <p:cNvPr id="145" name="Group 144"/>
            <p:cNvGrpSpPr/>
            <p:nvPr/>
          </p:nvGrpSpPr>
          <p:grpSpPr>
            <a:xfrm>
              <a:off x="5017588" y="3021208"/>
              <a:ext cx="505215" cy="763561"/>
              <a:chOff x="6406134" y="3021450"/>
              <a:chExt cx="505215" cy="763561"/>
            </a:xfrm>
          </p:grpSpPr>
          <p:sp>
            <p:nvSpPr>
              <p:cNvPr id="146" name="Rectangle 145"/>
              <p:cNvSpPr/>
              <p:nvPr/>
            </p:nvSpPr>
            <p:spPr>
              <a:xfrm>
                <a:off x="6406134" y="3021450"/>
                <a:ext cx="505215" cy="763561"/>
              </a:xfrm>
              <a:prstGeom prst="rect">
                <a:avLst/>
              </a:prstGeom>
              <a:solidFill>
                <a:srgbClr val="7F7F7F"/>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nvGrpSpPr>
              <p:cNvPr id="147" name="Group 146"/>
              <p:cNvGrpSpPr/>
              <p:nvPr/>
            </p:nvGrpSpPr>
            <p:grpSpPr>
              <a:xfrm>
                <a:off x="6469024" y="3302476"/>
                <a:ext cx="378091" cy="379834"/>
                <a:chOff x="960399" y="3909432"/>
                <a:chExt cx="378091" cy="379834"/>
              </a:xfrm>
            </p:grpSpPr>
            <p:sp>
              <p:nvSpPr>
                <p:cNvPr id="148" name="Oval 147"/>
                <p:cNvSpPr/>
                <p:nvPr/>
              </p:nvSpPr>
              <p:spPr>
                <a:xfrm>
                  <a:off x="960399" y="3909432"/>
                  <a:ext cx="378091" cy="379834"/>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49" name="Oval 148"/>
                <p:cNvSpPr/>
                <p:nvPr/>
              </p:nvSpPr>
              <p:spPr>
                <a:xfrm>
                  <a:off x="1071974" y="4017541"/>
                  <a:ext cx="165774" cy="165817"/>
                </a:xfrm>
                <a:prstGeom prst="ellipse">
                  <a:avLst/>
                </a:prstGeom>
                <a:solidFill>
                  <a:schemeClr val="bg2">
                    <a:lumMod val="9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grpSp>
        </p:grpSp>
        <p:grpSp>
          <p:nvGrpSpPr>
            <p:cNvPr id="150" name="Group 149"/>
            <p:cNvGrpSpPr/>
            <p:nvPr/>
          </p:nvGrpSpPr>
          <p:grpSpPr>
            <a:xfrm>
              <a:off x="3650957" y="3017974"/>
              <a:ext cx="505215" cy="763561"/>
              <a:chOff x="6406134" y="3021450"/>
              <a:chExt cx="505215" cy="763561"/>
            </a:xfrm>
          </p:grpSpPr>
          <p:sp>
            <p:nvSpPr>
              <p:cNvPr id="151" name="Rectangle 150"/>
              <p:cNvSpPr/>
              <p:nvPr/>
            </p:nvSpPr>
            <p:spPr>
              <a:xfrm>
                <a:off x="6406134" y="3021450"/>
                <a:ext cx="505215" cy="763561"/>
              </a:xfrm>
              <a:prstGeom prst="rect">
                <a:avLst/>
              </a:prstGeom>
              <a:solidFill>
                <a:srgbClr val="7F7F7F"/>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nvGrpSpPr>
              <p:cNvPr id="152" name="Group 151"/>
              <p:cNvGrpSpPr/>
              <p:nvPr/>
            </p:nvGrpSpPr>
            <p:grpSpPr>
              <a:xfrm>
                <a:off x="6469024" y="3302476"/>
                <a:ext cx="378091" cy="379834"/>
                <a:chOff x="960399" y="3909432"/>
                <a:chExt cx="378091" cy="379834"/>
              </a:xfrm>
            </p:grpSpPr>
            <p:sp>
              <p:nvSpPr>
                <p:cNvPr id="153" name="Oval 152"/>
                <p:cNvSpPr/>
                <p:nvPr/>
              </p:nvSpPr>
              <p:spPr>
                <a:xfrm>
                  <a:off x="960399" y="3909432"/>
                  <a:ext cx="378091" cy="379834"/>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54" name="Oval 153"/>
                <p:cNvSpPr/>
                <p:nvPr/>
              </p:nvSpPr>
              <p:spPr>
                <a:xfrm>
                  <a:off x="1071974" y="4017541"/>
                  <a:ext cx="165774" cy="165817"/>
                </a:xfrm>
                <a:prstGeom prst="ellipse">
                  <a:avLst/>
                </a:prstGeom>
                <a:solidFill>
                  <a:schemeClr val="bg2">
                    <a:lumMod val="9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grpSp>
        </p:grpSp>
        <p:grpSp>
          <p:nvGrpSpPr>
            <p:cNvPr id="155" name="Group 154"/>
            <p:cNvGrpSpPr/>
            <p:nvPr/>
          </p:nvGrpSpPr>
          <p:grpSpPr>
            <a:xfrm>
              <a:off x="2296777" y="3020966"/>
              <a:ext cx="505215" cy="763561"/>
              <a:chOff x="6406134" y="3021450"/>
              <a:chExt cx="505215" cy="763561"/>
            </a:xfrm>
          </p:grpSpPr>
          <p:sp>
            <p:nvSpPr>
              <p:cNvPr id="156" name="Rectangle 155"/>
              <p:cNvSpPr/>
              <p:nvPr/>
            </p:nvSpPr>
            <p:spPr>
              <a:xfrm>
                <a:off x="6406134" y="3021450"/>
                <a:ext cx="505215" cy="763561"/>
              </a:xfrm>
              <a:prstGeom prst="rect">
                <a:avLst/>
              </a:prstGeom>
              <a:solidFill>
                <a:srgbClr val="7F7F7F"/>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nvGrpSpPr>
              <p:cNvPr id="157" name="Group 156"/>
              <p:cNvGrpSpPr/>
              <p:nvPr/>
            </p:nvGrpSpPr>
            <p:grpSpPr>
              <a:xfrm>
                <a:off x="6469024" y="3302476"/>
                <a:ext cx="378091" cy="379834"/>
                <a:chOff x="960399" y="3909432"/>
                <a:chExt cx="378091" cy="379834"/>
              </a:xfrm>
            </p:grpSpPr>
            <p:sp>
              <p:nvSpPr>
                <p:cNvPr id="158" name="Oval 157"/>
                <p:cNvSpPr/>
                <p:nvPr/>
              </p:nvSpPr>
              <p:spPr>
                <a:xfrm>
                  <a:off x="960399" y="3909432"/>
                  <a:ext cx="378091" cy="379834"/>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59" name="Oval 158"/>
                <p:cNvSpPr/>
                <p:nvPr/>
              </p:nvSpPr>
              <p:spPr>
                <a:xfrm>
                  <a:off x="1071974" y="4017541"/>
                  <a:ext cx="165774" cy="165817"/>
                </a:xfrm>
                <a:prstGeom prst="ellipse">
                  <a:avLst/>
                </a:prstGeom>
                <a:solidFill>
                  <a:schemeClr val="bg2">
                    <a:lumMod val="9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grpSp>
        </p:grpSp>
        <p:grpSp>
          <p:nvGrpSpPr>
            <p:cNvPr id="140" name="Group 139"/>
            <p:cNvGrpSpPr/>
            <p:nvPr/>
          </p:nvGrpSpPr>
          <p:grpSpPr>
            <a:xfrm>
              <a:off x="3651207" y="5184637"/>
              <a:ext cx="505215" cy="763561"/>
              <a:chOff x="6406134" y="3021450"/>
              <a:chExt cx="505215" cy="763561"/>
            </a:xfrm>
          </p:grpSpPr>
          <p:sp>
            <p:nvSpPr>
              <p:cNvPr id="141" name="Rectangle 140"/>
              <p:cNvSpPr/>
              <p:nvPr/>
            </p:nvSpPr>
            <p:spPr>
              <a:xfrm>
                <a:off x="6406134" y="3021450"/>
                <a:ext cx="505215" cy="763561"/>
              </a:xfrm>
              <a:prstGeom prst="rect">
                <a:avLst/>
              </a:prstGeom>
              <a:solidFill>
                <a:srgbClr val="7F7F7F"/>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nvGrpSpPr>
              <p:cNvPr id="142" name="Group 141"/>
              <p:cNvGrpSpPr/>
              <p:nvPr/>
            </p:nvGrpSpPr>
            <p:grpSpPr>
              <a:xfrm>
                <a:off x="6469024" y="3302476"/>
                <a:ext cx="378091" cy="379834"/>
                <a:chOff x="960399" y="3909432"/>
                <a:chExt cx="378091" cy="379834"/>
              </a:xfrm>
            </p:grpSpPr>
            <p:sp>
              <p:nvSpPr>
                <p:cNvPr id="143" name="Oval 142"/>
                <p:cNvSpPr/>
                <p:nvPr/>
              </p:nvSpPr>
              <p:spPr>
                <a:xfrm>
                  <a:off x="960399" y="3909432"/>
                  <a:ext cx="378091" cy="379834"/>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44" name="Oval 143"/>
                <p:cNvSpPr/>
                <p:nvPr/>
              </p:nvSpPr>
              <p:spPr>
                <a:xfrm>
                  <a:off x="1071974" y="4017541"/>
                  <a:ext cx="165774" cy="165817"/>
                </a:xfrm>
                <a:prstGeom prst="ellipse">
                  <a:avLst/>
                </a:prstGeom>
                <a:solidFill>
                  <a:schemeClr val="bg2">
                    <a:lumMod val="9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grpSp>
        </p:grpSp>
        <p:grpSp>
          <p:nvGrpSpPr>
            <p:cNvPr id="160" name="Group 159"/>
            <p:cNvGrpSpPr/>
            <p:nvPr/>
          </p:nvGrpSpPr>
          <p:grpSpPr>
            <a:xfrm>
              <a:off x="905244" y="3017732"/>
              <a:ext cx="505215" cy="763561"/>
              <a:chOff x="6406134" y="3021450"/>
              <a:chExt cx="505215" cy="763561"/>
            </a:xfrm>
          </p:grpSpPr>
          <p:sp>
            <p:nvSpPr>
              <p:cNvPr id="161" name="Rectangle 160"/>
              <p:cNvSpPr/>
              <p:nvPr/>
            </p:nvSpPr>
            <p:spPr>
              <a:xfrm>
                <a:off x="6406134" y="3021450"/>
                <a:ext cx="505215" cy="763561"/>
              </a:xfrm>
              <a:prstGeom prst="rect">
                <a:avLst/>
              </a:prstGeom>
              <a:solidFill>
                <a:srgbClr val="7F7F7F"/>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nvGrpSpPr>
              <p:cNvPr id="162" name="Group 161"/>
              <p:cNvGrpSpPr/>
              <p:nvPr/>
            </p:nvGrpSpPr>
            <p:grpSpPr>
              <a:xfrm>
                <a:off x="6469024" y="3302476"/>
                <a:ext cx="378091" cy="379834"/>
                <a:chOff x="960399" y="3909432"/>
                <a:chExt cx="378091" cy="379834"/>
              </a:xfrm>
            </p:grpSpPr>
            <p:sp>
              <p:nvSpPr>
                <p:cNvPr id="163" name="Oval 162"/>
                <p:cNvSpPr/>
                <p:nvPr/>
              </p:nvSpPr>
              <p:spPr>
                <a:xfrm>
                  <a:off x="960399" y="3909432"/>
                  <a:ext cx="378091" cy="379834"/>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64" name="Oval 163"/>
                <p:cNvSpPr/>
                <p:nvPr/>
              </p:nvSpPr>
              <p:spPr>
                <a:xfrm>
                  <a:off x="1071974" y="4017541"/>
                  <a:ext cx="165774" cy="165817"/>
                </a:xfrm>
                <a:prstGeom prst="ellipse">
                  <a:avLst/>
                </a:prstGeom>
                <a:solidFill>
                  <a:schemeClr val="bg2">
                    <a:lumMod val="9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grpSp>
        </p:grpSp>
      </p:grpSp>
      <p:sp>
        <p:nvSpPr>
          <p:cNvPr id="23" name="TextBox 22"/>
          <p:cNvSpPr txBox="1"/>
          <p:nvPr/>
        </p:nvSpPr>
        <p:spPr>
          <a:xfrm>
            <a:off x="734695" y="4065604"/>
            <a:ext cx="866362" cy="361860"/>
          </a:xfrm>
          <a:prstGeom prst="rect">
            <a:avLst/>
          </a:prstGeom>
          <a:noFill/>
        </p:spPr>
        <p:txBody>
          <a:bodyPr wrap="none" lIns="0" tIns="0" rIns="0" bIns="0" rtlCol="0">
            <a:noAutofit/>
          </a:bodyPr>
          <a:lstStyle/>
          <a:p>
            <a:pPr algn="ctr">
              <a:lnSpc>
                <a:spcPct val="90000"/>
              </a:lnSpc>
            </a:pPr>
            <a:r>
              <a:rPr lang="en-US" dirty="0"/>
              <a:t>GL</a:t>
            </a:r>
          </a:p>
        </p:txBody>
      </p:sp>
      <p:sp>
        <p:nvSpPr>
          <p:cNvPr id="24" name="TextBox 23"/>
          <p:cNvSpPr txBox="1"/>
          <p:nvPr/>
        </p:nvSpPr>
        <p:spPr>
          <a:xfrm>
            <a:off x="2110616" y="4065604"/>
            <a:ext cx="866362" cy="361860"/>
          </a:xfrm>
          <a:prstGeom prst="rect">
            <a:avLst/>
          </a:prstGeom>
          <a:noFill/>
        </p:spPr>
        <p:txBody>
          <a:bodyPr wrap="none" lIns="0" tIns="0" rIns="0" bIns="0" rtlCol="0">
            <a:noAutofit/>
          </a:bodyPr>
          <a:lstStyle/>
          <a:p>
            <a:pPr algn="ctr">
              <a:lnSpc>
                <a:spcPct val="90000"/>
              </a:lnSpc>
            </a:pPr>
            <a:r>
              <a:rPr lang="en-US" dirty="0"/>
              <a:t>OE</a:t>
            </a:r>
          </a:p>
        </p:txBody>
      </p:sp>
      <p:sp>
        <p:nvSpPr>
          <p:cNvPr id="25" name="TextBox 24"/>
          <p:cNvSpPr txBox="1"/>
          <p:nvPr/>
        </p:nvSpPr>
        <p:spPr>
          <a:xfrm>
            <a:off x="3467569" y="4076522"/>
            <a:ext cx="866362" cy="361860"/>
          </a:xfrm>
          <a:prstGeom prst="rect">
            <a:avLst/>
          </a:prstGeom>
          <a:noFill/>
        </p:spPr>
        <p:txBody>
          <a:bodyPr wrap="none" lIns="0" tIns="0" rIns="0" bIns="0" rtlCol="0">
            <a:noAutofit/>
          </a:bodyPr>
          <a:lstStyle/>
          <a:p>
            <a:pPr algn="ctr">
              <a:lnSpc>
                <a:spcPct val="90000"/>
              </a:lnSpc>
            </a:pPr>
            <a:r>
              <a:rPr lang="en-US" dirty="0"/>
              <a:t>AP</a:t>
            </a:r>
          </a:p>
        </p:txBody>
      </p:sp>
      <p:sp>
        <p:nvSpPr>
          <p:cNvPr id="27" name="TextBox 26"/>
          <p:cNvSpPr txBox="1"/>
          <p:nvPr/>
        </p:nvSpPr>
        <p:spPr>
          <a:xfrm>
            <a:off x="2117944" y="1883877"/>
            <a:ext cx="866362" cy="361860"/>
          </a:xfrm>
          <a:prstGeom prst="rect">
            <a:avLst/>
          </a:prstGeom>
          <a:noFill/>
        </p:spPr>
        <p:txBody>
          <a:bodyPr wrap="none" lIns="0" tIns="0" rIns="0" bIns="0" rtlCol="0">
            <a:noAutofit/>
          </a:bodyPr>
          <a:lstStyle/>
          <a:p>
            <a:pPr algn="ctr">
              <a:lnSpc>
                <a:spcPct val="90000"/>
              </a:lnSpc>
            </a:pPr>
            <a:r>
              <a:rPr lang="en-US" dirty="0"/>
              <a:t>GL-2</a:t>
            </a:r>
          </a:p>
        </p:txBody>
      </p:sp>
      <p:sp>
        <p:nvSpPr>
          <p:cNvPr id="26" name="TextBox 25"/>
          <p:cNvSpPr txBox="1"/>
          <p:nvPr/>
        </p:nvSpPr>
        <p:spPr>
          <a:xfrm>
            <a:off x="742022" y="1883877"/>
            <a:ext cx="866362" cy="361860"/>
          </a:xfrm>
          <a:prstGeom prst="rect">
            <a:avLst/>
          </a:prstGeom>
          <a:noFill/>
        </p:spPr>
        <p:txBody>
          <a:bodyPr wrap="none" lIns="0" tIns="0" rIns="0" bIns="0" rtlCol="0">
            <a:noAutofit/>
          </a:bodyPr>
          <a:lstStyle/>
          <a:p>
            <a:pPr algn="ctr">
              <a:lnSpc>
                <a:spcPct val="90000"/>
              </a:lnSpc>
            </a:pPr>
            <a:r>
              <a:rPr lang="en-US" dirty="0"/>
              <a:t>GL-1</a:t>
            </a:r>
          </a:p>
        </p:txBody>
      </p:sp>
      <p:sp>
        <p:nvSpPr>
          <p:cNvPr id="31" name="TextBox 30"/>
          <p:cNvSpPr txBox="1"/>
          <p:nvPr/>
        </p:nvSpPr>
        <p:spPr>
          <a:xfrm>
            <a:off x="3476308" y="1883877"/>
            <a:ext cx="866362" cy="361860"/>
          </a:xfrm>
          <a:prstGeom prst="rect">
            <a:avLst/>
          </a:prstGeom>
          <a:noFill/>
        </p:spPr>
        <p:txBody>
          <a:bodyPr wrap="none" lIns="0" tIns="0" rIns="0" bIns="0" rtlCol="0">
            <a:noAutofit/>
          </a:bodyPr>
          <a:lstStyle/>
          <a:p>
            <a:pPr algn="ctr">
              <a:lnSpc>
                <a:spcPct val="90000"/>
              </a:lnSpc>
            </a:pPr>
            <a:r>
              <a:rPr lang="en-US" dirty="0"/>
              <a:t>AP-1</a:t>
            </a:r>
          </a:p>
        </p:txBody>
      </p:sp>
      <p:sp>
        <p:nvSpPr>
          <p:cNvPr id="52" name="TextBox 51"/>
          <p:cNvSpPr txBox="1"/>
          <p:nvPr/>
        </p:nvSpPr>
        <p:spPr>
          <a:xfrm>
            <a:off x="4835575" y="1881909"/>
            <a:ext cx="866362" cy="361860"/>
          </a:xfrm>
          <a:prstGeom prst="rect">
            <a:avLst/>
          </a:prstGeom>
          <a:noFill/>
        </p:spPr>
        <p:txBody>
          <a:bodyPr wrap="none" lIns="0" tIns="0" rIns="0" bIns="0" rtlCol="0">
            <a:noAutofit/>
          </a:bodyPr>
          <a:lstStyle/>
          <a:p>
            <a:pPr algn="ctr">
              <a:lnSpc>
                <a:spcPct val="90000"/>
              </a:lnSpc>
            </a:pPr>
            <a:r>
              <a:rPr lang="en-US" dirty="0"/>
              <a:t>AP-2</a:t>
            </a:r>
          </a:p>
        </p:txBody>
      </p:sp>
      <p:sp>
        <p:nvSpPr>
          <p:cNvPr id="53" name="TextBox 52"/>
          <p:cNvSpPr txBox="1"/>
          <p:nvPr/>
        </p:nvSpPr>
        <p:spPr>
          <a:xfrm>
            <a:off x="6215891" y="1879940"/>
            <a:ext cx="866362" cy="361860"/>
          </a:xfrm>
          <a:prstGeom prst="rect">
            <a:avLst/>
          </a:prstGeom>
          <a:noFill/>
        </p:spPr>
        <p:txBody>
          <a:bodyPr wrap="none" lIns="0" tIns="0" rIns="0" bIns="0" rtlCol="0">
            <a:noAutofit/>
          </a:bodyPr>
          <a:lstStyle/>
          <a:p>
            <a:pPr algn="ctr">
              <a:lnSpc>
                <a:spcPct val="90000"/>
              </a:lnSpc>
            </a:pPr>
            <a:r>
              <a:rPr lang="en-US" dirty="0"/>
              <a:t>PO-1</a:t>
            </a:r>
          </a:p>
        </p:txBody>
      </p:sp>
      <p:sp>
        <p:nvSpPr>
          <p:cNvPr id="46" name="TextBox 45"/>
          <p:cNvSpPr txBox="1"/>
          <p:nvPr/>
        </p:nvSpPr>
        <p:spPr>
          <a:xfrm>
            <a:off x="6246169" y="4065677"/>
            <a:ext cx="866362" cy="361860"/>
          </a:xfrm>
          <a:prstGeom prst="rect">
            <a:avLst/>
          </a:prstGeom>
          <a:noFill/>
        </p:spPr>
        <p:txBody>
          <a:bodyPr wrap="none" lIns="0" tIns="0" rIns="0" bIns="0" rtlCol="0">
            <a:noAutofit/>
          </a:bodyPr>
          <a:lstStyle/>
          <a:p>
            <a:pPr algn="ctr">
              <a:lnSpc>
                <a:spcPct val="90000"/>
              </a:lnSpc>
            </a:pPr>
            <a:r>
              <a:rPr lang="en-US" dirty="0"/>
              <a:t>PO</a:t>
            </a:r>
          </a:p>
        </p:txBody>
      </p:sp>
      <p:sp>
        <p:nvSpPr>
          <p:cNvPr id="32" name="TextBox 31"/>
          <p:cNvSpPr txBox="1"/>
          <p:nvPr/>
        </p:nvSpPr>
        <p:spPr>
          <a:xfrm>
            <a:off x="7418359" y="2883638"/>
            <a:ext cx="4529716" cy="954085"/>
          </a:xfrm>
          <a:prstGeom prst="rect">
            <a:avLst/>
          </a:prstGeom>
          <a:noFill/>
        </p:spPr>
        <p:txBody>
          <a:bodyPr wrap="square" lIns="121899" tIns="60949" rIns="121899" bIns="60949" rtlCol="0">
            <a:spAutoFit/>
          </a:bodyPr>
          <a:lstStyle/>
          <a:p>
            <a:pPr marL="457200" indent="-457200">
              <a:buFont typeface="Arial"/>
              <a:buChar char="•"/>
            </a:pPr>
            <a:r>
              <a:rPr lang="en-US" sz="2700" dirty="0"/>
              <a:t>PDBs can be cloned from remote CDBs</a:t>
            </a:r>
          </a:p>
        </p:txBody>
      </p:sp>
      <p:sp>
        <p:nvSpPr>
          <p:cNvPr id="33" name="TextBox 32"/>
          <p:cNvSpPr txBox="1"/>
          <p:nvPr/>
        </p:nvSpPr>
        <p:spPr>
          <a:xfrm>
            <a:off x="7418358" y="1677342"/>
            <a:ext cx="4529717" cy="1369583"/>
          </a:xfrm>
          <a:prstGeom prst="rect">
            <a:avLst/>
          </a:prstGeom>
          <a:noFill/>
        </p:spPr>
        <p:txBody>
          <a:bodyPr wrap="square" lIns="121899" tIns="60949" rIns="121899" bIns="60949" rtlCol="0">
            <a:spAutoFit/>
          </a:bodyPr>
          <a:lstStyle/>
          <a:p>
            <a:pPr marL="457200" indent="-457200">
              <a:buFont typeface="Arial"/>
              <a:buChar char="•"/>
            </a:pPr>
            <a:r>
              <a:rPr lang="en-US" sz="2700" dirty="0"/>
              <a:t>PDBs can be cloned from within the same CDB</a:t>
            </a:r>
          </a:p>
        </p:txBody>
      </p:sp>
      <p:sp>
        <p:nvSpPr>
          <p:cNvPr id="34" name="TextBox 33"/>
          <p:cNvSpPr txBox="1"/>
          <p:nvPr/>
        </p:nvSpPr>
        <p:spPr>
          <a:xfrm>
            <a:off x="7399407" y="5213838"/>
            <a:ext cx="4529716" cy="1369583"/>
          </a:xfrm>
          <a:prstGeom prst="rect">
            <a:avLst/>
          </a:prstGeom>
          <a:noFill/>
        </p:spPr>
        <p:txBody>
          <a:bodyPr wrap="square" lIns="121899" tIns="60949" rIns="121899" bIns="60949" rtlCol="0">
            <a:spAutoFit/>
          </a:bodyPr>
          <a:lstStyle/>
          <a:p>
            <a:pPr marL="457200" indent="-457200">
              <a:buFont typeface="Arial"/>
              <a:buChar char="•"/>
            </a:pPr>
            <a:r>
              <a:rPr lang="en-US" sz="2700" dirty="0"/>
              <a:t>Thinly provision </a:t>
            </a:r>
            <a:r>
              <a:rPr lang="en-US" sz="2700" i="1" dirty="0"/>
              <a:t>snapshot</a:t>
            </a:r>
            <a:r>
              <a:rPr lang="en-US" sz="2700" dirty="0"/>
              <a:t> clones in seconds</a:t>
            </a:r>
          </a:p>
        </p:txBody>
      </p:sp>
      <p:sp>
        <p:nvSpPr>
          <p:cNvPr id="35" name="TextBox 34"/>
          <p:cNvSpPr txBox="1"/>
          <p:nvPr/>
        </p:nvSpPr>
        <p:spPr>
          <a:xfrm>
            <a:off x="7412040" y="4095381"/>
            <a:ext cx="4529717" cy="954085"/>
          </a:xfrm>
          <a:prstGeom prst="rect">
            <a:avLst/>
          </a:prstGeom>
          <a:noFill/>
        </p:spPr>
        <p:txBody>
          <a:bodyPr wrap="square" lIns="121899" tIns="60949" rIns="121899" bIns="60949" rtlCol="0">
            <a:spAutoFit/>
          </a:bodyPr>
          <a:lstStyle/>
          <a:p>
            <a:pPr marL="457200" indent="-457200">
              <a:buFont typeface="Arial"/>
              <a:buChar char="•"/>
            </a:pPr>
            <a:r>
              <a:rPr lang="en-US" sz="2700" dirty="0"/>
              <a:t>PDBs can be cloned from non-CDBs</a:t>
            </a:r>
          </a:p>
        </p:txBody>
      </p:sp>
      <p:pic>
        <p:nvPicPr>
          <p:cNvPr id="99" name="Picture 98" descr="clone-red.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29835" y="2183299"/>
            <a:ext cx="1363872" cy="988428"/>
          </a:xfrm>
          <a:prstGeom prst="rect">
            <a:avLst/>
          </a:prstGeom>
        </p:spPr>
      </p:pic>
      <p:pic>
        <p:nvPicPr>
          <p:cNvPr id="38" name="Picture 37"/>
          <p:cNvPicPr>
            <a:picLocks noChangeAspect="1"/>
          </p:cNvPicPr>
          <p:nvPr/>
        </p:nvPicPr>
        <p:blipFill>
          <a:blip r:embed="rId4"/>
          <a:stretch>
            <a:fillRect/>
          </a:stretch>
        </p:blipFill>
        <p:spPr>
          <a:xfrm>
            <a:off x="546226" y="4406041"/>
            <a:ext cx="1201408" cy="858520"/>
          </a:xfrm>
          <a:prstGeom prst="rect">
            <a:avLst/>
          </a:prstGeom>
        </p:spPr>
      </p:pic>
      <p:pic>
        <p:nvPicPr>
          <p:cNvPr id="41" name="Picture 40"/>
          <p:cNvPicPr>
            <a:picLocks noChangeAspect="1"/>
          </p:cNvPicPr>
          <p:nvPr/>
        </p:nvPicPr>
        <p:blipFill>
          <a:blip r:embed="rId4"/>
          <a:stretch>
            <a:fillRect/>
          </a:stretch>
        </p:blipFill>
        <p:spPr>
          <a:xfrm>
            <a:off x="1944270" y="4406041"/>
            <a:ext cx="1201408" cy="858520"/>
          </a:xfrm>
          <a:prstGeom prst="rect">
            <a:avLst/>
          </a:prstGeom>
        </p:spPr>
      </p:pic>
      <p:pic>
        <p:nvPicPr>
          <p:cNvPr id="42" name="Picture 41"/>
          <p:cNvPicPr>
            <a:picLocks noChangeAspect="1"/>
          </p:cNvPicPr>
          <p:nvPr/>
        </p:nvPicPr>
        <p:blipFill>
          <a:blip r:embed="rId4"/>
          <a:stretch>
            <a:fillRect/>
          </a:stretch>
        </p:blipFill>
        <p:spPr>
          <a:xfrm>
            <a:off x="3308021" y="4412328"/>
            <a:ext cx="1201408" cy="858520"/>
          </a:xfrm>
          <a:prstGeom prst="rect">
            <a:avLst/>
          </a:prstGeom>
        </p:spPr>
      </p:pic>
      <p:pic>
        <p:nvPicPr>
          <p:cNvPr id="73" name="Picture 72"/>
          <p:cNvPicPr>
            <a:picLocks noChangeAspect="1"/>
          </p:cNvPicPr>
          <p:nvPr/>
        </p:nvPicPr>
        <p:blipFill>
          <a:blip r:embed="rId4"/>
          <a:stretch>
            <a:fillRect/>
          </a:stretch>
        </p:blipFill>
        <p:spPr>
          <a:xfrm>
            <a:off x="3307144" y="4401118"/>
            <a:ext cx="1201408" cy="858520"/>
          </a:xfrm>
          <a:prstGeom prst="rect">
            <a:avLst/>
          </a:prstGeom>
        </p:spPr>
      </p:pic>
      <p:pic>
        <p:nvPicPr>
          <p:cNvPr id="29" name="Picture 28"/>
          <p:cNvPicPr>
            <a:picLocks noChangeAspect="1"/>
          </p:cNvPicPr>
          <p:nvPr/>
        </p:nvPicPr>
        <p:blipFill>
          <a:blip r:embed="rId4"/>
          <a:stretch>
            <a:fillRect/>
          </a:stretch>
        </p:blipFill>
        <p:spPr>
          <a:xfrm>
            <a:off x="3306384" y="4406681"/>
            <a:ext cx="1201408" cy="858520"/>
          </a:xfrm>
          <a:prstGeom prst="rect">
            <a:avLst/>
          </a:prstGeom>
        </p:spPr>
      </p:pic>
      <p:pic>
        <p:nvPicPr>
          <p:cNvPr id="40" name="Picture 39"/>
          <p:cNvPicPr>
            <a:picLocks noChangeAspect="1"/>
          </p:cNvPicPr>
          <p:nvPr/>
        </p:nvPicPr>
        <p:blipFill>
          <a:blip r:embed="rId4"/>
          <a:stretch>
            <a:fillRect/>
          </a:stretch>
        </p:blipFill>
        <p:spPr>
          <a:xfrm>
            <a:off x="573403" y="2245704"/>
            <a:ext cx="1201408" cy="858520"/>
          </a:xfrm>
          <a:prstGeom prst="rect">
            <a:avLst/>
          </a:prstGeom>
        </p:spPr>
      </p:pic>
      <p:pic>
        <p:nvPicPr>
          <p:cNvPr id="39" name="Picture 38"/>
          <p:cNvPicPr>
            <a:picLocks noChangeAspect="1"/>
          </p:cNvPicPr>
          <p:nvPr/>
        </p:nvPicPr>
        <p:blipFill>
          <a:blip r:embed="rId4"/>
          <a:stretch>
            <a:fillRect/>
          </a:stretch>
        </p:blipFill>
        <p:spPr>
          <a:xfrm>
            <a:off x="560065" y="2250367"/>
            <a:ext cx="1201408" cy="858520"/>
          </a:xfrm>
          <a:prstGeom prst="rect">
            <a:avLst/>
          </a:prstGeom>
        </p:spPr>
      </p:pic>
      <p:pic>
        <p:nvPicPr>
          <p:cNvPr id="51" name="Picture 50"/>
          <p:cNvPicPr>
            <a:picLocks noChangeAspect="1"/>
          </p:cNvPicPr>
          <p:nvPr/>
        </p:nvPicPr>
        <p:blipFill>
          <a:blip r:embed="rId4"/>
          <a:stretch>
            <a:fillRect/>
          </a:stretch>
        </p:blipFill>
        <p:spPr>
          <a:xfrm>
            <a:off x="6078645" y="4394013"/>
            <a:ext cx="1201408" cy="858520"/>
          </a:xfrm>
          <a:prstGeom prst="rect">
            <a:avLst/>
          </a:prstGeom>
        </p:spPr>
      </p:pic>
      <p:pic>
        <p:nvPicPr>
          <p:cNvPr id="44" name="Picture 43"/>
          <p:cNvPicPr>
            <a:picLocks noChangeAspect="1"/>
          </p:cNvPicPr>
          <p:nvPr/>
        </p:nvPicPr>
        <p:blipFill>
          <a:blip r:embed="rId4"/>
          <a:stretch>
            <a:fillRect/>
          </a:stretch>
        </p:blipFill>
        <p:spPr>
          <a:xfrm>
            <a:off x="6082503" y="4395785"/>
            <a:ext cx="1201408" cy="858520"/>
          </a:xfrm>
          <a:prstGeom prst="rect">
            <a:avLst/>
          </a:prstGeom>
        </p:spPr>
      </p:pic>
      <p:sp>
        <p:nvSpPr>
          <p:cNvPr id="10" name="Oval 9"/>
          <p:cNvSpPr/>
          <p:nvPr/>
        </p:nvSpPr>
        <p:spPr>
          <a:xfrm>
            <a:off x="1078874" y="5580766"/>
            <a:ext cx="165774" cy="165817"/>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11" name="Oval 10"/>
          <p:cNvSpPr/>
          <p:nvPr/>
        </p:nvSpPr>
        <p:spPr>
          <a:xfrm>
            <a:off x="3826915" y="5577591"/>
            <a:ext cx="165774" cy="165817"/>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12" name="Oval 11"/>
          <p:cNvSpPr/>
          <p:nvPr/>
        </p:nvSpPr>
        <p:spPr>
          <a:xfrm>
            <a:off x="2461406" y="5577591"/>
            <a:ext cx="165774" cy="165817"/>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19" name="Oval 18"/>
          <p:cNvSpPr/>
          <p:nvPr/>
        </p:nvSpPr>
        <p:spPr>
          <a:xfrm>
            <a:off x="1077243" y="3407640"/>
            <a:ext cx="165774" cy="165817"/>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21" name="Oval 20"/>
          <p:cNvSpPr/>
          <p:nvPr/>
        </p:nvSpPr>
        <p:spPr>
          <a:xfrm>
            <a:off x="2469962" y="3407640"/>
            <a:ext cx="165774" cy="165817"/>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30" name="Oval 29"/>
          <p:cNvSpPr/>
          <p:nvPr/>
        </p:nvSpPr>
        <p:spPr>
          <a:xfrm>
            <a:off x="3828859" y="3408049"/>
            <a:ext cx="165774" cy="165817"/>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47" name="Oval 46"/>
          <p:cNvSpPr/>
          <p:nvPr/>
        </p:nvSpPr>
        <p:spPr>
          <a:xfrm>
            <a:off x="5193504" y="3410727"/>
            <a:ext cx="165774" cy="165817"/>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48" name="Oval 47"/>
          <p:cNvSpPr/>
          <p:nvPr/>
        </p:nvSpPr>
        <p:spPr>
          <a:xfrm>
            <a:off x="6580418" y="3409242"/>
            <a:ext cx="165774" cy="165817"/>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Tree>
    <p:extLst>
      <p:ext uri="{BB962C8B-B14F-4D97-AF65-F5344CB8AC3E}">
        <p14:creationId xmlns:p14="http://schemas.microsoft.com/office/powerpoint/2010/main" val="1708533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0" presetClass="path" presetSubtype="0" accel="50000" decel="50000" fill="hold" nodeType="withEffect">
                                  <p:stCondLst>
                                    <p:cond delay="300"/>
                                  </p:stCondLst>
                                  <p:childTnLst>
                                    <p:animMotion origin="layout" path="M 0 0 C 0.01563 -0.05487 0.03138 -0.10952 0.05027 -0.10859 C 0.06915 -0.10766 0.0913 -0.05117 0.11357 0.00556 " pathEditMode="relative" ptsTypes="aaA">
                                      <p:cBhvr>
                                        <p:cTn id="8" dur="2000" fill="hold"/>
                                        <p:tgtEl>
                                          <p:spTgt spid="40"/>
                                        </p:tgtEl>
                                        <p:attrNameLst>
                                          <p:attrName>ppt_x</p:attrName>
                                          <p:attrName>ppt_y</p:attrName>
                                        </p:attrNameLst>
                                      </p:cBhvr>
                                    </p:animMotion>
                                  </p:childTnLst>
                                </p:cTn>
                              </p:par>
                              <p:par>
                                <p:cTn id="9" presetID="0" presetClass="path" presetSubtype="0" accel="50000" decel="50000" fill="hold" nodeType="withEffect">
                                  <p:stCondLst>
                                    <p:cond delay="300"/>
                                  </p:stCondLst>
                                  <p:childTnLst>
                                    <p:animMotion origin="layout" path="M 0 0 C 0.01563 -0.05487 0.03138 -0.10952 0.05027 -0.10859 C 0.06915 -0.10766 0.0913 -0.05117 0.11357 0.00556 " pathEditMode="relative" ptsTypes="aaA">
                                      <p:cBhvr>
                                        <p:cTn id="10" dur="2000" fill="hold"/>
                                        <p:tgtEl>
                                          <p:spTgt spid="45"/>
                                        </p:tgtEl>
                                        <p:attrNameLst>
                                          <p:attrName>ppt_x</p:attrName>
                                          <p:attrName>ppt_y</p:attrName>
                                        </p:attrNameLst>
                                      </p:cBhvr>
                                    </p:animMotion>
                                  </p:childTnLst>
                                </p:cTn>
                              </p:par>
                            </p:childTnLst>
                          </p:cTn>
                        </p:par>
                        <p:par>
                          <p:cTn id="11" fill="hold">
                            <p:stCondLst>
                              <p:cond delay="2300"/>
                            </p:stCondLst>
                            <p:childTnLst>
                              <p:par>
                                <p:cTn id="12" presetID="1" presetClass="entr" presetSubtype="0" fill="hold" grpId="0" nodeType="afterEffect">
                                  <p:stCondLst>
                                    <p:cond delay="300"/>
                                  </p:stCondLst>
                                  <p:childTnLst>
                                    <p:set>
                                      <p:cBhvr>
                                        <p:cTn id="13" dur="1" fill="hold">
                                          <p:stCondLst>
                                            <p:cond delay="0"/>
                                          </p:stCondLst>
                                        </p:cTn>
                                        <p:tgtEl>
                                          <p:spTgt spid="21"/>
                                        </p:tgtEl>
                                        <p:attrNameLst>
                                          <p:attrName>style.visibility</p:attrName>
                                        </p:attrNameLst>
                                      </p:cBhvr>
                                      <p:to>
                                        <p:strVal val="visible"/>
                                      </p:to>
                                    </p:set>
                                  </p:childTnLst>
                                </p:cTn>
                              </p:par>
                            </p:childTnLst>
                          </p:cTn>
                        </p:par>
                        <p:par>
                          <p:cTn id="14" fill="hold">
                            <p:stCondLst>
                              <p:cond delay="2600"/>
                            </p:stCondLst>
                            <p:childTnLst>
                              <p:par>
                                <p:cTn id="15" presetID="1" presetClass="entr" presetSubtype="0" fill="hold" grpId="0" nodeType="after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0" presetClass="path" presetSubtype="0" accel="50000" decel="50000" fill="hold" nodeType="withEffect">
                                  <p:stCondLst>
                                    <p:cond delay="300"/>
                                  </p:stCondLst>
                                  <p:childTnLst>
                                    <p:animMotion origin="layout" path="M 0 0 C -0.03751 -0.21232 -0.07489 -0.42464 -0.07724 -0.50776 C -0.07958 -0.59088 -0.02696 -0.53068 -0.01407 -0.49873 C -0.00118 -0.46678 -0.00039 -0.39107 0.00052 -0.31536 " pathEditMode="relative" ptsTypes="aaaA">
                                      <p:cBhvr>
                                        <p:cTn id="22" dur="2000" fill="hold"/>
                                        <p:tgtEl>
                                          <p:spTgt spid="73"/>
                                        </p:tgtEl>
                                        <p:attrNameLst>
                                          <p:attrName>ppt_x</p:attrName>
                                          <p:attrName>ppt_y</p:attrName>
                                        </p:attrNameLst>
                                      </p:cBhvr>
                                    </p:animMotion>
                                  </p:childTnLst>
                                </p:cTn>
                              </p:par>
                              <p:par>
                                <p:cTn id="23" presetID="0" presetClass="path" presetSubtype="0" accel="50000" decel="50000" fill="hold" nodeType="withEffect">
                                  <p:stCondLst>
                                    <p:cond delay="300"/>
                                  </p:stCondLst>
                                  <p:childTnLst>
                                    <p:animMotion origin="layout" path="M 0 0 C -0.03751 -0.21232 -0.07489 -0.42464 -0.07724 -0.50776 C -0.07958 -0.59088 -0.02696 -0.53068 -0.01407 -0.49873 C -0.00118 -0.46678 -0.00039 -0.39107 0.00052 -0.31536 " pathEditMode="relative" ptsTypes="aaaA">
                                      <p:cBhvr>
                                        <p:cTn id="24" dur="2000" fill="hold"/>
                                        <p:tgtEl>
                                          <p:spTgt spid="68"/>
                                        </p:tgtEl>
                                        <p:attrNameLst>
                                          <p:attrName>ppt_x</p:attrName>
                                          <p:attrName>ppt_y</p:attrName>
                                        </p:attrNameLst>
                                      </p:cBhvr>
                                    </p:animMotion>
                                  </p:childTnLst>
                                </p:cTn>
                              </p:par>
                            </p:childTnLst>
                          </p:cTn>
                        </p:par>
                        <p:par>
                          <p:cTn id="25" fill="hold">
                            <p:stCondLst>
                              <p:cond delay="2300"/>
                            </p:stCondLst>
                            <p:childTnLst>
                              <p:par>
                                <p:cTn id="26" presetID="1" presetClass="entr" presetSubtype="0" fill="hold" grpId="0" nodeType="afterEffect">
                                  <p:stCondLst>
                                    <p:cond delay="300"/>
                                  </p:stCondLst>
                                  <p:childTnLst>
                                    <p:set>
                                      <p:cBhvr>
                                        <p:cTn id="27" dur="1" fill="hold">
                                          <p:stCondLst>
                                            <p:cond delay="0"/>
                                          </p:stCondLst>
                                        </p:cTn>
                                        <p:tgtEl>
                                          <p:spTgt spid="30"/>
                                        </p:tgtEl>
                                        <p:attrNameLst>
                                          <p:attrName>style.visibility</p:attrName>
                                        </p:attrNameLst>
                                      </p:cBhvr>
                                      <p:to>
                                        <p:strVal val="visible"/>
                                      </p:to>
                                    </p:set>
                                  </p:childTnLst>
                                </p:cTn>
                              </p:par>
                            </p:childTnLst>
                          </p:cTn>
                        </p:par>
                        <p:par>
                          <p:cTn id="28" fill="hold">
                            <p:stCondLst>
                              <p:cond delay="2600"/>
                            </p:stCondLst>
                            <p:childTnLst>
                              <p:par>
                                <p:cTn id="29" presetID="1" presetClass="entr" presetSubtype="0" fill="hold" grpId="0" nodeType="after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par>
                          <p:cTn id="35" fill="hold">
                            <p:stCondLst>
                              <p:cond delay="0"/>
                            </p:stCondLst>
                            <p:childTnLst>
                              <p:par>
                                <p:cTn id="36" presetID="22" presetClass="entr" presetSubtype="1" fill="hold" nodeType="afterEffect">
                                  <p:stCondLst>
                                    <p:cond delay="300"/>
                                  </p:stCondLst>
                                  <p:childTnLst>
                                    <p:set>
                                      <p:cBhvr>
                                        <p:cTn id="37" dur="1" fill="hold">
                                          <p:stCondLst>
                                            <p:cond delay="0"/>
                                          </p:stCondLst>
                                        </p:cTn>
                                        <p:tgtEl>
                                          <p:spTgt spid="63"/>
                                        </p:tgtEl>
                                        <p:attrNameLst>
                                          <p:attrName>style.visibility</p:attrName>
                                        </p:attrNameLst>
                                      </p:cBhvr>
                                      <p:to>
                                        <p:strVal val="visible"/>
                                      </p:to>
                                    </p:set>
                                    <p:animEffect transition="in" filter="wipe(up)">
                                      <p:cBhvr>
                                        <p:cTn id="38" dur="500"/>
                                        <p:tgtEl>
                                          <p:spTgt spid="63"/>
                                        </p:tgtEl>
                                      </p:cBhvr>
                                    </p:animEffect>
                                  </p:childTnLst>
                                </p:cTn>
                              </p:par>
                              <p:par>
                                <p:cTn id="39" presetID="0" presetClass="path" presetSubtype="0" accel="50000" decel="50000" fill="hold" nodeType="withEffect">
                                  <p:stCondLst>
                                    <p:cond delay="800"/>
                                  </p:stCondLst>
                                  <p:childTnLst>
                                    <p:animMotion origin="layout" path="M 0 0 C -0.03517 -0.20954 -0.0702 -0.41908 -0.07307 -0.4978 C -0.07593 -0.57652 -0.02904 -0.50405 -0.01706 -0.47279 C -0.00508 -0.44153 -0.00313 -0.37578 -0.00104 -0.30979 " pathEditMode="relative" ptsTypes="aaaA">
                                      <p:cBhvr>
                                        <p:cTn id="40" dur="2000" fill="hold"/>
                                        <p:tgtEl>
                                          <p:spTgt spid="51"/>
                                        </p:tgtEl>
                                        <p:attrNameLst>
                                          <p:attrName>ppt_x</p:attrName>
                                          <p:attrName>ppt_y</p:attrName>
                                        </p:attrNameLst>
                                      </p:cBhvr>
                                    </p:animMotion>
                                  </p:childTnLst>
                                </p:cTn>
                              </p:par>
                              <p:par>
                                <p:cTn id="41" presetID="0" presetClass="path" presetSubtype="0" accel="50000" decel="50000" fill="hold" nodeType="withEffect">
                                  <p:stCondLst>
                                    <p:cond delay="800"/>
                                  </p:stCondLst>
                                  <p:childTnLst>
                                    <p:animMotion origin="layout" path="M 0 0 C -0.03517 -0.20954 -0.0702 -0.41908 -0.07307 -0.4978 C -0.07593 -0.57652 -0.02904 -0.50405 -0.01706 -0.47279 C -0.00508 -0.44153 -0.00313 -0.37578 -0.00104 -0.30979 " pathEditMode="relative" ptsTypes="aaaA">
                                      <p:cBhvr>
                                        <p:cTn id="42" dur="2000" fill="hold"/>
                                        <p:tgtEl>
                                          <p:spTgt spid="63"/>
                                        </p:tgtEl>
                                        <p:attrNameLst>
                                          <p:attrName>ppt_x</p:attrName>
                                          <p:attrName>ppt_y</p:attrName>
                                        </p:attrNameLst>
                                      </p:cBhvr>
                                    </p:animMotion>
                                  </p:childTnLst>
                                </p:cTn>
                              </p:par>
                            </p:childTnLst>
                          </p:cTn>
                        </p:par>
                        <p:par>
                          <p:cTn id="43" fill="hold">
                            <p:stCondLst>
                              <p:cond delay="2800"/>
                            </p:stCondLst>
                            <p:childTnLst>
                              <p:par>
                                <p:cTn id="44" presetID="1" presetClass="entr" presetSubtype="0" fill="hold" grpId="0" nodeType="afterEffect">
                                  <p:stCondLst>
                                    <p:cond delay="300"/>
                                  </p:stCondLst>
                                  <p:childTnLst>
                                    <p:set>
                                      <p:cBhvr>
                                        <p:cTn id="45" dur="1" fill="hold">
                                          <p:stCondLst>
                                            <p:cond delay="0"/>
                                          </p:stCondLst>
                                        </p:cTn>
                                        <p:tgtEl>
                                          <p:spTgt spid="48"/>
                                        </p:tgtEl>
                                        <p:attrNameLst>
                                          <p:attrName>style.visibility</p:attrName>
                                        </p:attrNameLst>
                                      </p:cBhvr>
                                      <p:to>
                                        <p:strVal val="visible"/>
                                      </p:to>
                                    </p:set>
                                  </p:childTnLst>
                                </p:cTn>
                              </p:par>
                            </p:childTnLst>
                          </p:cTn>
                        </p:par>
                        <p:par>
                          <p:cTn id="46" fill="hold">
                            <p:stCondLst>
                              <p:cond delay="3100"/>
                            </p:stCondLst>
                            <p:childTnLst>
                              <p:par>
                                <p:cTn id="47" presetID="1" presetClass="entr" presetSubtype="0" fill="hold" grpId="0" nodeType="after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nodeType="withEffect">
                                  <p:stCondLst>
                                    <p:cond delay="300"/>
                                  </p:stCondLst>
                                  <p:childTnLst>
                                    <p:set>
                                      <p:cBhvr>
                                        <p:cTn id="54" dur="1" fill="hold">
                                          <p:stCondLst>
                                            <p:cond delay="0"/>
                                          </p:stCondLst>
                                        </p:cTn>
                                        <p:tgtEl>
                                          <p:spTgt spid="99"/>
                                        </p:tgtEl>
                                        <p:attrNameLst>
                                          <p:attrName>style.visibility</p:attrName>
                                        </p:attrNameLst>
                                      </p:cBhvr>
                                      <p:to>
                                        <p:strVal val="visible"/>
                                      </p:to>
                                    </p:set>
                                  </p:childTnLst>
                                </p:cTn>
                              </p:par>
                              <p:par>
                                <p:cTn id="55" presetID="0" presetClass="path" presetSubtype="0" accel="50000" decel="50000" fill="hold" nodeType="withEffect">
                                  <p:stCondLst>
                                    <p:cond delay="500"/>
                                  </p:stCondLst>
                                  <p:childTnLst>
                                    <p:animMotion origin="layout" path="M 0 0 C 0.01459 -0.03936 0.02931 -0.07872 0.04416 -0.09123 C 0.059 -0.10373 0.07802 -0.09007 0.08936 -0.07479 C 0.10069 -0.05951 0.10629 -0.02941 0.11189 0.00092 " pathEditMode="relative" ptsTypes="aaaA">
                                      <p:cBhvr>
                                        <p:cTn id="56" dur="1000" fill="hold"/>
                                        <p:tgtEl>
                                          <p:spTgt spid="99"/>
                                        </p:tgtEl>
                                        <p:attrNameLst>
                                          <p:attrName>ppt_x</p:attrName>
                                          <p:attrName>ppt_y</p:attrName>
                                        </p:attrNameLst>
                                      </p:cBhvr>
                                    </p:animMotion>
                                  </p:childTnLst>
                                </p:cTn>
                              </p:par>
                              <p:par>
                                <p:cTn id="57" presetID="0" presetClass="path" presetSubtype="0" accel="50000" decel="50000" fill="hold" nodeType="withEffect">
                                  <p:stCondLst>
                                    <p:cond delay="500"/>
                                  </p:stCondLst>
                                  <p:childTnLst>
                                    <p:animMotion origin="layout" path="M 0 0 C 0.01459 -0.03936 0.02931 -0.07872 0.04416 -0.09123 C 0.059 -0.10373 0.07802 -0.09007 0.08936 -0.07479 C 0.10069 -0.05951 0.10629 -0.02941 0.11189 0.00092 " pathEditMode="relative" ptsTypes="aaaA">
                                      <p:cBhvr>
                                        <p:cTn id="58" dur="1000" fill="hold"/>
                                        <p:tgtEl>
                                          <p:spTgt spid="58"/>
                                        </p:tgtEl>
                                        <p:attrNameLst>
                                          <p:attrName>ppt_x</p:attrName>
                                          <p:attrName>ppt_y</p:attrName>
                                        </p:attrNameLst>
                                      </p:cBhvr>
                                    </p:animMotion>
                                  </p:childTnLst>
                                </p:cTn>
                              </p:par>
                            </p:childTnLst>
                          </p:cTn>
                        </p:par>
                        <p:par>
                          <p:cTn id="59" fill="hold">
                            <p:stCondLst>
                              <p:cond delay="1500"/>
                            </p:stCondLst>
                            <p:childTnLst>
                              <p:par>
                                <p:cTn id="60" presetID="1" presetClass="entr" presetSubtype="0" fill="hold" grpId="0" nodeType="afterEffect">
                                  <p:stCondLst>
                                    <p:cond delay="200"/>
                                  </p:stCondLst>
                                  <p:childTnLst>
                                    <p:set>
                                      <p:cBhvr>
                                        <p:cTn id="61" dur="1" fill="hold">
                                          <p:stCondLst>
                                            <p:cond delay="0"/>
                                          </p:stCondLst>
                                        </p:cTn>
                                        <p:tgtEl>
                                          <p:spTgt spid="47"/>
                                        </p:tgtEl>
                                        <p:attrNameLst>
                                          <p:attrName>style.visibility</p:attrName>
                                        </p:attrNameLst>
                                      </p:cBhvr>
                                      <p:to>
                                        <p:strVal val="visible"/>
                                      </p:to>
                                    </p:set>
                                  </p:childTnLst>
                                </p:cTn>
                              </p:par>
                            </p:childTnLst>
                          </p:cTn>
                        </p:par>
                        <p:par>
                          <p:cTn id="62" fill="hold">
                            <p:stCondLst>
                              <p:cond delay="1700"/>
                            </p:stCondLst>
                            <p:childTnLst>
                              <p:par>
                                <p:cTn id="63" presetID="1" presetClass="entr" presetSubtype="0" fill="hold" grpId="0" nodeType="after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p:bldP spid="52" grpId="0"/>
      <p:bldP spid="53" grpId="0"/>
      <p:bldP spid="32" grpId="0"/>
      <p:bldP spid="33" grpId="0"/>
      <p:bldP spid="34" grpId="0"/>
      <p:bldP spid="35" grpId="0"/>
      <p:bldP spid="21" grpId="0" animBg="1"/>
      <p:bldP spid="30" grpId="0" animBg="1"/>
      <p:bldP spid="47" grpId="0" animBg="1"/>
      <p:bldP spid="4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cstate="print"/>
          <a:stretch>
            <a:fillRect/>
          </a:stretch>
        </p:blipFill>
        <p:spPr>
          <a:xfrm>
            <a:off x="8092894" y="1451214"/>
            <a:ext cx="3986581" cy="2343674"/>
          </a:xfrm>
          <a:prstGeom prst="rect">
            <a:avLst/>
          </a:prstGeom>
        </p:spPr>
      </p:pic>
      <p:sp>
        <p:nvSpPr>
          <p:cNvPr id="2" name="Title 1"/>
          <p:cNvSpPr>
            <a:spLocks noGrp="1"/>
          </p:cNvSpPr>
          <p:nvPr>
            <p:ph type="title"/>
          </p:nvPr>
        </p:nvSpPr>
        <p:spPr>
          <a:xfrm>
            <a:off x="533400" y="436108"/>
            <a:ext cx="11125200" cy="889000"/>
          </a:xfrm>
        </p:spPr>
        <p:txBody>
          <a:bodyPr/>
          <a:lstStyle/>
          <a:p>
            <a:r>
              <a:rPr lang="en-US" dirty="0"/>
              <a:t>PDB Hot Clone</a:t>
            </a:r>
          </a:p>
        </p:txBody>
      </p:sp>
      <p:pic>
        <p:nvPicPr>
          <p:cNvPr id="31" name="Picture 30" descr="pdb-down-orange-2.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69984" y="2056361"/>
            <a:ext cx="1307592" cy="1307592"/>
          </a:xfrm>
          <a:prstGeom prst="rect">
            <a:avLst/>
          </a:prstGeom>
        </p:spPr>
      </p:pic>
      <p:sp>
        <p:nvSpPr>
          <p:cNvPr id="3" name="Content Placeholder 2"/>
          <p:cNvSpPr>
            <a:spLocks noGrp="1"/>
          </p:cNvSpPr>
          <p:nvPr>
            <p:ph sz="half" idx="1"/>
          </p:nvPr>
        </p:nvSpPr>
        <p:spPr/>
        <p:txBody>
          <a:bodyPr/>
          <a:lstStyle/>
          <a:p>
            <a:endParaRPr lang="en-US" dirty="0">
              <a:solidFill>
                <a:srgbClr val="A6A6A6"/>
              </a:solidFill>
            </a:endParaRPr>
          </a:p>
          <a:p>
            <a:r>
              <a:rPr lang="en-US" dirty="0"/>
              <a:t>PDB Hot Clone</a:t>
            </a:r>
          </a:p>
          <a:p>
            <a:pPr lvl="1"/>
            <a:r>
              <a:rPr lang="en-US" dirty="0"/>
              <a:t>Online test master instantiation</a:t>
            </a:r>
          </a:p>
        </p:txBody>
      </p:sp>
      <p:pic>
        <p:nvPicPr>
          <p:cNvPr id="4" name="Picture 3" descr="pdb-down-orange-2.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69984" y="4507304"/>
            <a:ext cx="1307592" cy="1307592"/>
          </a:xfrm>
          <a:prstGeom prst="rect">
            <a:avLst/>
          </a:prstGeom>
        </p:spPr>
      </p:pic>
      <p:grpSp>
        <p:nvGrpSpPr>
          <p:cNvPr id="5" name="Group 4"/>
          <p:cNvGrpSpPr/>
          <p:nvPr/>
        </p:nvGrpSpPr>
        <p:grpSpPr>
          <a:xfrm>
            <a:off x="8272881" y="4277985"/>
            <a:ext cx="1311093" cy="1539404"/>
            <a:chOff x="8256439" y="4285413"/>
            <a:chExt cx="1311093" cy="1539404"/>
          </a:xfrm>
        </p:grpSpPr>
        <p:pic>
          <p:nvPicPr>
            <p:cNvPr id="29" name="Picture 28" descr="pdb-down-red-2.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6439" y="4513724"/>
              <a:ext cx="1311093" cy="1311093"/>
            </a:xfrm>
            <a:prstGeom prst="rect">
              <a:avLst/>
            </a:prstGeom>
          </p:spPr>
        </p:pic>
        <p:sp>
          <p:nvSpPr>
            <p:cNvPr id="33" name="TextBox 32"/>
            <p:cNvSpPr txBox="1"/>
            <p:nvPr/>
          </p:nvSpPr>
          <p:spPr>
            <a:xfrm>
              <a:off x="8452066" y="4285413"/>
              <a:ext cx="866362" cy="268255"/>
            </a:xfrm>
            <a:prstGeom prst="rect">
              <a:avLst/>
            </a:prstGeom>
            <a:noFill/>
          </p:spPr>
          <p:txBody>
            <a:bodyPr wrap="none" lIns="0" tIns="0" rIns="0" bIns="0" rtlCol="0">
              <a:noAutofit/>
            </a:bodyPr>
            <a:lstStyle/>
            <a:p>
              <a:pPr algn="ctr">
                <a:lnSpc>
                  <a:spcPct val="90000"/>
                </a:lnSpc>
              </a:pPr>
              <a:r>
                <a:rPr lang="en-US" dirty="0">
                  <a:solidFill>
                    <a:srgbClr val="5F5F5F"/>
                  </a:solidFill>
                  <a:latin typeface="Calibri"/>
                </a:rPr>
                <a:t>CRM</a:t>
              </a:r>
            </a:p>
            <a:p>
              <a:pPr algn="ctr">
                <a:lnSpc>
                  <a:spcPct val="90000"/>
                </a:lnSpc>
              </a:pPr>
              <a:endParaRPr lang="en-US" dirty="0">
                <a:solidFill>
                  <a:srgbClr val="5F5F5F"/>
                </a:solidFill>
                <a:latin typeface="Calibri"/>
              </a:endParaRPr>
            </a:p>
          </p:txBody>
        </p:sp>
      </p:grpSp>
      <p:sp>
        <p:nvSpPr>
          <p:cNvPr id="35" name="TextBox 34"/>
          <p:cNvSpPr txBox="1"/>
          <p:nvPr/>
        </p:nvSpPr>
        <p:spPr>
          <a:xfrm>
            <a:off x="6003780" y="1465424"/>
            <a:ext cx="4084602" cy="385343"/>
          </a:xfrm>
          <a:prstGeom prst="rect">
            <a:avLst/>
          </a:prstGeom>
          <a:noFill/>
        </p:spPr>
        <p:txBody>
          <a:bodyPr wrap="none" lIns="0" tIns="0" rIns="0" bIns="0" rtlCol="0">
            <a:noAutofit/>
          </a:bodyPr>
          <a:lstStyle/>
          <a:p>
            <a:pPr algn="ctr">
              <a:lnSpc>
                <a:spcPct val="90000"/>
              </a:lnSpc>
            </a:pPr>
            <a:r>
              <a:rPr lang="en-US" sz="2000" dirty="0">
                <a:solidFill>
                  <a:srgbClr val="5F5F5F"/>
                </a:solidFill>
                <a:latin typeface="Calibri"/>
              </a:rPr>
              <a:t>Oracle Cloud</a:t>
            </a:r>
          </a:p>
        </p:txBody>
      </p:sp>
      <p:pic>
        <p:nvPicPr>
          <p:cNvPr id="36" name="Picture 35" descr="pdb-down-red-2.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31629" y="4525035"/>
            <a:ext cx="1311093" cy="1311093"/>
          </a:xfrm>
          <a:prstGeom prst="rect">
            <a:avLst/>
          </a:prstGeom>
        </p:spPr>
      </p:pic>
      <p:pic>
        <p:nvPicPr>
          <p:cNvPr id="37" name="Picture 36" descr="pdb-down-red-2.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49266" y="4525035"/>
            <a:ext cx="1311093" cy="1311093"/>
          </a:xfrm>
          <a:prstGeom prst="rect">
            <a:avLst/>
          </a:prstGeom>
        </p:spPr>
      </p:pic>
      <p:sp>
        <p:nvSpPr>
          <p:cNvPr id="38" name="TextBox 37"/>
          <p:cNvSpPr txBox="1"/>
          <p:nvPr/>
        </p:nvSpPr>
        <p:spPr>
          <a:xfrm>
            <a:off x="6248214" y="4293696"/>
            <a:ext cx="866362" cy="361860"/>
          </a:xfrm>
          <a:prstGeom prst="rect">
            <a:avLst/>
          </a:prstGeom>
          <a:noFill/>
        </p:spPr>
        <p:txBody>
          <a:bodyPr wrap="none" lIns="0" tIns="0" rIns="0" bIns="0" rtlCol="0">
            <a:noAutofit/>
          </a:bodyPr>
          <a:lstStyle/>
          <a:p>
            <a:pPr algn="ctr">
              <a:lnSpc>
                <a:spcPct val="90000"/>
              </a:lnSpc>
            </a:pPr>
            <a:r>
              <a:rPr lang="en-US" dirty="0">
                <a:solidFill>
                  <a:srgbClr val="5F5F5F"/>
                </a:solidFill>
                <a:latin typeface="Calibri"/>
              </a:rPr>
              <a:t>Pricing</a:t>
            </a:r>
          </a:p>
        </p:txBody>
      </p:sp>
      <p:sp>
        <p:nvSpPr>
          <p:cNvPr id="39" name="TextBox 38"/>
          <p:cNvSpPr txBox="1"/>
          <p:nvPr/>
        </p:nvSpPr>
        <p:spPr>
          <a:xfrm>
            <a:off x="7341912" y="4293696"/>
            <a:ext cx="866362" cy="361860"/>
          </a:xfrm>
          <a:prstGeom prst="rect">
            <a:avLst/>
          </a:prstGeom>
          <a:noFill/>
        </p:spPr>
        <p:txBody>
          <a:bodyPr wrap="none" lIns="0" tIns="0" rIns="0" bIns="0" rtlCol="0">
            <a:noAutofit/>
          </a:bodyPr>
          <a:lstStyle/>
          <a:p>
            <a:pPr algn="ctr">
              <a:lnSpc>
                <a:spcPct val="90000"/>
              </a:lnSpc>
            </a:pPr>
            <a:r>
              <a:rPr lang="en-US" dirty="0">
                <a:solidFill>
                  <a:srgbClr val="5F5F5F"/>
                </a:solidFill>
                <a:latin typeface="Calibri"/>
              </a:rPr>
              <a:t>Retail</a:t>
            </a:r>
          </a:p>
        </p:txBody>
      </p:sp>
      <p:sp>
        <p:nvSpPr>
          <p:cNvPr id="41" name="TextBox 40"/>
          <p:cNvSpPr txBox="1"/>
          <p:nvPr/>
        </p:nvSpPr>
        <p:spPr>
          <a:xfrm>
            <a:off x="5766014" y="6015352"/>
            <a:ext cx="4084602" cy="385343"/>
          </a:xfrm>
          <a:prstGeom prst="rect">
            <a:avLst/>
          </a:prstGeom>
          <a:noFill/>
        </p:spPr>
        <p:txBody>
          <a:bodyPr wrap="none" lIns="0" tIns="0" rIns="0" bIns="0" rtlCol="0">
            <a:noAutofit/>
          </a:bodyPr>
          <a:lstStyle/>
          <a:p>
            <a:pPr algn="ctr">
              <a:lnSpc>
                <a:spcPct val="90000"/>
              </a:lnSpc>
            </a:pPr>
            <a:r>
              <a:rPr lang="en-US" sz="2000" dirty="0">
                <a:solidFill>
                  <a:srgbClr val="5F5F5F"/>
                </a:solidFill>
                <a:latin typeface="Calibri"/>
              </a:rPr>
              <a:t>On-Premises</a:t>
            </a:r>
          </a:p>
        </p:txBody>
      </p:sp>
      <p:pic>
        <p:nvPicPr>
          <p:cNvPr id="43" name="Picture 42" descr="pdb-container-3hot-2.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0612" y="5582388"/>
            <a:ext cx="3145536" cy="393192"/>
          </a:xfrm>
          <a:prstGeom prst="rect">
            <a:avLst/>
          </a:prstGeom>
        </p:spPr>
      </p:pic>
      <p:sp>
        <p:nvSpPr>
          <p:cNvPr id="46" name="Oval 45"/>
          <p:cNvSpPr/>
          <p:nvPr/>
        </p:nvSpPr>
        <p:spPr>
          <a:xfrm>
            <a:off x="8850187" y="3243605"/>
            <a:ext cx="155448" cy="155448"/>
          </a:xfrm>
          <a:prstGeom prst="ellipse">
            <a:avLst/>
          </a:prstGeom>
          <a:solidFill>
            <a:schemeClr val="bg1">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7" name="TextBox 6"/>
          <p:cNvSpPr txBox="1"/>
          <p:nvPr/>
        </p:nvSpPr>
        <p:spPr>
          <a:xfrm>
            <a:off x="1459778" y="1991348"/>
            <a:ext cx="914400" cy="914400"/>
          </a:xfrm>
          <a:prstGeom prst="rect">
            <a:avLst/>
          </a:prstGeom>
          <a:noFill/>
        </p:spPr>
        <p:txBody>
          <a:bodyPr wrap="none" lIns="0" tIns="0" rIns="0" bIns="0" rtlCol="0">
            <a:noAutofit/>
          </a:bodyPr>
          <a:lstStyle/>
          <a:p>
            <a:pPr>
              <a:lnSpc>
                <a:spcPct val="90000"/>
              </a:lnSpc>
            </a:pPr>
            <a:endParaRPr lang="en-US" dirty="0"/>
          </a:p>
        </p:txBody>
      </p:sp>
      <p:sp>
        <p:nvSpPr>
          <p:cNvPr id="40" name="Oval 39"/>
          <p:cNvSpPr/>
          <p:nvPr/>
        </p:nvSpPr>
        <p:spPr>
          <a:xfrm>
            <a:off x="8848034" y="3239500"/>
            <a:ext cx="155448" cy="155448"/>
          </a:xfrm>
          <a:prstGeom prst="ellipse">
            <a:avLst/>
          </a:prstGeom>
          <a:solidFill>
            <a:schemeClr val="bg1">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42" name="Picture 41" descr="restful-services.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91051" y="4801804"/>
            <a:ext cx="577726" cy="577726"/>
          </a:xfrm>
          <a:prstGeom prst="rect">
            <a:avLst/>
          </a:prstGeom>
        </p:spPr>
      </p:pic>
      <p:pic>
        <p:nvPicPr>
          <p:cNvPr id="45" name="Picture 44" descr="people-pm-woman-512.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887807" y="4705975"/>
            <a:ext cx="611672" cy="611831"/>
          </a:xfrm>
          <a:prstGeom prst="rect">
            <a:avLst/>
          </a:prstGeom>
        </p:spPr>
      </p:pic>
      <p:grpSp>
        <p:nvGrpSpPr>
          <p:cNvPr id="21" name="Group 20"/>
          <p:cNvGrpSpPr/>
          <p:nvPr/>
        </p:nvGrpSpPr>
        <p:grpSpPr>
          <a:xfrm>
            <a:off x="7384142" y="1027223"/>
            <a:ext cx="4503597" cy="3896660"/>
            <a:chOff x="7382553" y="1027223"/>
            <a:chExt cx="4503597" cy="3896660"/>
          </a:xfrm>
        </p:grpSpPr>
        <p:pic>
          <p:nvPicPr>
            <p:cNvPr id="50" name="Picture 49" descr="pdb-clone-red.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78448" y="1953327"/>
              <a:ext cx="1507702" cy="1507702"/>
            </a:xfrm>
            <a:prstGeom prst="rect">
              <a:avLst/>
            </a:prstGeom>
          </p:spPr>
        </p:pic>
        <p:pic>
          <p:nvPicPr>
            <p:cNvPr id="8" name="Picture 7" descr="pdb-clone-red.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94089" y="1953327"/>
              <a:ext cx="1507702" cy="1507702"/>
            </a:xfrm>
            <a:prstGeom prst="rect">
              <a:avLst/>
            </a:prstGeom>
          </p:spPr>
        </p:pic>
        <p:sp>
          <p:nvSpPr>
            <p:cNvPr id="19" name="Freeform 18"/>
            <p:cNvSpPr/>
            <p:nvPr/>
          </p:nvSpPr>
          <p:spPr>
            <a:xfrm>
              <a:off x="8073293" y="2510361"/>
              <a:ext cx="453036" cy="2413522"/>
            </a:xfrm>
            <a:custGeom>
              <a:avLst/>
              <a:gdLst>
                <a:gd name="connsiteX0" fmla="*/ 995246 w 995246"/>
                <a:gd name="connsiteY0" fmla="*/ 1945901 h 1945901"/>
                <a:gd name="connsiteX1" fmla="*/ 13 w 995246"/>
                <a:gd name="connsiteY1" fmla="*/ 779846 h 1945901"/>
                <a:gd name="connsiteX2" fmla="*/ 972965 w 995246"/>
                <a:gd name="connsiteY2" fmla="*/ 0 h 1945901"/>
                <a:gd name="connsiteX0" fmla="*/ 995246 w 995246"/>
                <a:gd name="connsiteY0" fmla="*/ 1945901 h 1945986"/>
                <a:gd name="connsiteX1" fmla="*/ 13 w 995246"/>
                <a:gd name="connsiteY1" fmla="*/ 779846 h 1945986"/>
                <a:gd name="connsiteX2" fmla="*/ 972965 w 995246"/>
                <a:gd name="connsiteY2" fmla="*/ 0 h 1945986"/>
                <a:gd name="connsiteX0" fmla="*/ 995444 w 995444"/>
                <a:gd name="connsiteY0" fmla="*/ 1945901 h 1945986"/>
                <a:gd name="connsiteX1" fmla="*/ 211 w 995444"/>
                <a:gd name="connsiteY1" fmla="*/ 779846 h 1945986"/>
                <a:gd name="connsiteX2" fmla="*/ 973163 w 995444"/>
                <a:gd name="connsiteY2" fmla="*/ 0 h 1945986"/>
                <a:gd name="connsiteX0" fmla="*/ 988047 w 988047"/>
                <a:gd name="connsiteY0" fmla="*/ 1945901 h 1946011"/>
                <a:gd name="connsiteX1" fmla="*/ 241 w 988047"/>
                <a:gd name="connsiteY1" fmla="*/ 972951 h 1946011"/>
                <a:gd name="connsiteX2" fmla="*/ 965766 w 988047"/>
                <a:gd name="connsiteY2" fmla="*/ 0 h 1946011"/>
                <a:gd name="connsiteX0" fmla="*/ 610881 w 610881"/>
                <a:gd name="connsiteY0" fmla="*/ 1945901 h 1946011"/>
                <a:gd name="connsiteX1" fmla="*/ 120692 w 610881"/>
                <a:gd name="connsiteY1" fmla="*/ 972951 h 1946011"/>
                <a:gd name="connsiteX2" fmla="*/ 588600 w 610881"/>
                <a:gd name="connsiteY2" fmla="*/ 0 h 1946011"/>
                <a:gd name="connsiteX0" fmla="*/ 610881 w 610881"/>
                <a:gd name="connsiteY0" fmla="*/ 1945901 h 1946011"/>
                <a:gd name="connsiteX1" fmla="*/ 120692 w 610881"/>
                <a:gd name="connsiteY1" fmla="*/ 972951 h 1946011"/>
                <a:gd name="connsiteX2" fmla="*/ 588600 w 610881"/>
                <a:gd name="connsiteY2" fmla="*/ 0 h 1946011"/>
                <a:gd name="connsiteX0" fmla="*/ 490243 w 490243"/>
                <a:gd name="connsiteY0" fmla="*/ 1945901 h 1946011"/>
                <a:gd name="connsiteX1" fmla="*/ 54 w 490243"/>
                <a:gd name="connsiteY1" fmla="*/ 972951 h 1946011"/>
                <a:gd name="connsiteX2" fmla="*/ 467962 w 490243"/>
                <a:gd name="connsiteY2" fmla="*/ 0 h 1946011"/>
                <a:gd name="connsiteX0" fmla="*/ 467969 w 467969"/>
                <a:gd name="connsiteY0" fmla="*/ 1945901 h 1946017"/>
                <a:gd name="connsiteX1" fmla="*/ 61 w 467969"/>
                <a:gd name="connsiteY1" fmla="*/ 1010087 h 1946017"/>
                <a:gd name="connsiteX2" fmla="*/ 445688 w 467969"/>
                <a:gd name="connsiteY2" fmla="*/ 0 h 1946017"/>
                <a:gd name="connsiteX0" fmla="*/ 467969 w 467969"/>
                <a:gd name="connsiteY0" fmla="*/ 1945901 h 1946099"/>
                <a:gd name="connsiteX1" fmla="*/ 61 w 467969"/>
                <a:gd name="connsiteY1" fmla="*/ 1010087 h 1946099"/>
                <a:gd name="connsiteX2" fmla="*/ 445688 w 467969"/>
                <a:gd name="connsiteY2" fmla="*/ 0 h 1946099"/>
                <a:gd name="connsiteX0" fmla="*/ 467966 w 467966"/>
                <a:gd name="connsiteY0" fmla="*/ 1945901 h 1946131"/>
                <a:gd name="connsiteX1" fmla="*/ 58 w 467966"/>
                <a:gd name="connsiteY1" fmla="*/ 1010087 h 1946131"/>
                <a:gd name="connsiteX2" fmla="*/ 445685 w 467966"/>
                <a:gd name="connsiteY2" fmla="*/ 0 h 1946131"/>
                <a:gd name="connsiteX0" fmla="*/ 467966 w 467966"/>
                <a:gd name="connsiteY0" fmla="*/ 1945901 h 1946131"/>
                <a:gd name="connsiteX1" fmla="*/ 58 w 467966"/>
                <a:gd name="connsiteY1" fmla="*/ 1010087 h 1946131"/>
                <a:gd name="connsiteX2" fmla="*/ 445685 w 467966"/>
                <a:gd name="connsiteY2" fmla="*/ 0 h 1946131"/>
                <a:gd name="connsiteX0" fmla="*/ 467948 w 467948"/>
                <a:gd name="connsiteY0" fmla="*/ 1945901 h 1945901"/>
                <a:gd name="connsiteX1" fmla="*/ 40 w 467948"/>
                <a:gd name="connsiteY1" fmla="*/ 1010087 h 1945901"/>
                <a:gd name="connsiteX2" fmla="*/ 445667 w 467948"/>
                <a:gd name="connsiteY2" fmla="*/ 0 h 1945901"/>
              </a:gdLst>
              <a:ahLst/>
              <a:cxnLst>
                <a:cxn ang="0">
                  <a:pos x="connsiteX0" y="connsiteY0"/>
                </a:cxn>
                <a:cxn ang="0">
                  <a:pos x="connsiteX1" y="connsiteY1"/>
                </a:cxn>
                <a:cxn ang="0">
                  <a:pos x="connsiteX2" y="connsiteY2"/>
                </a:cxn>
              </a:cxnLst>
              <a:rect l="l" t="t" r="r" b="b"/>
              <a:pathLst>
                <a:path w="467948" h="1945901">
                  <a:moveTo>
                    <a:pt x="467948" y="1945901"/>
                  </a:moveTo>
                  <a:cubicBezTo>
                    <a:pt x="257109" y="1848018"/>
                    <a:pt x="-3674" y="1646342"/>
                    <a:pt x="40" y="1010087"/>
                  </a:cubicBezTo>
                  <a:cubicBezTo>
                    <a:pt x="3754" y="373832"/>
                    <a:pt x="157003" y="76809"/>
                    <a:pt x="445667" y="0"/>
                  </a:cubicBezTo>
                </a:path>
              </a:pathLst>
            </a:custGeom>
            <a:ln w="2540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57150" cmpd="sng">
                  <a:solidFill>
                    <a:srgbClr val="5F5F5F"/>
                  </a:solidFill>
                </a:ln>
              </a:endParaRPr>
            </a:p>
          </p:txBody>
        </p:sp>
        <p:sp>
          <p:nvSpPr>
            <p:cNvPr id="51" name="TextBox 50"/>
            <p:cNvSpPr txBox="1"/>
            <p:nvPr/>
          </p:nvSpPr>
          <p:spPr>
            <a:xfrm>
              <a:off x="7382553" y="3708408"/>
              <a:ext cx="653586" cy="198247"/>
            </a:xfrm>
            <a:prstGeom prst="rect">
              <a:avLst/>
            </a:prstGeom>
            <a:noFill/>
          </p:spPr>
          <p:txBody>
            <a:bodyPr wrap="none" lIns="0" tIns="0" rIns="0" bIns="0" rtlCol="0">
              <a:noAutofit/>
            </a:bodyPr>
            <a:lstStyle/>
            <a:p>
              <a:pPr algn="ctr">
                <a:lnSpc>
                  <a:spcPct val="90000"/>
                </a:lnSpc>
              </a:pPr>
              <a:r>
                <a:rPr lang="en-US" sz="1100" dirty="0">
                  <a:solidFill>
                    <a:srgbClr val="5F5F5F"/>
                  </a:solidFill>
                  <a:latin typeface="Calibri"/>
                </a:rPr>
                <a:t>Hot Clone</a:t>
              </a:r>
            </a:p>
          </p:txBody>
        </p:sp>
        <p:sp>
          <p:nvSpPr>
            <p:cNvPr id="52" name="Freeform 51"/>
            <p:cNvSpPr/>
            <p:nvPr/>
          </p:nvSpPr>
          <p:spPr>
            <a:xfrm rot="5400000">
              <a:off x="9458440" y="1229178"/>
              <a:ext cx="341493" cy="853983"/>
            </a:xfrm>
            <a:custGeom>
              <a:avLst/>
              <a:gdLst>
                <a:gd name="connsiteX0" fmla="*/ 995246 w 995246"/>
                <a:gd name="connsiteY0" fmla="*/ 1945901 h 1945901"/>
                <a:gd name="connsiteX1" fmla="*/ 13 w 995246"/>
                <a:gd name="connsiteY1" fmla="*/ 779846 h 1945901"/>
                <a:gd name="connsiteX2" fmla="*/ 972965 w 995246"/>
                <a:gd name="connsiteY2" fmla="*/ 0 h 1945901"/>
                <a:gd name="connsiteX0" fmla="*/ 995246 w 995246"/>
                <a:gd name="connsiteY0" fmla="*/ 1945901 h 1945986"/>
                <a:gd name="connsiteX1" fmla="*/ 13 w 995246"/>
                <a:gd name="connsiteY1" fmla="*/ 779846 h 1945986"/>
                <a:gd name="connsiteX2" fmla="*/ 972965 w 995246"/>
                <a:gd name="connsiteY2" fmla="*/ 0 h 1945986"/>
                <a:gd name="connsiteX0" fmla="*/ 995444 w 995444"/>
                <a:gd name="connsiteY0" fmla="*/ 1945901 h 1945986"/>
                <a:gd name="connsiteX1" fmla="*/ 211 w 995444"/>
                <a:gd name="connsiteY1" fmla="*/ 779846 h 1945986"/>
                <a:gd name="connsiteX2" fmla="*/ 973163 w 995444"/>
                <a:gd name="connsiteY2" fmla="*/ 0 h 1945986"/>
                <a:gd name="connsiteX0" fmla="*/ 988047 w 988047"/>
                <a:gd name="connsiteY0" fmla="*/ 1945901 h 1946011"/>
                <a:gd name="connsiteX1" fmla="*/ 241 w 988047"/>
                <a:gd name="connsiteY1" fmla="*/ 972951 h 1946011"/>
                <a:gd name="connsiteX2" fmla="*/ 965766 w 988047"/>
                <a:gd name="connsiteY2" fmla="*/ 0 h 1946011"/>
                <a:gd name="connsiteX0" fmla="*/ 610881 w 610881"/>
                <a:gd name="connsiteY0" fmla="*/ 1945901 h 1946011"/>
                <a:gd name="connsiteX1" fmla="*/ 120692 w 610881"/>
                <a:gd name="connsiteY1" fmla="*/ 972951 h 1946011"/>
                <a:gd name="connsiteX2" fmla="*/ 588600 w 610881"/>
                <a:gd name="connsiteY2" fmla="*/ 0 h 1946011"/>
                <a:gd name="connsiteX0" fmla="*/ 610881 w 610881"/>
                <a:gd name="connsiteY0" fmla="*/ 1945901 h 1946011"/>
                <a:gd name="connsiteX1" fmla="*/ 120692 w 610881"/>
                <a:gd name="connsiteY1" fmla="*/ 972951 h 1946011"/>
                <a:gd name="connsiteX2" fmla="*/ 588600 w 610881"/>
                <a:gd name="connsiteY2" fmla="*/ 0 h 1946011"/>
                <a:gd name="connsiteX0" fmla="*/ 490243 w 490243"/>
                <a:gd name="connsiteY0" fmla="*/ 1945901 h 1946011"/>
                <a:gd name="connsiteX1" fmla="*/ 54 w 490243"/>
                <a:gd name="connsiteY1" fmla="*/ 972951 h 1946011"/>
                <a:gd name="connsiteX2" fmla="*/ 467962 w 490243"/>
                <a:gd name="connsiteY2" fmla="*/ 0 h 1946011"/>
                <a:gd name="connsiteX0" fmla="*/ 467969 w 467969"/>
                <a:gd name="connsiteY0" fmla="*/ 1945901 h 1946017"/>
                <a:gd name="connsiteX1" fmla="*/ 61 w 467969"/>
                <a:gd name="connsiteY1" fmla="*/ 1010087 h 1946017"/>
                <a:gd name="connsiteX2" fmla="*/ 445688 w 467969"/>
                <a:gd name="connsiteY2" fmla="*/ 0 h 1946017"/>
                <a:gd name="connsiteX0" fmla="*/ 467969 w 467969"/>
                <a:gd name="connsiteY0" fmla="*/ 1945901 h 1946099"/>
                <a:gd name="connsiteX1" fmla="*/ 61 w 467969"/>
                <a:gd name="connsiteY1" fmla="*/ 1010087 h 1946099"/>
                <a:gd name="connsiteX2" fmla="*/ 445688 w 467969"/>
                <a:gd name="connsiteY2" fmla="*/ 0 h 1946099"/>
                <a:gd name="connsiteX0" fmla="*/ 467966 w 467966"/>
                <a:gd name="connsiteY0" fmla="*/ 1945901 h 1946131"/>
                <a:gd name="connsiteX1" fmla="*/ 58 w 467966"/>
                <a:gd name="connsiteY1" fmla="*/ 1010087 h 1946131"/>
                <a:gd name="connsiteX2" fmla="*/ 445685 w 467966"/>
                <a:gd name="connsiteY2" fmla="*/ 0 h 1946131"/>
                <a:gd name="connsiteX0" fmla="*/ 467966 w 467966"/>
                <a:gd name="connsiteY0" fmla="*/ 1945901 h 1946131"/>
                <a:gd name="connsiteX1" fmla="*/ 58 w 467966"/>
                <a:gd name="connsiteY1" fmla="*/ 1010087 h 1946131"/>
                <a:gd name="connsiteX2" fmla="*/ 445685 w 467966"/>
                <a:gd name="connsiteY2" fmla="*/ 0 h 1946131"/>
                <a:gd name="connsiteX0" fmla="*/ 467948 w 467948"/>
                <a:gd name="connsiteY0" fmla="*/ 1945901 h 1945901"/>
                <a:gd name="connsiteX1" fmla="*/ 40 w 467948"/>
                <a:gd name="connsiteY1" fmla="*/ 1010087 h 1945901"/>
                <a:gd name="connsiteX2" fmla="*/ 445667 w 467948"/>
                <a:gd name="connsiteY2" fmla="*/ 0 h 1945901"/>
              </a:gdLst>
              <a:ahLst/>
              <a:cxnLst>
                <a:cxn ang="0">
                  <a:pos x="connsiteX0" y="connsiteY0"/>
                </a:cxn>
                <a:cxn ang="0">
                  <a:pos x="connsiteX1" y="connsiteY1"/>
                </a:cxn>
                <a:cxn ang="0">
                  <a:pos x="connsiteX2" y="connsiteY2"/>
                </a:cxn>
              </a:cxnLst>
              <a:rect l="l" t="t" r="r" b="b"/>
              <a:pathLst>
                <a:path w="467948" h="1945901">
                  <a:moveTo>
                    <a:pt x="467948" y="1945901"/>
                  </a:moveTo>
                  <a:cubicBezTo>
                    <a:pt x="257109" y="1848018"/>
                    <a:pt x="-3674" y="1646342"/>
                    <a:pt x="40" y="1010087"/>
                  </a:cubicBezTo>
                  <a:cubicBezTo>
                    <a:pt x="3754" y="373832"/>
                    <a:pt x="157003" y="76809"/>
                    <a:pt x="445667" y="0"/>
                  </a:cubicBezTo>
                </a:path>
              </a:pathLst>
            </a:custGeom>
            <a:ln w="2540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57150" cmpd="sng">
                  <a:solidFill>
                    <a:srgbClr val="5F5F5F"/>
                  </a:solidFill>
                </a:ln>
              </a:endParaRPr>
            </a:p>
          </p:txBody>
        </p:sp>
        <p:sp>
          <p:nvSpPr>
            <p:cNvPr id="53" name="Freeform 52"/>
            <p:cNvSpPr/>
            <p:nvPr/>
          </p:nvSpPr>
          <p:spPr>
            <a:xfrm rot="5400000">
              <a:off x="9870637" y="512467"/>
              <a:ext cx="571886" cy="2012749"/>
            </a:xfrm>
            <a:custGeom>
              <a:avLst/>
              <a:gdLst>
                <a:gd name="connsiteX0" fmla="*/ 995246 w 995246"/>
                <a:gd name="connsiteY0" fmla="*/ 1945901 h 1945901"/>
                <a:gd name="connsiteX1" fmla="*/ 13 w 995246"/>
                <a:gd name="connsiteY1" fmla="*/ 779846 h 1945901"/>
                <a:gd name="connsiteX2" fmla="*/ 972965 w 995246"/>
                <a:gd name="connsiteY2" fmla="*/ 0 h 1945901"/>
                <a:gd name="connsiteX0" fmla="*/ 995246 w 995246"/>
                <a:gd name="connsiteY0" fmla="*/ 1945901 h 1945986"/>
                <a:gd name="connsiteX1" fmla="*/ 13 w 995246"/>
                <a:gd name="connsiteY1" fmla="*/ 779846 h 1945986"/>
                <a:gd name="connsiteX2" fmla="*/ 972965 w 995246"/>
                <a:gd name="connsiteY2" fmla="*/ 0 h 1945986"/>
                <a:gd name="connsiteX0" fmla="*/ 995444 w 995444"/>
                <a:gd name="connsiteY0" fmla="*/ 1945901 h 1945986"/>
                <a:gd name="connsiteX1" fmla="*/ 211 w 995444"/>
                <a:gd name="connsiteY1" fmla="*/ 779846 h 1945986"/>
                <a:gd name="connsiteX2" fmla="*/ 973163 w 995444"/>
                <a:gd name="connsiteY2" fmla="*/ 0 h 1945986"/>
                <a:gd name="connsiteX0" fmla="*/ 988047 w 988047"/>
                <a:gd name="connsiteY0" fmla="*/ 1945901 h 1946011"/>
                <a:gd name="connsiteX1" fmla="*/ 241 w 988047"/>
                <a:gd name="connsiteY1" fmla="*/ 972951 h 1946011"/>
                <a:gd name="connsiteX2" fmla="*/ 965766 w 988047"/>
                <a:gd name="connsiteY2" fmla="*/ 0 h 1946011"/>
                <a:gd name="connsiteX0" fmla="*/ 610881 w 610881"/>
                <a:gd name="connsiteY0" fmla="*/ 1945901 h 1946011"/>
                <a:gd name="connsiteX1" fmla="*/ 120692 w 610881"/>
                <a:gd name="connsiteY1" fmla="*/ 972951 h 1946011"/>
                <a:gd name="connsiteX2" fmla="*/ 588600 w 610881"/>
                <a:gd name="connsiteY2" fmla="*/ 0 h 1946011"/>
                <a:gd name="connsiteX0" fmla="*/ 610881 w 610881"/>
                <a:gd name="connsiteY0" fmla="*/ 1945901 h 1946011"/>
                <a:gd name="connsiteX1" fmla="*/ 120692 w 610881"/>
                <a:gd name="connsiteY1" fmla="*/ 972951 h 1946011"/>
                <a:gd name="connsiteX2" fmla="*/ 588600 w 610881"/>
                <a:gd name="connsiteY2" fmla="*/ 0 h 1946011"/>
                <a:gd name="connsiteX0" fmla="*/ 490243 w 490243"/>
                <a:gd name="connsiteY0" fmla="*/ 1945901 h 1946011"/>
                <a:gd name="connsiteX1" fmla="*/ 54 w 490243"/>
                <a:gd name="connsiteY1" fmla="*/ 972951 h 1946011"/>
                <a:gd name="connsiteX2" fmla="*/ 467962 w 490243"/>
                <a:gd name="connsiteY2" fmla="*/ 0 h 1946011"/>
                <a:gd name="connsiteX0" fmla="*/ 467969 w 467969"/>
                <a:gd name="connsiteY0" fmla="*/ 1945901 h 1946017"/>
                <a:gd name="connsiteX1" fmla="*/ 61 w 467969"/>
                <a:gd name="connsiteY1" fmla="*/ 1010087 h 1946017"/>
                <a:gd name="connsiteX2" fmla="*/ 445688 w 467969"/>
                <a:gd name="connsiteY2" fmla="*/ 0 h 1946017"/>
                <a:gd name="connsiteX0" fmla="*/ 467969 w 467969"/>
                <a:gd name="connsiteY0" fmla="*/ 1945901 h 1946099"/>
                <a:gd name="connsiteX1" fmla="*/ 61 w 467969"/>
                <a:gd name="connsiteY1" fmla="*/ 1010087 h 1946099"/>
                <a:gd name="connsiteX2" fmla="*/ 445688 w 467969"/>
                <a:gd name="connsiteY2" fmla="*/ 0 h 1946099"/>
                <a:gd name="connsiteX0" fmla="*/ 467966 w 467966"/>
                <a:gd name="connsiteY0" fmla="*/ 1945901 h 1946131"/>
                <a:gd name="connsiteX1" fmla="*/ 58 w 467966"/>
                <a:gd name="connsiteY1" fmla="*/ 1010087 h 1946131"/>
                <a:gd name="connsiteX2" fmla="*/ 445685 w 467966"/>
                <a:gd name="connsiteY2" fmla="*/ 0 h 1946131"/>
                <a:gd name="connsiteX0" fmla="*/ 467966 w 467966"/>
                <a:gd name="connsiteY0" fmla="*/ 1945901 h 1946131"/>
                <a:gd name="connsiteX1" fmla="*/ 58 w 467966"/>
                <a:gd name="connsiteY1" fmla="*/ 1010087 h 1946131"/>
                <a:gd name="connsiteX2" fmla="*/ 445685 w 467966"/>
                <a:gd name="connsiteY2" fmla="*/ 0 h 1946131"/>
                <a:gd name="connsiteX0" fmla="*/ 467948 w 467948"/>
                <a:gd name="connsiteY0" fmla="*/ 1945901 h 1945901"/>
                <a:gd name="connsiteX1" fmla="*/ 40 w 467948"/>
                <a:gd name="connsiteY1" fmla="*/ 1010087 h 1945901"/>
                <a:gd name="connsiteX2" fmla="*/ 445667 w 467948"/>
                <a:gd name="connsiteY2" fmla="*/ 0 h 1945901"/>
              </a:gdLst>
              <a:ahLst/>
              <a:cxnLst>
                <a:cxn ang="0">
                  <a:pos x="connsiteX0" y="connsiteY0"/>
                </a:cxn>
                <a:cxn ang="0">
                  <a:pos x="connsiteX1" y="connsiteY1"/>
                </a:cxn>
                <a:cxn ang="0">
                  <a:pos x="connsiteX2" y="connsiteY2"/>
                </a:cxn>
              </a:cxnLst>
              <a:rect l="l" t="t" r="r" b="b"/>
              <a:pathLst>
                <a:path w="467948" h="1945901">
                  <a:moveTo>
                    <a:pt x="467948" y="1945901"/>
                  </a:moveTo>
                  <a:cubicBezTo>
                    <a:pt x="257109" y="1848018"/>
                    <a:pt x="-3674" y="1646342"/>
                    <a:pt x="40" y="1010087"/>
                  </a:cubicBezTo>
                  <a:cubicBezTo>
                    <a:pt x="3754" y="373832"/>
                    <a:pt x="157003" y="76809"/>
                    <a:pt x="445667" y="0"/>
                  </a:cubicBezTo>
                </a:path>
              </a:pathLst>
            </a:custGeom>
            <a:ln w="2540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57150" cmpd="sng">
                  <a:solidFill>
                    <a:srgbClr val="5F5F5F"/>
                  </a:solidFill>
                </a:ln>
              </a:endParaRPr>
            </a:p>
          </p:txBody>
        </p:sp>
        <p:sp>
          <p:nvSpPr>
            <p:cNvPr id="55" name="TextBox 54"/>
            <p:cNvSpPr txBox="1"/>
            <p:nvPr/>
          </p:nvSpPr>
          <p:spPr>
            <a:xfrm>
              <a:off x="9358165" y="1324308"/>
              <a:ext cx="1411152" cy="168539"/>
            </a:xfrm>
            <a:prstGeom prst="rect">
              <a:avLst/>
            </a:prstGeom>
            <a:noFill/>
          </p:spPr>
          <p:txBody>
            <a:bodyPr wrap="none" lIns="0" tIns="0" rIns="0" bIns="0" rtlCol="0">
              <a:noAutofit/>
            </a:bodyPr>
            <a:lstStyle/>
            <a:p>
              <a:pPr algn="ctr">
                <a:lnSpc>
                  <a:spcPct val="90000"/>
                </a:lnSpc>
              </a:pPr>
              <a:r>
                <a:rPr lang="en-US" sz="1100" dirty="0">
                  <a:solidFill>
                    <a:srgbClr val="5F5F5F"/>
                  </a:solidFill>
                  <a:latin typeface="Calibri"/>
                </a:rPr>
                <a:t>Snap Clone</a:t>
              </a:r>
            </a:p>
          </p:txBody>
        </p:sp>
        <p:sp>
          <p:nvSpPr>
            <p:cNvPr id="56" name="TextBox 55"/>
            <p:cNvSpPr txBox="1"/>
            <p:nvPr/>
          </p:nvSpPr>
          <p:spPr>
            <a:xfrm>
              <a:off x="9335883" y="1027223"/>
              <a:ext cx="1411152" cy="168539"/>
            </a:xfrm>
            <a:prstGeom prst="rect">
              <a:avLst/>
            </a:prstGeom>
            <a:noFill/>
          </p:spPr>
          <p:txBody>
            <a:bodyPr wrap="none" lIns="0" tIns="0" rIns="0" bIns="0" rtlCol="0">
              <a:noAutofit/>
            </a:bodyPr>
            <a:lstStyle/>
            <a:p>
              <a:pPr algn="ctr">
                <a:lnSpc>
                  <a:spcPct val="90000"/>
                </a:lnSpc>
              </a:pPr>
              <a:r>
                <a:rPr lang="en-US" sz="1100" dirty="0">
                  <a:solidFill>
                    <a:srgbClr val="5F5F5F"/>
                  </a:solidFill>
                  <a:latin typeface="Calibri"/>
                </a:rPr>
                <a:t>Snap Clone</a:t>
              </a:r>
            </a:p>
          </p:txBody>
        </p:sp>
        <p:pic>
          <p:nvPicPr>
            <p:cNvPr id="60" name="Picture 59" descr="people-developer-man-512.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005483" y="4025489"/>
              <a:ext cx="381000" cy="381000"/>
            </a:xfrm>
            <a:prstGeom prst="rect">
              <a:avLst/>
            </a:prstGeom>
          </p:spPr>
        </p:pic>
        <p:pic>
          <p:nvPicPr>
            <p:cNvPr id="61" name="Picture 60" descr="people-executive-woman-512.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874515" y="4025489"/>
              <a:ext cx="381000" cy="381000"/>
            </a:xfrm>
            <a:prstGeom prst="rect">
              <a:avLst/>
            </a:prstGeom>
          </p:spPr>
        </p:pic>
        <p:pic>
          <p:nvPicPr>
            <p:cNvPr id="62" name="Picture 61" descr="restful-services.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10993721" y="3620898"/>
              <a:ext cx="369766" cy="369766"/>
            </a:xfrm>
            <a:prstGeom prst="rect">
              <a:avLst/>
            </a:prstGeom>
          </p:spPr>
        </p:pic>
        <p:pic>
          <p:nvPicPr>
            <p:cNvPr id="63" name="Picture 62" descr="restful-services.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9864800" y="3620898"/>
              <a:ext cx="369766" cy="369766"/>
            </a:xfrm>
            <a:prstGeom prst="rect">
              <a:avLst/>
            </a:prstGeom>
          </p:spPr>
        </p:pic>
        <p:sp>
          <p:nvSpPr>
            <p:cNvPr id="64" name="TextBox 63"/>
            <p:cNvSpPr txBox="1"/>
            <p:nvPr/>
          </p:nvSpPr>
          <p:spPr>
            <a:xfrm>
              <a:off x="8497042" y="1805615"/>
              <a:ext cx="866362" cy="361860"/>
            </a:xfrm>
            <a:prstGeom prst="rect">
              <a:avLst/>
            </a:prstGeom>
            <a:noFill/>
          </p:spPr>
          <p:txBody>
            <a:bodyPr wrap="none" lIns="0" tIns="0" rIns="0" bIns="0" rtlCol="0">
              <a:noAutofit/>
            </a:bodyPr>
            <a:lstStyle/>
            <a:p>
              <a:pPr algn="ctr">
                <a:lnSpc>
                  <a:spcPct val="90000"/>
                </a:lnSpc>
              </a:pPr>
              <a:r>
                <a:rPr lang="en-US" dirty="0">
                  <a:solidFill>
                    <a:srgbClr val="5F5F5F"/>
                  </a:solidFill>
                  <a:latin typeface="Calibri"/>
                </a:rPr>
                <a:t>CRM</a:t>
              </a:r>
            </a:p>
          </p:txBody>
        </p:sp>
        <p:sp>
          <p:nvSpPr>
            <p:cNvPr id="65" name="TextBox 64"/>
            <p:cNvSpPr txBox="1"/>
            <p:nvPr/>
          </p:nvSpPr>
          <p:spPr>
            <a:xfrm>
              <a:off x="9618536" y="1775906"/>
              <a:ext cx="866362" cy="361860"/>
            </a:xfrm>
            <a:prstGeom prst="rect">
              <a:avLst/>
            </a:prstGeom>
            <a:noFill/>
          </p:spPr>
          <p:txBody>
            <a:bodyPr wrap="none" lIns="0" tIns="0" rIns="0" bIns="0" rtlCol="0">
              <a:noAutofit/>
            </a:bodyPr>
            <a:lstStyle/>
            <a:p>
              <a:pPr algn="ctr">
                <a:lnSpc>
                  <a:spcPct val="90000"/>
                </a:lnSpc>
              </a:pPr>
              <a:r>
                <a:rPr lang="en-US" dirty="0">
                  <a:solidFill>
                    <a:srgbClr val="5F5F5F"/>
                  </a:solidFill>
                  <a:latin typeface="Calibri"/>
                </a:rPr>
                <a:t>CRM Dev1</a:t>
              </a:r>
            </a:p>
          </p:txBody>
        </p:sp>
        <p:sp>
          <p:nvSpPr>
            <p:cNvPr id="66" name="TextBox 65"/>
            <p:cNvSpPr txBox="1"/>
            <p:nvPr/>
          </p:nvSpPr>
          <p:spPr>
            <a:xfrm>
              <a:off x="10732604" y="1775906"/>
              <a:ext cx="866362" cy="361860"/>
            </a:xfrm>
            <a:prstGeom prst="rect">
              <a:avLst/>
            </a:prstGeom>
            <a:noFill/>
          </p:spPr>
          <p:txBody>
            <a:bodyPr wrap="none" lIns="0" tIns="0" rIns="0" bIns="0" rtlCol="0">
              <a:noAutofit/>
            </a:bodyPr>
            <a:lstStyle/>
            <a:p>
              <a:pPr algn="ctr">
                <a:lnSpc>
                  <a:spcPct val="90000"/>
                </a:lnSpc>
              </a:pPr>
              <a:r>
                <a:rPr lang="en-US" dirty="0">
                  <a:solidFill>
                    <a:srgbClr val="5F5F5F"/>
                  </a:solidFill>
                  <a:latin typeface="Calibri"/>
                </a:rPr>
                <a:t>CRM Dev2</a:t>
              </a:r>
            </a:p>
          </p:txBody>
        </p:sp>
        <p:sp>
          <p:nvSpPr>
            <p:cNvPr id="67" name="TextBox 66"/>
            <p:cNvSpPr txBox="1"/>
            <p:nvPr/>
          </p:nvSpPr>
          <p:spPr>
            <a:xfrm>
              <a:off x="9930054" y="3671272"/>
              <a:ext cx="1411152" cy="168539"/>
            </a:xfrm>
            <a:prstGeom prst="rect">
              <a:avLst/>
            </a:prstGeom>
            <a:noFill/>
          </p:spPr>
          <p:txBody>
            <a:bodyPr wrap="none" lIns="0" tIns="0" rIns="0" bIns="0" rtlCol="0">
              <a:noAutofit/>
            </a:bodyPr>
            <a:lstStyle/>
            <a:p>
              <a:pPr algn="ctr">
                <a:lnSpc>
                  <a:spcPct val="90000"/>
                </a:lnSpc>
              </a:pPr>
              <a:r>
                <a:rPr lang="en-US" sz="1100" dirty="0">
                  <a:solidFill>
                    <a:srgbClr val="5F5F5F"/>
                  </a:solidFill>
                  <a:latin typeface="Calibri"/>
                </a:rPr>
                <a:t>Developers</a:t>
              </a:r>
            </a:p>
          </p:txBody>
        </p:sp>
      </p:grpSp>
      <p:pic>
        <p:nvPicPr>
          <p:cNvPr id="32" name="Picture 31" descr="pdb-container-2hot.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494534" y="3124151"/>
            <a:ext cx="3110109" cy="388764"/>
          </a:xfrm>
          <a:prstGeom prst="rect">
            <a:avLst/>
          </a:prstGeom>
        </p:spPr>
      </p:pic>
      <p:pic>
        <p:nvPicPr>
          <p:cNvPr id="24" name="Picture 23"/>
          <p:cNvPicPr>
            <a:picLocks noChangeAspect="1"/>
          </p:cNvPicPr>
          <p:nvPr/>
        </p:nvPicPr>
        <p:blipFill>
          <a:blip r:embed="rId13"/>
          <a:stretch>
            <a:fillRect/>
          </a:stretch>
        </p:blipFill>
        <p:spPr>
          <a:xfrm>
            <a:off x="8851685" y="3241022"/>
            <a:ext cx="157927" cy="157927"/>
          </a:xfrm>
          <a:prstGeom prst="rect">
            <a:avLst/>
          </a:prstGeom>
        </p:spPr>
      </p:pic>
      <p:pic>
        <p:nvPicPr>
          <p:cNvPr id="69" name="Picture 68"/>
          <p:cNvPicPr>
            <a:picLocks noChangeAspect="1"/>
          </p:cNvPicPr>
          <p:nvPr/>
        </p:nvPicPr>
        <p:blipFill>
          <a:blip r:embed="rId13"/>
          <a:stretch>
            <a:fillRect/>
          </a:stretch>
        </p:blipFill>
        <p:spPr>
          <a:xfrm>
            <a:off x="9971427" y="3241022"/>
            <a:ext cx="157927" cy="157927"/>
          </a:xfrm>
          <a:prstGeom prst="rect">
            <a:avLst/>
          </a:prstGeom>
        </p:spPr>
      </p:pic>
      <p:pic>
        <p:nvPicPr>
          <p:cNvPr id="70" name="Picture 69"/>
          <p:cNvPicPr>
            <a:picLocks noChangeAspect="1"/>
          </p:cNvPicPr>
          <p:nvPr/>
        </p:nvPicPr>
        <p:blipFill>
          <a:blip r:embed="rId13"/>
          <a:stretch>
            <a:fillRect/>
          </a:stretch>
        </p:blipFill>
        <p:spPr>
          <a:xfrm>
            <a:off x="11062550" y="3241022"/>
            <a:ext cx="157927" cy="157927"/>
          </a:xfrm>
          <a:prstGeom prst="rect">
            <a:avLst/>
          </a:prstGeom>
        </p:spPr>
      </p:pic>
      <p:pic>
        <p:nvPicPr>
          <p:cNvPr id="72" name="Picture 71"/>
          <p:cNvPicPr>
            <a:picLocks noChangeAspect="1"/>
          </p:cNvPicPr>
          <p:nvPr/>
        </p:nvPicPr>
        <p:blipFill>
          <a:blip r:embed="rId14"/>
          <a:stretch>
            <a:fillRect/>
          </a:stretch>
        </p:blipFill>
        <p:spPr>
          <a:xfrm>
            <a:off x="8855781" y="3241336"/>
            <a:ext cx="157988" cy="157988"/>
          </a:xfrm>
          <a:prstGeom prst="rect">
            <a:avLst/>
          </a:prstGeom>
        </p:spPr>
      </p:pic>
      <p:grpSp>
        <p:nvGrpSpPr>
          <p:cNvPr id="75" name="Group 74"/>
          <p:cNvGrpSpPr/>
          <p:nvPr/>
        </p:nvGrpSpPr>
        <p:grpSpPr>
          <a:xfrm>
            <a:off x="9969279" y="3239418"/>
            <a:ext cx="1253363" cy="161163"/>
            <a:chOff x="9967690" y="3239417"/>
            <a:chExt cx="1253363" cy="161163"/>
          </a:xfrm>
        </p:grpSpPr>
        <p:pic>
          <p:nvPicPr>
            <p:cNvPr id="73" name="Picture 72"/>
            <p:cNvPicPr>
              <a:picLocks noChangeAspect="1"/>
            </p:cNvPicPr>
            <p:nvPr/>
          </p:nvPicPr>
          <p:blipFill>
            <a:blip r:embed="rId14"/>
            <a:stretch>
              <a:fillRect/>
            </a:stretch>
          </p:blipFill>
          <p:spPr>
            <a:xfrm>
              <a:off x="9967690" y="3239417"/>
              <a:ext cx="157988" cy="157988"/>
            </a:xfrm>
            <a:prstGeom prst="rect">
              <a:avLst/>
            </a:prstGeom>
          </p:spPr>
        </p:pic>
        <p:pic>
          <p:nvPicPr>
            <p:cNvPr id="74" name="Picture 73"/>
            <p:cNvPicPr>
              <a:picLocks noChangeAspect="1"/>
            </p:cNvPicPr>
            <p:nvPr/>
          </p:nvPicPr>
          <p:blipFill>
            <a:blip r:embed="rId14"/>
            <a:stretch>
              <a:fillRect/>
            </a:stretch>
          </p:blipFill>
          <p:spPr>
            <a:xfrm>
              <a:off x="11063065" y="3242592"/>
              <a:ext cx="157988" cy="157988"/>
            </a:xfrm>
            <a:prstGeom prst="rect">
              <a:avLst/>
            </a:prstGeom>
          </p:spPr>
        </p:pic>
      </p:grpSp>
    </p:spTree>
    <p:extLst>
      <p:ext uri="{BB962C8B-B14F-4D97-AF65-F5344CB8AC3E}">
        <p14:creationId xmlns:p14="http://schemas.microsoft.com/office/powerpoint/2010/main" val="936307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80357E-7 1.56091E-6 L 0.00052 -0.35433 " pathEditMode="relative" ptsTypes="AA">
                                      <p:cBhvr>
                                        <p:cTn id="6" dur="2000" fill="hold"/>
                                        <p:tgtEl>
                                          <p:spTgt spid="4"/>
                                        </p:tgtEl>
                                        <p:attrNameLst>
                                          <p:attrName>ppt_x</p:attrName>
                                          <p:attrName>ppt_y</p:attrName>
                                        </p:attrNameLst>
                                      </p:cBhvr>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75"/>
                                        </p:tgtEl>
                                        <p:attrNameLst>
                                          <p:attrName>style.visibility</p:attrName>
                                        </p:attrNameLst>
                                      </p:cBhvr>
                                      <p:to>
                                        <p:strVal val="visible"/>
                                      </p:to>
                                    </p:set>
                                    <p:animEffect transition="in" filter="fade">
                                      <p:cBhvr>
                                        <p:cTn id="21"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cstate="print"/>
          <a:stretch>
            <a:fillRect/>
          </a:stretch>
        </p:blipFill>
        <p:spPr>
          <a:xfrm>
            <a:off x="8092894" y="1451214"/>
            <a:ext cx="3986581" cy="2343674"/>
          </a:xfrm>
          <a:prstGeom prst="rect">
            <a:avLst/>
          </a:prstGeom>
        </p:spPr>
      </p:pic>
      <p:sp>
        <p:nvSpPr>
          <p:cNvPr id="2" name="Title 1"/>
          <p:cNvSpPr>
            <a:spLocks noGrp="1"/>
          </p:cNvSpPr>
          <p:nvPr>
            <p:ph type="title"/>
          </p:nvPr>
        </p:nvSpPr>
        <p:spPr>
          <a:xfrm>
            <a:off x="533400" y="436108"/>
            <a:ext cx="11125200" cy="889000"/>
          </a:xfrm>
        </p:spPr>
        <p:txBody>
          <a:bodyPr/>
          <a:lstStyle/>
          <a:p>
            <a:r>
              <a:rPr lang="en-US" dirty="0"/>
              <a:t>Refreshable PDB</a:t>
            </a:r>
          </a:p>
        </p:txBody>
      </p:sp>
      <p:pic>
        <p:nvPicPr>
          <p:cNvPr id="31" name="Picture 30" descr="pdb-down-orange-2.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69984" y="2056361"/>
            <a:ext cx="1307592" cy="1307592"/>
          </a:xfrm>
          <a:prstGeom prst="rect">
            <a:avLst/>
          </a:prstGeom>
        </p:spPr>
      </p:pic>
      <p:sp>
        <p:nvSpPr>
          <p:cNvPr id="3" name="Content Placeholder 2"/>
          <p:cNvSpPr>
            <a:spLocks noGrp="1"/>
          </p:cNvSpPr>
          <p:nvPr>
            <p:ph sz="half" idx="1"/>
          </p:nvPr>
        </p:nvSpPr>
        <p:spPr/>
        <p:txBody>
          <a:bodyPr/>
          <a:lstStyle/>
          <a:p>
            <a:endParaRPr lang="en-US" dirty="0">
              <a:solidFill>
                <a:srgbClr val="A6A6A6"/>
              </a:solidFill>
            </a:endParaRPr>
          </a:p>
          <a:p>
            <a:r>
              <a:rPr lang="en-US" dirty="0">
                <a:solidFill>
                  <a:schemeClr val="bg1">
                    <a:lumMod val="65000"/>
                  </a:schemeClr>
                </a:solidFill>
              </a:rPr>
              <a:t>PDB Hot Clone</a:t>
            </a:r>
          </a:p>
          <a:p>
            <a:pPr lvl="1"/>
            <a:r>
              <a:rPr lang="en-US" dirty="0">
                <a:solidFill>
                  <a:schemeClr val="bg1">
                    <a:lumMod val="65000"/>
                  </a:schemeClr>
                </a:solidFill>
              </a:rPr>
              <a:t>Online test master instantiation</a:t>
            </a:r>
          </a:p>
          <a:p>
            <a:pPr>
              <a:buClr>
                <a:srgbClr val="5F5F5F">
                  <a:lumMod val="60000"/>
                  <a:lumOff val="40000"/>
                </a:srgbClr>
              </a:buClr>
            </a:pPr>
            <a:r>
              <a:rPr lang="en-US" dirty="0"/>
              <a:t>Refreshable PDB</a:t>
            </a:r>
          </a:p>
          <a:p>
            <a:pPr lvl="1">
              <a:buClr>
                <a:srgbClr val="5F5F5F">
                  <a:lumMod val="60000"/>
                  <a:lumOff val="40000"/>
                </a:srgbClr>
              </a:buClr>
            </a:pPr>
            <a:r>
              <a:rPr lang="en-US" dirty="0"/>
              <a:t>Incremental refresh of clone with latest data</a:t>
            </a:r>
          </a:p>
        </p:txBody>
      </p:sp>
      <p:pic>
        <p:nvPicPr>
          <p:cNvPr id="4" name="Picture 3" descr="pdb-down-orange-2.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69984" y="4507304"/>
            <a:ext cx="1307592" cy="1307592"/>
          </a:xfrm>
          <a:prstGeom prst="rect">
            <a:avLst/>
          </a:prstGeom>
        </p:spPr>
      </p:pic>
      <p:grpSp>
        <p:nvGrpSpPr>
          <p:cNvPr id="5" name="Group 4"/>
          <p:cNvGrpSpPr/>
          <p:nvPr/>
        </p:nvGrpSpPr>
        <p:grpSpPr>
          <a:xfrm>
            <a:off x="8272881" y="4277985"/>
            <a:ext cx="1311093" cy="1539404"/>
            <a:chOff x="8256439" y="4285413"/>
            <a:chExt cx="1311093" cy="1539404"/>
          </a:xfrm>
        </p:grpSpPr>
        <p:pic>
          <p:nvPicPr>
            <p:cNvPr id="29" name="Picture 28" descr="pdb-down-red-2.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6439" y="4513724"/>
              <a:ext cx="1311093" cy="1311093"/>
            </a:xfrm>
            <a:prstGeom prst="rect">
              <a:avLst/>
            </a:prstGeom>
          </p:spPr>
        </p:pic>
        <p:sp>
          <p:nvSpPr>
            <p:cNvPr id="33" name="TextBox 32"/>
            <p:cNvSpPr txBox="1"/>
            <p:nvPr/>
          </p:nvSpPr>
          <p:spPr>
            <a:xfrm>
              <a:off x="8452066" y="4285413"/>
              <a:ext cx="866362" cy="268255"/>
            </a:xfrm>
            <a:prstGeom prst="rect">
              <a:avLst/>
            </a:prstGeom>
            <a:noFill/>
          </p:spPr>
          <p:txBody>
            <a:bodyPr wrap="none" lIns="0" tIns="0" rIns="0" bIns="0" rtlCol="0">
              <a:noAutofit/>
            </a:bodyPr>
            <a:lstStyle/>
            <a:p>
              <a:pPr algn="ctr">
                <a:lnSpc>
                  <a:spcPct val="90000"/>
                </a:lnSpc>
              </a:pPr>
              <a:r>
                <a:rPr lang="en-US" dirty="0">
                  <a:solidFill>
                    <a:srgbClr val="5F5F5F"/>
                  </a:solidFill>
                  <a:latin typeface="Calibri"/>
                </a:rPr>
                <a:t>CRM</a:t>
              </a:r>
            </a:p>
            <a:p>
              <a:pPr algn="ctr">
                <a:lnSpc>
                  <a:spcPct val="90000"/>
                </a:lnSpc>
              </a:pPr>
              <a:endParaRPr lang="en-US" dirty="0">
                <a:solidFill>
                  <a:srgbClr val="5F5F5F"/>
                </a:solidFill>
                <a:latin typeface="Calibri"/>
              </a:endParaRPr>
            </a:p>
          </p:txBody>
        </p:sp>
      </p:grpSp>
      <p:sp>
        <p:nvSpPr>
          <p:cNvPr id="35" name="TextBox 34"/>
          <p:cNvSpPr txBox="1"/>
          <p:nvPr/>
        </p:nvSpPr>
        <p:spPr>
          <a:xfrm>
            <a:off x="6003780" y="1465424"/>
            <a:ext cx="4084602" cy="385343"/>
          </a:xfrm>
          <a:prstGeom prst="rect">
            <a:avLst/>
          </a:prstGeom>
          <a:noFill/>
        </p:spPr>
        <p:txBody>
          <a:bodyPr wrap="none" lIns="0" tIns="0" rIns="0" bIns="0" rtlCol="0">
            <a:noAutofit/>
          </a:bodyPr>
          <a:lstStyle/>
          <a:p>
            <a:pPr algn="ctr">
              <a:lnSpc>
                <a:spcPct val="90000"/>
              </a:lnSpc>
            </a:pPr>
            <a:r>
              <a:rPr lang="en-US" sz="2000" dirty="0">
                <a:solidFill>
                  <a:srgbClr val="5F5F5F"/>
                </a:solidFill>
                <a:latin typeface="Calibri"/>
              </a:rPr>
              <a:t>Oracle Cloud</a:t>
            </a:r>
          </a:p>
        </p:txBody>
      </p:sp>
      <p:pic>
        <p:nvPicPr>
          <p:cNvPr id="36" name="Picture 35" descr="pdb-down-red-2.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31629" y="4525035"/>
            <a:ext cx="1311093" cy="1311093"/>
          </a:xfrm>
          <a:prstGeom prst="rect">
            <a:avLst/>
          </a:prstGeom>
        </p:spPr>
      </p:pic>
      <p:pic>
        <p:nvPicPr>
          <p:cNvPr id="37" name="Picture 36" descr="pdb-down-red-2.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49266" y="4525035"/>
            <a:ext cx="1311093" cy="1311093"/>
          </a:xfrm>
          <a:prstGeom prst="rect">
            <a:avLst/>
          </a:prstGeom>
        </p:spPr>
      </p:pic>
      <p:sp>
        <p:nvSpPr>
          <p:cNvPr id="38" name="TextBox 37"/>
          <p:cNvSpPr txBox="1"/>
          <p:nvPr/>
        </p:nvSpPr>
        <p:spPr>
          <a:xfrm>
            <a:off x="6248214" y="4293696"/>
            <a:ext cx="866362" cy="361860"/>
          </a:xfrm>
          <a:prstGeom prst="rect">
            <a:avLst/>
          </a:prstGeom>
          <a:noFill/>
        </p:spPr>
        <p:txBody>
          <a:bodyPr wrap="none" lIns="0" tIns="0" rIns="0" bIns="0" rtlCol="0">
            <a:noAutofit/>
          </a:bodyPr>
          <a:lstStyle/>
          <a:p>
            <a:pPr algn="ctr">
              <a:lnSpc>
                <a:spcPct val="90000"/>
              </a:lnSpc>
            </a:pPr>
            <a:r>
              <a:rPr lang="en-US" dirty="0">
                <a:solidFill>
                  <a:srgbClr val="5F5F5F"/>
                </a:solidFill>
                <a:latin typeface="Calibri"/>
              </a:rPr>
              <a:t>Pricing</a:t>
            </a:r>
          </a:p>
        </p:txBody>
      </p:sp>
      <p:sp>
        <p:nvSpPr>
          <p:cNvPr id="39" name="TextBox 38"/>
          <p:cNvSpPr txBox="1"/>
          <p:nvPr/>
        </p:nvSpPr>
        <p:spPr>
          <a:xfrm>
            <a:off x="7341912" y="4293696"/>
            <a:ext cx="866362" cy="361860"/>
          </a:xfrm>
          <a:prstGeom prst="rect">
            <a:avLst/>
          </a:prstGeom>
          <a:noFill/>
        </p:spPr>
        <p:txBody>
          <a:bodyPr wrap="none" lIns="0" tIns="0" rIns="0" bIns="0" rtlCol="0">
            <a:noAutofit/>
          </a:bodyPr>
          <a:lstStyle/>
          <a:p>
            <a:pPr algn="ctr">
              <a:lnSpc>
                <a:spcPct val="90000"/>
              </a:lnSpc>
            </a:pPr>
            <a:r>
              <a:rPr lang="en-US" dirty="0">
                <a:solidFill>
                  <a:srgbClr val="5F5F5F"/>
                </a:solidFill>
                <a:latin typeface="Calibri"/>
              </a:rPr>
              <a:t>Retail</a:t>
            </a:r>
          </a:p>
        </p:txBody>
      </p:sp>
      <p:sp>
        <p:nvSpPr>
          <p:cNvPr id="41" name="TextBox 40"/>
          <p:cNvSpPr txBox="1"/>
          <p:nvPr/>
        </p:nvSpPr>
        <p:spPr>
          <a:xfrm>
            <a:off x="5766014" y="6015352"/>
            <a:ext cx="4084602" cy="385343"/>
          </a:xfrm>
          <a:prstGeom prst="rect">
            <a:avLst/>
          </a:prstGeom>
          <a:noFill/>
        </p:spPr>
        <p:txBody>
          <a:bodyPr wrap="none" lIns="0" tIns="0" rIns="0" bIns="0" rtlCol="0">
            <a:noAutofit/>
          </a:bodyPr>
          <a:lstStyle/>
          <a:p>
            <a:pPr algn="ctr">
              <a:lnSpc>
                <a:spcPct val="90000"/>
              </a:lnSpc>
            </a:pPr>
            <a:r>
              <a:rPr lang="en-US" sz="2000" dirty="0">
                <a:solidFill>
                  <a:srgbClr val="5F5F5F"/>
                </a:solidFill>
                <a:latin typeface="Calibri"/>
              </a:rPr>
              <a:t>On-Premises</a:t>
            </a:r>
          </a:p>
        </p:txBody>
      </p:sp>
      <p:pic>
        <p:nvPicPr>
          <p:cNvPr id="43" name="Picture 42" descr="pdb-container-3hot-2.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0612" y="5582388"/>
            <a:ext cx="3145536" cy="393192"/>
          </a:xfrm>
          <a:prstGeom prst="rect">
            <a:avLst/>
          </a:prstGeom>
        </p:spPr>
      </p:pic>
      <p:sp>
        <p:nvSpPr>
          <p:cNvPr id="46" name="Oval 45"/>
          <p:cNvSpPr/>
          <p:nvPr/>
        </p:nvSpPr>
        <p:spPr>
          <a:xfrm>
            <a:off x="8850187" y="3243605"/>
            <a:ext cx="155448" cy="155448"/>
          </a:xfrm>
          <a:prstGeom prst="ellipse">
            <a:avLst/>
          </a:prstGeom>
          <a:solidFill>
            <a:schemeClr val="bg1">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7" name="TextBox 6"/>
          <p:cNvSpPr txBox="1"/>
          <p:nvPr/>
        </p:nvSpPr>
        <p:spPr>
          <a:xfrm>
            <a:off x="1459778" y="1991348"/>
            <a:ext cx="914400" cy="914400"/>
          </a:xfrm>
          <a:prstGeom prst="rect">
            <a:avLst/>
          </a:prstGeom>
          <a:noFill/>
        </p:spPr>
        <p:txBody>
          <a:bodyPr wrap="none" lIns="0" tIns="0" rIns="0" bIns="0" rtlCol="0">
            <a:noAutofit/>
          </a:bodyPr>
          <a:lstStyle/>
          <a:p>
            <a:pPr>
              <a:lnSpc>
                <a:spcPct val="90000"/>
              </a:lnSpc>
            </a:pPr>
            <a:endParaRPr lang="en-US" dirty="0"/>
          </a:p>
        </p:txBody>
      </p:sp>
      <p:sp>
        <p:nvSpPr>
          <p:cNvPr id="40" name="Oval 39"/>
          <p:cNvSpPr/>
          <p:nvPr/>
        </p:nvSpPr>
        <p:spPr>
          <a:xfrm>
            <a:off x="8848034" y="3239500"/>
            <a:ext cx="155448" cy="155448"/>
          </a:xfrm>
          <a:prstGeom prst="ellipse">
            <a:avLst/>
          </a:prstGeom>
          <a:solidFill>
            <a:schemeClr val="bg1">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42" name="Picture 41" descr="restful-services.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91051" y="4801804"/>
            <a:ext cx="577726" cy="577726"/>
          </a:xfrm>
          <a:prstGeom prst="rect">
            <a:avLst/>
          </a:prstGeom>
        </p:spPr>
      </p:pic>
      <p:pic>
        <p:nvPicPr>
          <p:cNvPr id="45" name="Picture 44" descr="people-pm-woman-512.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887807" y="4705975"/>
            <a:ext cx="611672" cy="611831"/>
          </a:xfrm>
          <a:prstGeom prst="rect">
            <a:avLst/>
          </a:prstGeom>
        </p:spPr>
      </p:pic>
      <p:pic>
        <p:nvPicPr>
          <p:cNvPr id="60" name="Picture 59" descr="people-developer-man-512.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007071" y="4025489"/>
            <a:ext cx="381000" cy="381000"/>
          </a:xfrm>
          <a:prstGeom prst="rect">
            <a:avLst/>
          </a:prstGeom>
        </p:spPr>
      </p:pic>
      <p:pic>
        <p:nvPicPr>
          <p:cNvPr id="61" name="Picture 60" descr="people-executive-woman-512.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876103" y="4025489"/>
            <a:ext cx="381000" cy="381000"/>
          </a:xfrm>
          <a:prstGeom prst="rect">
            <a:avLst/>
          </a:prstGeom>
        </p:spPr>
      </p:pic>
      <p:pic>
        <p:nvPicPr>
          <p:cNvPr id="62" name="Picture 61" descr="restful-services.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10995309" y="3620898"/>
            <a:ext cx="369766" cy="369766"/>
          </a:xfrm>
          <a:prstGeom prst="rect">
            <a:avLst/>
          </a:prstGeom>
        </p:spPr>
      </p:pic>
      <p:pic>
        <p:nvPicPr>
          <p:cNvPr id="63" name="Picture 62" descr="restful-services.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9866388" y="3620898"/>
            <a:ext cx="369766" cy="369766"/>
          </a:xfrm>
          <a:prstGeom prst="rect">
            <a:avLst/>
          </a:prstGeom>
        </p:spPr>
      </p:pic>
      <p:sp>
        <p:nvSpPr>
          <p:cNvPr id="64" name="TextBox 63"/>
          <p:cNvSpPr txBox="1"/>
          <p:nvPr/>
        </p:nvSpPr>
        <p:spPr>
          <a:xfrm>
            <a:off x="8498630" y="1805615"/>
            <a:ext cx="866362" cy="361860"/>
          </a:xfrm>
          <a:prstGeom prst="rect">
            <a:avLst/>
          </a:prstGeom>
          <a:noFill/>
        </p:spPr>
        <p:txBody>
          <a:bodyPr wrap="none" lIns="0" tIns="0" rIns="0" bIns="0" rtlCol="0">
            <a:noAutofit/>
          </a:bodyPr>
          <a:lstStyle/>
          <a:p>
            <a:pPr algn="ctr">
              <a:lnSpc>
                <a:spcPct val="90000"/>
              </a:lnSpc>
            </a:pPr>
            <a:r>
              <a:rPr lang="en-US" dirty="0">
                <a:solidFill>
                  <a:srgbClr val="5F5F5F"/>
                </a:solidFill>
                <a:latin typeface="Calibri"/>
              </a:rPr>
              <a:t>CRM</a:t>
            </a:r>
          </a:p>
        </p:txBody>
      </p:sp>
      <p:grpSp>
        <p:nvGrpSpPr>
          <p:cNvPr id="20" name="Group 19"/>
          <p:cNvGrpSpPr/>
          <p:nvPr/>
        </p:nvGrpSpPr>
        <p:grpSpPr>
          <a:xfrm>
            <a:off x="9151794" y="1027223"/>
            <a:ext cx="2735945" cy="2433806"/>
            <a:chOff x="9150205" y="1027223"/>
            <a:chExt cx="2735945" cy="2433806"/>
          </a:xfrm>
        </p:grpSpPr>
        <p:pic>
          <p:nvPicPr>
            <p:cNvPr id="50" name="Picture 49" descr="pdb-clone-red.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78448" y="1953327"/>
              <a:ext cx="1507702" cy="1507702"/>
            </a:xfrm>
            <a:prstGeom prst="rect">
              <a:avLst/>
            </a:prstGeom>
          </p:spPr>
        </p:pic>
        <p:pic>
          <p:nvPicPr>
            <p:cNvPr id="8" name="Picture 7" descr="pdb-clone-red.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94089" y="1953327"/>
              <a:ext cx="1507702" cy="1507702"/>
            </a:xfrm>
            <a:prstGeom prst="rect">
              <a:avLst/>
            </a:prstGeom>
          </p:spPr>
        </p:pic>
        <p:sp>
          <p:nvSpPr>
            <p:cNvPr id="52" name="Freeform 51"/>
            <p:cNvSpPr/>
            <p:nvPr/>
          </p:nvSpPr>
          <p:spPr>
            <a:xfrm rot="5400000">
              <a:off x="9458440" y="1229178"/>
              <a:ext cx="341493" cy="853983"/>
            </a:xfrm>
            <a:custGeom>
              <a:avLst/>
              <a:gdLst>
                <a:gd name="connsiteX0" fmla="*/ 995246 w 995246"/>
                <a:gd name="connsiteY0" fmla="*/ 1945901 h 1945901"/>
                <a:gd name="connsiteX1" fmla="*/ 13 w 995246"/>
                <a:gd name="connsiteY1" fmla="*/ 779846 h 1945901"/>
                <a:gd name="connsiteX2" fmla="*/ 972965 w 995246"/>
                <a:gd name="connsiteY2" fmla="*/ 0 h 1945901"/>
                <a:gd name="connsiteX0" fmla="*/ 995246 w 995246"/>
                <a:gd name="connsiteY0" fmla="*/ 1945901 h 1945986"/>
                <a:gd name="connsiteX1" fmla="*/ 13 w 995246"/>
                <a:gd name="connsiteY1" fmla="*/ 779846 h 1945986"/>
                <a:gd name="connsiteX2" fmla="*/ 972965 w 995246"/>
                <a:gd name="connsiteY2" fmla="*/ 0 h 1945986"/>
                <a:gd name="connsiteX0" fmla="*/ 995444 w 995444"/>
                <a:gd name="connsiteY0" fmla="*/ 1945901 h 1945986"/>
                <a:gd name="connsiteX1" fmla="*/ 211 w 995444"/>
                <a:gd name="connsiteY1" fmla="*/ 779846 h 1945986"/>
                <a:gd name="connsiteX2" fmla="*/ 973163 w 995444"/>
                <a:gd name="connsiteY2" fmla="*/ 0 h 1945986"/>
                <a:gd name="connsiteX0" fmla="*/ 988047 w 988047"/>
                <a:gd name="connsiteY0" fmla="*/ 1945901 h 1946011"/>
                <a:gd name="connsiteX1" fmla="*/ 241 w 988047"/>
                <a:gd name="connsiteY1" fmla="*/ 972951 h 1946011"/>
                <a:gd name="connsiteX2" fmla="*/ 965766 w 988047"/>
                <a:gd name="connsiteY2" fmla="*/ 0 h 1946011"/>
                <a:gd name="connsiteX0" fmla="*/ 610881 w 610881"/>
                <a:gd name="connsiteY0" fmla="*/ 1945901 h 1946011"/>
                <a:gd name="connsiteX1" fmla="*/ 120692 w 610881"/>
                <a:gd name="connsiteY1" fmla="*/ 972951 h 1946011"/>
                <a:gd name="connsiteX2" fmla="*/ 588600 w 610881"/>
                <a:gd name="connsiteY2" fmla="*/ 0 h 1946011"/>
                <a:gd name="connsiteX0" fmla="*/ 610881 w 610881"/>
                <a:gd name="connsiteY0" fmla="*/ 1945901 h 1946011"/>
                <a:gd name="connsiteX1" fmla="*/ 120692 w 610881"/>
                <a:gd name="connsiteY1" fmla="*/ 972951 h 1946011"/>
                <a:gd name="connsiteX2" fmla="*/ 588600 w 610881"/>
                <a:gd name="connsiteY2" fmla="*/ 0 h 1946011"/>
                <a:gd name="connsiteX0" fmla="*/ 490243 w 490243"/>
                <a:gd name="connsiteY0" fmla="*/ 1945901 h 1946011"/>
                <a:gd name="connsiteX1" fmla="*/ 54 w 490243"/>
                <a:gd name="connsiteY1" fmla="*/ 972951 h 1946011"/>
                <a:gd name="connsiteX2" fmla="*/ 467962 w 490243"/>
                <a:gd name="connsiteY2" fmla="*/ 0 h 1946011"/>
                <a:gd name="connsiteX0" fmla="*/ 467969 w 467969"/>
                <a:gd name="connsiteY0" fmla="*/ 1945901 h 1946017"/>
                <a:gd name="connsiteX1" fmla="*/ 61 w 467969"/>
                <a:gd name="connsiteY1" fmla="*/ 1010087 h 1946017"/>
                <a:gd name="connsiteX2" fmla="*/ 445688 w 467969"/>
                <a:gd name="connsiteY2" fmla="*/ 0 h 1946017"/>
                <a:gd name="connsiteX0" fmla="*/ 467969 w 467969"/>
                <a:gd name="connsiteY0" fmla="*/ 1945901 h 1946099"/>
                <a:gd name="connsiteX1" fmla="*/ 61 w 467969"/>
                <a:gd name="connsiteY1" fmla="*/ 1010087 h 1946099"/>
                <a:gd name="connsiteX2" fmla="*/ 445688 w 467969"/>
                <a:gd name="connsiteY2" fmla="*/ 0 h 1946099"/>
                <a:gd name="connsiteX0" fmla="*/ 467966 w 467966"/>
                <a:gd name="connsiteY0" fmla="*/ 1945901 h 1946131"/>
                <a:gd name="connsiteX1" fmla="*/ 58 w 467966"/>
                <a:gd name="connsiteY1" fmla="*/ 1010087 h 1946131"/>
                <a:gd name="connsiteX2" fmla="*/ 445685 w 467966"/>
                <a:gd name="connsiteY2" fmla="*/ 0 h 1946131"/>
                <a:gd name="connsiteX0" fmla="*/ 467966 w 467966"/>
                <a:gd name="connsiteY0" fmla="*/ 1945901 h 1946131"/>
                <a:gd name="connsiteX1" fmla="*/ 58 w 467966"/>
                <a:gd name="connsiteY1" fmla="*/ 1010087 h 1946131"/>
                <a:gd name="connsiteX2" fmla="*/ 445685 w 467966"/>
                <a:gd name="connsiteY2" fmla="*/ 0 h 1946131"/>
                <a:gd name="connsiteX0" fmla="*/ 467948 w 467948"/>
                <a:gd name="connsiteY0" fmla="*/ 1945901 h 1945901"/>
                <a:gd name="connsiteX1" fmla="*/ 40 w 467948"/>
                <a:gd name="connsiteY1" fmla="*/ 1010087 h 1945901"/>
                <a:gd name="connsiteX2" fmla="*/ 445667 w 467948"/>
                <a:gd name="connsiteY2" fmla="*/ 0 h 1945901"/>
              </a:gdLst>
              <a:ahLst/>
              <a:cxnLst>
                <a:cxn ang="0">
                  <a:pos x="connsiteX0" y="connsiteY0"/>
                </a:cxn>
                <a:cxn ang="0">
                  <a:pos x="connsiteX1" y="connsiteY1"/>
                </a:cxn>
                <a:cxn ang="0">
                  <a:pos x="connsiteX2" y="connsiteY2"/>
                </a:cxn>
              </a:cxnLst>
              <a:rect l="l" t="t" r="r" b="b"/>
              <a:pathLst>
                <a:path w="467948" h="1945901">
                  <a:moveTo>
                    <a:pt x="467948" y="1945901"/>
                  </a:moveTo>
                  <a:cubicBezTo>
                    <a:pt x="257109" y="1848018"/>
                    <a:pt x="-3674" y="1646342"/>
                    <a:pt x="40" y="1010087"/>
                  </a:cubicBezTo>
                  <a:cubicBezTo>
                    <a:pt x="3754" y="373832"/>
                    <a:pt x="157003" y="76809"/>
                    <a:pt x="445667" y="0"/>
                  </a:cubicBezTo>
                </a:path>
              </a:pathLst>
            </a:custGeom>
            <a:ln w="2540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57150" cmpd="sng">
                  <a:solidFill>
                    <a:srgbClr val="5F5F5F"/>
                  </a:solidFill>
                </a:ln>
              </a:endParaRPr>
            </a:p>
          </p:txBody>
        </p:sp>
        <p:sp>
          <p:nvSpPr>
            <p:cNvPr id="53" name="Freeform 52"/>
            <p:cNvSpPr/>
            <p:nvPr/>
          </p:nvSpPr>
          <p:spPr>
            <a:xfrm rot="5400000">
              <a:off x="9870637" y="512467"/>
              <a:ext cx="571886" cy="2012749"/>
            </a:xfrm>
            <a:custGeom>
              <a:avLst/>
              <a:gdLst>
                <a:gd name="connsiteX0" fmla="*/ 995246 w 995246"/>
                <a:gd name="connsiteY0" fmla="*/ 1945901 h 1945901"/>
                <a:gd name="connsiteX1" fmla="*/ 13 w 995246"/>
                <a:gd name="connsiteY1" fmla="*/ 779846 h 1945901"/>
                <a:gd name="connsiteX2" fmla="*/ 972965 w 995246"/>
                <a:gd name="connsiteY2" fmla="*/ 0 h 1945901"/>
                <a:gd name="connsiteX0" fmla="*/ 995246 w 995246"/>
                <a:gd name="connsiteY0" fmla="*/ 1945901 h 1945986"/>
                <a:gd name="connsiteX1" fmla="*/ 13 w 995246"/>
                <a:gd name="connsiteY1" fmla="*/ 779846 h 1945986"/>
                <a:gd name="connsiteX2" fmla="*/ 972965 w 995246"/>
                <a:gd name="connsiteY2" fmla="*/ 0 h 1945986"/>
                <a:gd name="connsiteX0" fmla="*/ 995444 w 995444"/>
                <a:gd name="connsiteY0" fmla="*/ 1945901 h 1945986"/>
                <a:gd name="connsiteX1" fmla="*/ 211 w 995444"/>
                <a:gd name="connsiteY1" fmla="*/ 779846 h 1945986"/>
                <a:gd name="connsiteX2" fmla="*/ 973163 w 995444"/>
                <a:gd name="connsiteY2" fmla="*/ 0 h 1945986"/>
                <a:gd name="connsiteX0" fmla="*/ 988047 w 988047"/>
                <a:gd name="connsiteY0" fmla="*/ 1945901 h 1946011"/>
                <a:gd name="connsiteX1" fmla="*/ 241 w 988047"/>
                <a:gd name="connsiteY1" fmla="*/ 972951 h 1946011"/>
                <a:gd name="connsiteX2" fmla="*/ 965766 w 988047"/>
                <a:gd name="connsiteY2" fmla="*/ 0 h 1946011"/>
                <a:gd name="connsiteX0" fmla="*/ 610881 w 610881"/>
                <a:gd name="connsiteY0" fmla="*/ 1945901 h 1946011"/>
                <a:gd name="connsiteX1" fmla="*/ 120692 w 610881"/>
                <a:gd name="connsiteY1" fmla="*/ 972951 h 1946011"/>
                <a:gd name="connsiteX2" fmla="*/ 588600 w 610881"/>
                <a:gd name="connsiteY2" fmla="*/ 0 h 1946011"/>
                <a:gd name="connsiteX0" fmla="*/ 610881 w 610881"/>
                <a:gd name="connsiteY0" fmla="*/ 1945901 h 1946011"/>
                <a:gd name="connsiteX1" fmla="*/ 120692 w 610881"/>
                <a:gd name="connsiteY1" fmla="*/ 972951 h 1946011"/>
                <a:gd name="connsiteX2" fmla="*/ 588600 w 610881"/>
                <a:gd name="connsiteY2" fmla="*/ 0 h 1946011"/>
                <a:gd name="connsiteX0" fmla="*/ 490243 w 490243"/>
                <a:gd name="connsiteY0" fmla="*/ 1945901 h 1946011"/>
                <a:gd name="connsiteX1" fmla="*/ 54 w 490243"/>
                <a:gd name="connsiteY1" fmla="*/ 972951 h 1946011"/>
                <a:gd name="connsiteX2" fmla="*/ 467962 w 490243"/>
                <a:gd name="connsiteY2" fmla="*/ 0 h 1946011"/>
                <a:gd name="connsiteX0" fmla="*/ 467969 w 467969"/>
                <a:gd name="connsiteY0" fmla="*/ 1945901 h 1946017"/>
                <a:gd name="connsiteX1" fmla="*/ 61 w 467969"/>
                <a:gd name="connsiteY1" fmla="*/ 1010087 h 1946017"/>
                <a:gd name="connsiteX2" fmla="*/ 445688 w 467969"/>
                <a:gd name="connsiteY2" fmla="*/ 0 h 1946017"/>
                <a:gd name="connsiteX0" fmla="*/ 467969 w 467969"/>
                <a:gd name="connsiteY0" fmla="*/ 1945901 h 1946099"/>
                <a:gd name="connsiteX1" fmla="*/ 61 w 467969"/>
                <a:gd name="connsiteY1" fmla="*/ 1010087 h 1946099"/>
                <a:gd name="connsiteX2" fmla="*/ 445688 w 467969"/>
                <a:gd name="connsiteY2" fmla="*/ 0 h 1946099"/>
                <a:gd name="connsiteX0" fmla="*/ 467966 w 467966"/>
                <a:gd name="connsiteY0" fmla="*/ 1945901 h 1946131"/>
                <a:gd name="connsiteX1" fmla="*/ 58 w 467966"/>
                <a:gd name="connsiteY1" fmla="*/ 1010087 h 1946131"/>
                <a:gd name="connsiteX2" fmla="*/ 445685 w 467966"/>
                <a:gd name="connsiteY2" fmla="*/ 0 h 1946131"/>
                <a:gd name="connsiteX0" fmla="*/ 467966 w 467966"/>
                <a:gd name="connsiteY0" fmla="*/ 1945901 h 1946131"/>
                <a:gd name="connsiteX1" fmla="*/ 58 w 467966"/>
                <a:gd name="connsiteY1" fmla="*/ 1010087 h 1946131"/>
                <a:gd name="connsiteX2" fmla="*/ 445685 w 467966"/>
                <a:gd name="connsiteY2" fmla="*/ 0 h 1946131"/>
                <a:gd name="connsiteX0" fmla="*/ 467948 w 467948"/>
                <a:gd name="connsiteY0" fmla="*/ 1945901 h 1945901"/>
                <a:gd name="connsiteX1" fmla="*/ 40 w 467948"/>
                <a:gd name="connsiteY1" fmla="*/ 1010087 h 1945901"/>
                <a:gd name="connsiteX2" fmla="*/ 445667 w 467948"/>
                <a:gd name="connsiteY2" fmla="*/ 0 h 1945901"/>
              </a:gdLst>
              <a:ahLst/>
              <a:cxnLst>
                <a:cxn ang="0">
                  <a:pos x="connsiteX0" y="connsiteY0"/>
                </a:cxn>
                <a:cxn ang="0">
                  <a:pos x="connsiteX1" y="connsiteY1"/>
                </a:cxn>
                <a:cxn ang="0">
                  <a:pos x="connsiteX2" y="connsiteY2"/>
                </a:cxn>
              </a:cxnLst>
              <a:rect l="l" t="t" r="r" b="b"/>
              <a:pathLst>
                <a:path w="467948" h="1945901">
                  <a:moveTo>
                    <a:pt x="467948" y="1945901"/>
                  </a:moveTo>
                  <a:cubicBezTo>
                    <a:pt x="257109" y="1848018"/>
                    <a:pt x="-3674" y="1646342"/>
                    <a:pt x="40" y="1010087"/>
                  </a:cubicBezTo>
                  <a:cubicBezTo>
                    <a:pt x="3754" y="373832"/>
                    <a:pt x="157003" y="76809"/>
                    <a:pt x="445667" y="0"/>
                  </a:cubicBezTo>
                </a:path>
              </a:pathLst>
            </a:custGeom>
            <a:ln w="2540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57150" cmpd="sng">
                  <a:solidFill>
                    <a:srgbClr val="5F5F5F"/>
                  </a:solidFill>
                </a:ln>
              </a:endParaRPr>
            </a:p>
          </p:txBody>
        </p:sp>
        <p:sp>
          <p:nvSpPr>
            <p:cNvPr id="55" name="TextBox 54"/>
            <p:cNvSpPr txBox="1"/>
            <p:nvPr/>
          </p:nvSpPr>
          <p:spPr>
            <a:xfrm>
              <a:off x="9358165" y="1324308"/>
              <a:ext cx="1411152" cy="168539"/>
            </a:xfrm>
            <a:prstGeom prst="rect">
              <a:avLst/>
            </a:prstGeom>
            <a:noFill/>
          </p:spPr>
          <p:txBody>
            <a:bodyPr wrap="none" lIns="0" tIns="0" rIns="0" bIns="0" rtlCol="0">
              <a:noAutofit/>
            </a:bodyPr>
            <a:lstStyle/>
            <a:p>
              <a:pPr algn="ctr">
                <a:lnSpc>
                  <a:spcPct val="90000"/>
                </a:lnSpc>
              </a:pPr>
              <a:r>
                <a:rPr lang="en-US" sz="1100" dirty="0">
                  <a:solidFill>
                    <a:srgbClr val="5F5F5F"/>
                  </a:solidFill>
                  <a:latin typeface="Calibri"/>
                </a:rPr>
                <a:t>Snap Clone</a:t>
              </a:r>
            </a:p>
          </p:txBody>
        </p:sp>
        <p:sp>
          <p:nvSpPr>
            <p:cNvPr id="56" name="TextBox 55"/>
            <p:cNvSpPr txBox="1"/>
            <p:nvPr/>
          </p:nvSpPr>
          <p:spPr>
            <a:xfrm>
              <a:off x="9335883" y="1027223"/>
              <a:ext cx="1411152" cy="168539"/>
            </a:xfrm>
            <a:prstGeom prst="rect">
              <a:avLst/>
            </a:prstGeom>
            <a:noFill/>
          </p:spPr>
          <p:txBody>
            <a:bodyPr wrap="none" lIns="0" tIns="0" rIns="0" bIns="0" rtlCol="0">
              <a:noAutofit/>
            </a:bodyPr>
            <a:lstStyle/>
            <a:p>
              <a:pPr algn="ctr">
                <a:lnSpc>
                  <a:spcPct val="90000"/>
                </a:lnSpc>
              </a:pPr>
              <a:r>
                <a:rPr lang="en-US" sz="1100" dirty="0">
                  <a:solidFill>
                    <a:srgbClr val="5F5F5F"/>
                  </a:solidFill>
                  <a:latin typeface="Calibri"/>
                </a:rPr>
                <a:t>Snap Clone</a:t>
              </a:r>
            </a:p>
          </p:txBody>
        </p:sp>
        <p:sp>
          <p:nvSpPr>
            <p:cNvPr id="65" name="TextBox 64"/>
            <p:cNvSpPr txBox="1"/>
            <p:nvPr/>
          </p:nvSpPr>
          <p:spPr>
            <a:xfrm>
              <a:off x="9618536" y="1775906"/>
              <a:ext cx="866362" cy="361860"/>
            </a:xfrm>
            <a:prstGeom prst="rect">
              <a:avLst/>
            </a:prstGeom>
            <a:noFill/>
          </p:spPr>
          <p:txBody>
            <a:bodyPr wrap="none" lIns="0" tIns="0" rIns="0" bIns="0" rtlCol="0">
              <a:noAutofit/>
            </a:bodyPr>
            <a:lstStyle/>
            <a:p>
              <a:pPr algn="ctr">
                <a:lnSpc>
                  <a:spcPct val="90000"/>
                </a:lnSpc>
              </a:pPr>
              <a:r>
                <a:rPr lang="en-US" dirty="0">
                  <a:solidFill>
                    <a:srgbClr val="5F5F5F"/>
                  </a:solidFill>
                  <a:latin typeface="Calibri"/>
                </a:rPr>
                <a:t>CRM Dev1</a:t>
              </a:r>
            </a:p>
          </p:txBody>
        </p:sp>
        <p:sp>
          <p:nvSpPr>
            <p:cNvPr id="66" name="TextBox 65"/>
            <p:cNvSpPr txBox="1"/>
            <p:nvPr/>
          </p:nvSpPr>
          <p:spPr>
            <a:xfrm>
              <a:off x="10732604" y="1775906"/>
              <a:ext cx="866362" cy="361860"/>
            </a:xfrm>
            <a:prstGeom prst="rect">
              <a:avLst/>
            </a:prstGeom>
            <a:noFill/>
          </p:spPr>
          <p:txBody>
            <a:bodyPr wrap="none" lIns="0" tIns="0" rIns="0" bIns="0" rtlCol="0">
              <a:noAutofit/>
            </a:bodyPr>
            <a:lstStyle/>
            <a:p>
              <a:pPr algn="ctr">
                <a:lnSpc>
                  <a:spcPct val="90000"/>
                </a:lnSpc>
              </a:pPr>
              <a:r>
                <a:rPr lang="en-US" dirty="0">
                  <a:solidFill>
                    <a:srgbClr val="5F5F5F"/>
                  </a:solidFill>
                  <a:latin typeface="Calibri"/>
                </a:rPr>
                <a:t>CRM Dev2</a:t>
              </a:r>
            </a:p>
          </p:txBody>
        </p:sp>
      </p:grpSp>
      <p:sp>
        <p:nvSpPr>
          <p:cNvPr id="67" name="TextBox 66"/>
          <p:cNvSpPr txBox="1"/>
          <p:nvPr/>
        </p:nvSpPr>
        <p:spPr>
          <a:xfrm>
            <a:off x="9931642" y="3671273"/>
            <a:ext cx="1411152" cy="168539"/>
          </a:xfrm>
          <a:prstGeom prst="rect">
            <a:avLst/>
          </a:prstGeom>
          <a:noFill/>
        </p:spPr>
        <p:txBody>
          <a:bodyPr wrap="none" lIns="0" tIns="0" rIns="0" bIns="0" rtlCol="0">
            <a:noAutofit/>
          </a:bodyPr>
          <a:lstStyle/>
          <a:p>
            <a:pPr algn="ctr">
              <a:lnSpc>
                <a:spcPct val="90000"/>
              </a:lnSpc>
            </a:pPr>
            <a:r>
              <a:rPr lang="en-US" sz="1100" dirty="0">
                <a:solidFill>
                  <a:srgbClr val="5F5F5F"/>
                </a:solidFill>
                <a:latin typeface="Calibri"/>
              </a:rPr>
              <a:t>Developers</a:t>
            </a:r>
          </a:p>
        </p:txBody>
      </p:sp>
      <p:pic>
        <p:nvPicPr>
          <p:cNvPr id="32" name="Picture 31" descr="pdb-container-2hot.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494534" y="3124151"/>
            <a:ext cx="3110109" cy="388764"/>
          </a:xfrm>
          <a:prstGeom prst="rect">
            <a:avLst/>
          </a:prstGeom>
        </p:spPr>
      </p:pic>
      <p:pic>
        <p:nvPicPr>
          <p:cNvPr id="16" name="Picture 15"/>
          <p:cNvPicPr>
            <a:picLocks noChangeAspect="1"/>
          </p:cNvPicPr>
          <p:nvPr/>
        </p:nvPicPr>
        <p:blipFill>
          <a:blip r:embed="rId13"/>
          <a:stretch>
            <a:fillRect/>
          </a:stretch>
        </p:blipFill>
        <p:spPr>
          <a:xfrm>
            <a:off x="8551533" y="4654469"/>
            <a:ext cx="755787" cy="856913"/>
          </a:xfrm>
          <a:prstGeom prst="rect">
            <a:avLst/>
          </a:prstGeom>
        </p:spPr>
      </p:pic>
      <p:grpSp>
        <p:nvGrpSpPr>
          <p:cNvPr id="23" name="Group 22"/>
          <p:cNvGrpSpPr/>
          <p:nvPr/>
        </p:nvGrpSpPr>
        <p:grpSpPr>
          <a:xfrm>
            <a:off x="9503886" y="5433944"/>
            <a:ext cx="2099172" cy="826408"/>
            <a:chOff x="9502298" y="5433944"/>
            <a:chExt cx="2099172" cy="826408"/>
          </a:xfrm>
        </p:grpSpPr>
        <p:pic>
          <p:nvPicPr>
            <p:cNvPr id="17" name="Picture 16" descr="history-5x.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502298" y="5433944"/>
              <a:ext cx="826408" cy="826408"/>
            </a:xfrm>
            <a:prstGeom prst="rect">
              <a:avLst/>
            </a:prstGeom>
          </p:spPr>
        </p:pic>
        <p:sp>
          <p:nvSpPr>
            <p:cNvPr id="18" name="Right Arrow 17"/>
            <p:cNvSpPr/>
            <p:nvPr/>
          </p:nvSpPr>
          <p:spPr>
            <a:xfrm>
              <a:off x="10256806" y="5550648"/>
              <a:ext cx="1344664" cy="612588"/>
            </a:xfrm>
            <a:prstGeom prst="rightArrow">
              <a:avLst/>
            </a:prstGeom>
            <a:solidFill>
              <a:srgbClr val="BCCBD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t>TIME</a:t>
              </a:r>
            </a:p>
          </p:txBody>
        </p:sp>
      </p:grpSp>
      <p:pic>
        <p:nvPicPr>
          <p:cNvPr id="22" name="Picture 21"/>
          <p:cNvPicPr>
            <a:picLocks noChangeAspect="1"/>
          </p:cNvPicPr>
          <p:nvPr/>
        </p:nvPicPr>
        <p:blipFill>
          <a:blip r:embed="rId15"/>
          <a:stretch>
            <a:fillRect/>
          </a:stretch>
        </p:blipFill>
        <p:spPr>
          <a:xfrm>
            <a:off x="8550053" y="2136586"/>
            <a:ext cx="737193" cy="908328"/>
          </a:xfrm>
          <a:prstGeom prst="rect">
            <a:avLst/>
          </a:prstGeom>
        </p:spPr>
      </p:pic>
      <p:sp>
        <p:nvSpPr>
          <p:cNvPr id="57" name="TextBox 56"/>
          <p:cNvSpPr txBox="1"/>
          <p:nvPr/>
        </p:nvSpPr>
        <p:spPr>
          <a:xfrm>
            <a:off x="9251844" y="4590154"/>
            <a:ext cx="1768528" cy="153669"/>
          </a:xfrm>
          <a:prstGeom prst="rect">
            <a:avLst/>
          </a:prstGeom>
          <a:noFill/>
        </p:spPr>
        <p:txBody>
          <a:bodyPr wrap="none" lIns="0" tIns="0" rIns="0" bIns="0" rtlCol="0">
            <a:noAutofit/>
          </a:bodyPr>
          <a:lstStyle/>
          <a:p>
            <a:pPr algn="ctr">
              <a:lnSpc>
                <a:spcPct val="90000"/>
              </a:lnSpc>
            </a:pPr>
            <a:r>
              <a:rPr lang="en-US" sz="1100" dirty="0">
                <a:solidFill>
                  <a:srgbClr val="5F5F5F"/>
                </a:solidFill>
                <a:latin typeface="Calibri"/>
              </a:rPr>
              <a:t>Changes made to database</a:t>
            </a:r>
          </a:p>
        </p:txBody>
      </p:sp>
      <p:sp>
        <p:nvSpPr>
          <p:cNvPr id="58" name="TextBox 57"/>
          <p:cNvSpPr txBox="1"/>
          <p:nvPr/>
        </p:nvSpPr>
        <p:spPr>
          <a:xfrm>
            <a:off x="6689511" y="2221978"/>
            <a:ext cx="1768528" cy="153669"/>
          </a:xfrm>
          <a:prstGeom prst="rect">
            <a:avLst/>
          </a:prstGeom>
          <a:noFill/>
        </p:spPr>
        <p:txBody>
          <a:bodyPr wrap="none" lIns="0" tIns="0" rIns="0" bIns="0" rtlCol="0">
            <a:noAutofit/>
          </a:bodyPr>
          <a:lstStyle/>
          <a:p>
            <a:pPr algn="ctr">
              <a:lnSpc>
                <a:spcPct val="90000"/>
              </a:lnSpc>
            </a:pPr>
            <a:r>
              <a:rPr lang="en-US" sz="1100" dirty="0">
                <a:solidFill>
                  <a:srgbClr val="5F5F5F"/>
                </a:solidFill>
                <a:latin typeface="Calibri"/>
              </a:rPr>
              <a:t>Cloned version no longer in sync</a:t>
            </a:r>
          </a:p>
        </p:txBody>
      </p:sp>
      <p:grpSp>
        <p:nvGrpSpPr>
          <p:cNvPr id="24" name="Group 23"/>
          <p:cNvGrpSpPr/>
          <p:nvPr/>
        </p:nvGrpSpPr>
        <p:grpSpPr>
          <a:xfrm>
            <a:off x="6189001" y="2510361"/>
            <a:ext cx="2338917" cy="2413522"/>
            <a:chOff x="6187412" y="2510361"/>
            <a:chExt cx="2338917" cy="2413522"/>
          </a:xfrm>
        </p:grpSpPr>
        <p:sp>
          <p:nvSpPr>
            <p:cNvPr id="59" name="Freeform 58"/>
            <p:cNvSpPr/>
            <p:nvPr/>
          </p:nvSpPr>
          <p:spPr>
            <a:xfrm>
              <a:off x="8073293" y="2510361"/>
              <a:ext cx="453036" cy="2413522"/>
            </a:xfrm>
            <a:custGeom>
              <a:avLst/>
              <a:gdLst>
                <a:gd name="connsiteX0" fmla="*/ 995246 w 995246"/>
                <a:gd name="connsiteY0" fmla="*/ 1945901 h 1945901"/>
                <a:gd name="connsiteX1" fmla="*/ 13 w 995246"/>
                <a:gd name="connsiteY1" fmla="*/ 779846 h 1945901"/>
                <a:gd name="connsiteX2" fmla="*/ 972965 w 995246"/>
                <a:gd name="connsiteY2" fmla="*/ 0 h 1945901"/>
                <a:gd name="connsiteX0" fmla="*/ 995246 w 995246"/>
                <a:gd name="connsiteY0" fmla="*/ 1945901 h 1945986"/>
                <a:gd name="connsiteX1" fmla="*/ 13 w 995246"/>
                <a:gd name="connsiteY1" fmla="*/ 779846 h 1945986"/>
                <a:gd name="connsiteX2" fmla="*/ 972965 w 995246"/>
                <a:gd name="connsiteY2" fmla="*/ 0 h 1945986"/>
                <a:gd name="connsiteX0" fmla="*/ 995444 w 995444"/>
                <a:gd name="connsiteY0" fmla="*/ 1945901 h 1945986"/>
                <a:gd name="connsiteX1" fmla="*/ 211 w 995444"/>
                <a:gd name="connsiteY1" fmla="*/ 779846 h 1945986"/>
                <a:gd name="connsiteX2" fmla="*/ 973163 w 995444"/>
                <a:gd name="connsiteY2" fmla="*/ 0 h 1945986"/>
                <a:gd name="connsiteX0" fmla="*/ 988047 w 988047"/>
                <a:gd name="connsiteY0" fmla="*/ 1945901 h 1946011"/>
                <a:gd name="connsiteX1" fmla="*/ 241 w 988047"/>
                <a:gd name="connsiteY1" fmla="*/ 972951 h 1946011"/>
                <a:gd name="connsiteX2" fmla="*/ 965766 w 988047"/>
                <a:gd name="connsiteY2" fmla="*/ 0 h 1946011"/>
                <a:gd name="connsiteX0" fmla="*/ 610881 w 610881"/>
                <a:gd name="connsiteY0" fmla="*/ 1945901 h 1946011"/>
                <a:gd name="connsiteX1" fmla="*/ 120692 w 610881"/>
                <a:gd name="connsiteY1" fmla="*/ 972951 h 1946011"/>
                <a:gd name="connsiteX2" fmla="*/ 588600 w 610881"/>
                <a:gd name="connsiteY2" fmla="*/ 0 h 1946011"/>
                <a:gd name="connsiteX0" fmla="*/ 610881 w 610881"/>
                <a:gd name="connsiteY0" fmla="*/ 1945901 h 1946011"/>
                <a:gd name="connsiteX1" fmla="*/ 120692 w 610881"/>
                <a:gd name="connsiteY1" fmla="*/ 972951 h 1946011"/>
                <a:gd name="connsiteX2" fmla="*/ 588600 w 610881"/>
                <a:gd name="connsiteY2" fmla="*/ 0 h 1946011"/>
                <a:gd name="connsiteX0" fmla="*/ 490243 w 490243"/>
                <a:gd name="connsiteY0" fmla="*/ 1945901 h 1946011"/>
                <a:gd name="connsiteX1" fmla="*/ 54 w 490243"/>
                <a:gd name="connsiteY1" fmla="*/ 972951 h 1946011"/>
                <a:gd name="connsiteX2" fmla="*/ 467962 w 490243"/>
                <a:gd name="connsiteY2" fmla="*/ 0 h 1946011"/>
                <a:gd name="connsiteX0" fmla="*/ 467969 w 467969"/>
                <a:gd name="connsiteY0" fmla="*/ 1945901 h 1946017"/>
                <a:gd name="connsiteX1" fmla="*/ 61 w 467969"/>
                <a:gd name="connsiteY1" fmla="*/ 1010087 h 1946017"/>
                <a:gd name="connsiteX2" fmla="*/ 445688 w 467969"/>
                <a:gd name="connsiteY2" fmla="*/ 0 h 1946017"/>
                <a:gd name="connsiteX0" fmla="*/ 467969 w 467969"/>
                <a:gd name="connsiteY0" fmla="*/ 1945901 h 1946099"/>
                <a:gd name="connsiteX1" fmla="*/ 61 w 467969"/>
                <a:gd name="connsiteY1" fmla="*/ 1010087 h 1946099"/>
                <a:gd name="connsiteX2" fmla="*/ 445688 w 467969"/>
                <a:gd name="connsiteY2" fmla="*/ 0 h 1946099"/>
                <a:gd name="connsiteX0" fmla="*/ 467966 w 467966"/>
                <a:gd name="connsiteY0" fmla="*/ 1945901 h 1946131"/>
                <a:gd name="connsiteX1" fmla="*/ 58 w 467966"/>
                <a:gd name="connsiteY1" fmla="*/ 1010087 h 1946131"/>
                <a:gd name="connsiteX2" fmla="*/ 445685 w 467966"/>
                <a:gd name="connsiteY2" fmla="*/ 0 h 1946131"/>
                <a:gd name="connsiteX0" fmla="*/ 467966 w 467966"/>
                <a:gd name="connsiteY0" fmla="*/ 1945901 h 1946131"/>
                <a:gd name="connsiteX1" fmla="*/ 58 w 467966"/>
                <a:gd name="connsiteY1" fmla="*/ 1010087 h 1946131"/>
                <a:gd name="connsiteX2" fmla="*/ 445685 w 467966"/>
                <a:gd name="connsiteY2" fmla="*/ 0 h 1946131"/>
                <a:gd name="connsiteX0" fmla="*/ 467948 w 467948"/>
                <a:gd name="connsiteY0" fmla="*/ 1945901 h 1945901"/>
                <a:gd name="connsiteX1" fmla="*/ 40 w 467948"/>
                <a:gd name="connsiteY1" fmla="*/ 1010087 h 1945901"/>
                <a:gd name="connsiteX2" fmla="*/ 445667 w 467948"/>
                <a:gd name="connsiteY2" fmla="*/ 0 h 1945901"/>
              </a:gdLst>
              <a:ahLst/>
              <a:cxnLst>
                <a:cxn ang="0">
                  <a:pos x="connsiteX0" y="connsiteY0"/>
                </a:cxn>
                <a:cxn ang="0">
                  <a:pos x="connsiteX1" y="connsiteY1"/>
                </a:cxn>
                <a:cxn ang="0">
                  <a:pos x="connsiteX2" y="connsiteY2"/>
                </a:cxn>
              </a:cxnLst>
              <a:rect l="l" t="t" r="r" b="b"/>
              <a:pathLst>
                <a:path w="467948" h="1945901">
                  <a:moveTo>
                    <a:pt x="467948" y="1945901"/>
                  </a:moveTo>
                  <a:cubicBezTo>
                    <a:pt x="257109" y="1848018"/>
                    <a:pt x="-3674" y="1646342"/>
                    <a:pt x="40" y="1010087"/>
                  </a:cubicBezTo>
                  <a:cubicBezTo>
                    <a:pt x="3754" y="373832"/>
                    <a:pt x="157003" y="76809"/>
                    <a:pt x="445667" y="0"/>
                  </a:cubicBezTo>
                </a:path>
              </a:pathLst>
            </a:custGeom>
            <a:ln w="2540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57150" cmpd="sng">
                  <a:solidFill>
                    <a:srgbClr val="5F5F5F"/>
                  </a:solidFill>
                </a:ln>
              </a:endParaRPr>
            </a:p>
          </p:txBody>
        </p:sp>
        <p:sp>
          <p:nvSpPr>
            <p:cNvPr id="68" name="TextBox 67"/>
            <p:cNvSpPr txBox="1"/>
            <p:nvPr/>
          </p:nvSpPr>
          <p:spPr>
            <a:xfrm>
              <a:off x="6187412" y="3529330"/>
              <a:ext cx="1768528" cy="153669"/>
            </a:xfrm>
            <a:prstGeom prst="rect">
              <a:avLst/>
            </a:prstGeom>
            <a:noFill/>
          </p:spPr>
          <p:txBody>
            <a:bodyPr wrap="none" lIns="0" tIns="0" rIns="0" bIns="0" rtlCol="0">
              <a:noAutofit/>
            </a:bodyPr>
            <a:lstStyle/>
            <a:p>
              <a:pPr algn="ctr">
                <a:lnSpc>
                  <a:spcPct val="90000"/>
                </a:lnSpc>
              </a:pPr>
              <a:r>
                <a:rPr lang="en-US" sz="1100" dirty="0">
                  <a:solidFill>
                    <a:srgbClr val="5F5F5F"/>
                  </a:solidFill>
                  <a:latin typeface="Calibri"/>
                </a:rPr>
                <a:t>Only changes copied and applied</a:t>
              </a:r>
            </a:p>
          </p:txBody>
        </p:sp>
      </p:grpSp>
      <p:pic>
        <p:nvPicPr>
          <p:cNvPr id="70" name="Picture 69"/>
          <p:cNvPicPr>
            <a:picLocks noChangeAspect="1"/>
          </p:cNvPicPr>
          <p:nvPr/>
        </p:nvPicPr>
        <p:blipFill>
          <a:blip r:embed="rId16"/>
          <a:stretch>
            <a:fillRect/>
          </a:stretch>
        </p:blipFill>
        <p:spPr>
          <a:xfrm>
            <a:off x="8855781" y="3241336"/>
            <a:ext cx="157988" cy="157988"/>
          </a:xfrm>
          <a:prstGeom prst="rect">
            <a:avLst/>
          </a:prstGeom>
        </p:spPr>
      </p:pic>
      <p:pic>
        <p:nvPicPr>
          <p:cNvPr id="74" name="Picture 73"/>
          <p:cNvPicPr>
            <a:picLocks noChangeAspect="1"/>
          </p:cNvPicPr>
          <p:nvPr/>
        </p:nvPicPr>
        <p:blipFill>
          <a:blip r:embed="rId17"/>
          <a:stretch>
            <a:fillRect/>
          </a:stretch>
        </p:blipFill>
        <p:spPr>
          <a:xfrm>
            <a:off x="9971427" y="3241022"/>
            <a:ext cx="157927" cy="157927"/>
          </a:xfrm>
          <a:prstGeom prst="rect">
            <a:avLst/>
          </a:prstGeom>
        </p:spPr>
      </p:pic>
      <p:pic>
        <p:nvPicPr>
          <p:cNvPr id="75" name="Picture 74"/>
          <p:cNvPicPr>
            <a:picLocks noChangeAspect="1"/>
          </p:cNvPicPr>
          <p:nvPr/>
        </p:nvPicPr>
        <p:blipFill>
          <a:blip r:embed="rId17"/>
          <a:stretch>
            <a:fillRect/>
          </a:stretch>
        </p:blipFill>
        <p:spPr>
          <a:xfrm>
            <a:off x="11066802" y="3241022"/>
            <a:ext cx="157927" cy="157927"/>
          </a:xfrm>
          <a:prstGeom prst="rect">
            <a:avLst/>
          </a:prstGeom>
        </p:spPr>
      </p:pic>
      <p:grpSp>
        <p:nvGrpSpPr>
          <p:cNvPr id="71" name="Group 70"/>
          <p:cNvGrpSpPr/>
          <p:nvPr/>
        </p:nvGrpSpPr>
        <p:grpSpPr>
          <a:xfrm>
            <a:off x="9972454" y="3239418"/>
            <a:ext cx="1253363" cy="161163"/>
            <a:chOff x="9967690" y="3239417"/>
            <a:chExt cx="1253363" cy="161163"/>
          </a:xfrm>
        </p:grpSpPr>
        <p:pic>
          <p:nvPicPr>
            <p:cNvPr id="72" name="Picture 71"/>
            <p:cNvPicPr>
              <a:picLocks noChangeAspect="1"/>
            </p:cNvPicPr>
            <p:nvPr/>
          </p:nvPicPr>
          <p:blipFill>
            <a:blip r:embed="rId16"/>
            <a:stretch>
              <a:fillRect/>
            </a:stretch>
          </p:blipFill>
          <p:spPr>
            <a:xfrm>
              <a:off x="9967690" y="3239417"/>
              <a:ext cx="157988" cy="157988"/>
            </a:xfrm>
            <a:prstGeom prst="rect">
              <a:avLst/>
            </a:prstGeom>
          </p:spPr>
        </p:pic>
        <p:pic>
          <p:nvPicPr>
            <p:cNvPr id="73" name="Picture 72"/>
            <p:cNvPicPr>
              <a:picLocks noChangeAspect="1"/>
            </p:cNvPicPr>
            <p:nvPr/>
          </p:nvPicPr>
          <p:blipFill>
            <a:blip r:embed="rId16"/>
            <a:stretch>
              <a:fillRect/>
            </a:stretch>
          </p:blipFill>
          <p:spPr>
            <a:xfrm>
              <a:off x="11063065" y="3242592"/>
              <a:ext cx="157988" cy="157988"/>
            </a:xfrm>
            <a:prstGeom prst="rect">
              <a:avLst/>
            </a:prstGeom>
          </p:spPr>
        </p:pic>
      </p:grpSp>
    </p:spTree>
    <p:extLst>
      <p:ext uri="{BB962C8B-B14F-4D97-AF65-F5344CB8AC3E}">
        <p14:creationId xmlns:p14="http://schemas.microsoft.com/office/powerpoint/2010/main" val="3281445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fade">
                                      <p:cBhvr>
                                        <p:cTn id="20" dur="500"/>
                                        <p:tgtEl>
                                          <p:spTgt spid="58"/>
                                        </p:tgtEl>
                                      </p:cBhvr>
                                    </p:animEffect>
                                  </p:childTnLst>
                                </p:cTn>
                              </p:par>
                            </p:childTnLst>
                          </p:cTn>
                        </p:par>
                      </p:childTnLst>
                    </p:cTn>
                  </p:par>
                  <p:par>
                    <p:cTn id="21" fill="hold">
                      <p:stCondLst>
                        <p:cond delay="indefinite"/>
                      </p:stCondLst>
                      <p:childTnLst>
                        <p:par>
                          <p:cTn id="22" fill="hold">
                            <p:stCondLst>
                              <p:cond delay="0"/>
                            </p:stCondLst>
                            <p:childTnLst>
                              <p:par>
                                <p:cTn id="23" presetID="0" presetClass="path" presetSubtype="0" accel="50000" decel="50000" fill="hold" nodeType="clickEffect">
                                  <p:stCondLst>
                                    <p:cond delay="0"/>
                                  </p:stCondLst>
                                  <p:childTnLst>
                                    <p:animMotion origin="layout" path="M -1.66667E-6 -3.7037E-6 L -0.00117 -0.35949 " pathEditMode="relative" rAng="0" ptsTypes="AA">
                                      <p:cBhvr>
                                        <p:cTn id="24" dur="2000" fill="hold"/>
                                        <p:tgtEl>
                                          <p:spTgt spid="16"/>
                                        </p:tgtEl>
                                        <p:attrNameLst>
                                          <p:attrName>ppt_x</p:attrName>
                                          <p:attrName>ppt_y</p:attrName>
                                        </p:attrNameLst>
                                      </p:cBhvr>
                                      <p:rCtr x="-65" y="-17986"/>
                                    </p:animMotion>
                                  </p:childTnLst>
                                </p:cTn>
                              </p:par>
                              <p:par>
                                <p:cTn id="25" presetID="10"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xit" presetSubtype="0" fill="hold" nodeType="withEffect">
                                  <p:stCondLst>
                                    <p:cond delay="0"/>
                                  </p:stCondLst>
                                  <p:childTnLst>
                                    <p:animEffect transition="out" filter="fade">
                                      <p:cBhvr>
                                        <p:cTn id="29" dur="500"/>
                                        <p:tgtEl>
                                          <p:spTgt spid="20"/>
                                        </p:tgtEl>
                                      </p:cBhvr>
                                    </p:animEffect>
                                    <p:set>
                                      <p:cBhvr>
                                        <p:cTn id="30" dur="1" fill="hold">
                                          <p:stCondLst>
                                            <p:cond delay="499"/>
                                          </p:stCondLst>
                                        </p:cTn>
                                        <p:tgtEl>
                                          <p:spTgt spid="20"/>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71"/>
                                        </p:tgtEl>
                                      </p:cBhvr>
                                    </p:animEffect>
                                    <p:set>
                                      <p:cBhvr>
                                        <p:cTn id="33" dur="1" fill="hold">
                                          <p:stCondLst>
                                            <p:cond delay="499"/>
                                          </p:stCondLst>
                                        </p:cTn>
                                        <p:tgtEl>
                                          <p:spTgt spid="71"/>
                                        </p:tgtEl>
                                        <p:attrNameLst>
                                          <p:attrName>style.visibility</p:attrName>
                                        </p:attrNameLst>
                                      </p:cBhvr>
                                      <p:to>
                                        <p:strVal val="hidden"/>
                                      </p:to>
                                    </p:set>
                                  </p:childTnLst>
                                </p:cTn>
                              </p:par>
                            </p:childTnLst>
                          </p:cTn>
                        </p:par>
                        <p:par>
                          <p:cTn id="34" fill="hold">
                            <p:stCondLst>
                              <p:cond delay="2000"/>
                            </p:stCondLst>
                            <p:childTnLst>
                              <p:par>
                                <p:cTn id="35" presetID="10" presetClass="exit" presetSubtype="0" fill="hold" grpId="1" nodeType="afterEffect">
                                  <p:stCondLst>
                                    <p:cond delay="0"/>
                                  </p:stCondLst>
                                  <p:childTnLst>
                                    <p:animEffect transition="out" filter="fade">
                                      <p:cBhvr>
                                        <p:cTn id="36" dur="2000"/>
                                        <p:tgtEl>
                                          <p:spTgt spid="58"/>
                                        </p:tgtEl>
                                      </p:cBhvr>
                                    </p:animEffect>
                                    <p:set>
                                      <p:cBhvr>
                                        <p:cTn id="37" dur="1" fill="hold">
                                          <p:stCondLst>
                                            <p:cond delay="1999"/>
                                          </p:stCondLst>
                                        </p:cTn>
                                        <p:tgtEl>
                                          <p:spTgt spid="58"/>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22"/>
                                        </p:tgtEl>
                                      </p:cBhvr>
                                    </p:animEffect>
                                    <p:set>
                                      <p:cBhvr>
                                        <p:cTn id="40" dur="1" fill="hold">
                                          <p:stCondLst>
                                            <p:cond delay="499"/>
                                          </p:stCondLst>
                                        </p:cTn>
                                        <p:tgtEl>
                                          <p:spTgt spid="22"/>
                                        </p:tgtEl>
                                        <p:attrNameLst>
                                          <p:attrName>style.visibility</p:attrName>
                                        </p:attrNameLst>
                                      </p:cBhvr>
                                      <p:to>
                                        <p:strVal val="hidden"/>
                                      </p:to>
                                    </p:set>
                                  </p:childTnLst>
                                </p:cTn>
                              </p:par>
                            </p:childTnLst>
                          </p:cTn>
                        </p:par>
                        <p:par>
                          <p:cTn id="41" fill="hold">
                            <p:stCondLst>
                              <p:cond delay="4000"/>
                            </p:stCondLst>
                            <p:childTnLst>
                              <p:par>
                                <p:cTn id="42" presetID="10" presetClass="exit" presetSubtype="0" fill="hold" nodeType="afterEffect">
                                  <p:stCondLst>
                                    <p:cond delay="0"/>
                                  </p:stCondLst>
                                  <p:childTnLst>
                                    <p:animEffect transition="out" filter="fade">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childTnLst>
                          </p:cTn>
                        </p:par>
                        <p:par>
                          <p:cTn id="45" fill="hold">
                            <p:stCondLst>
                              <p:cond delay="4500"/>
                            </p:stCondLst>
                            <p:childTnLst>
                              <p:par>
                                <p:cTn id="46" presetID="10" presetClass="entr" presetSubtype="0" fill="hold"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nodeType="withEffect">
                                  <p:stCondLst>
                                    <p:cond delay="0"/>
                                  </p:stCondLst>
                                  <p:childTnLst>
                                    <p:set>
                                      <p:cBhvr>
                                        <p:cTn id="50" dur="1" fill="hold">
                                          <p:stCondLst>
                                            <p:cond delay="0"/>
                                          </p:stCondLst>
                                        </p:cTn>
                                        <p:tgtEl>
                                          <p:spTgt spid="71"/>
                                        </p:tgtEl>
                                        <p:attrNameLst>
                                          <p:attrName>style.visibility</p:attrName>
                                        </p:attrNameLst>
                                      </p:cBhvr>
                                      <p:to>
                                        <p:strVal val="visible"/>
                                      </p:to>
                                    </p:set>
                                    <p:animEffect transition="in" filter="fade">
                                      <p:cBhvr>
                                        <p:cTn id="51"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p:bldP spid="58"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descr="pdb-down-red-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5427" y="4521128"/>
            <a:ext cx="1311093" cy="1311093"/>
          </a:xfrm>
          <a:prstGeom prst="rect">
            <a:avLst/>
          </a:prstGeom>
        </p:spPr>
      </p:pic>
      <p:pic>
        <p:nvPicPr>
          <p:cNvPr id="28" name="Picture 27"/>
          <p:cNvPicPr>
            <a:picLocks noChangeAspect="1"/>
          </p:cNvPicPr>
          <p:nvPr/>
        </p:nvPicPr>
        <p:blipFill>
          <a:blip r:embed="rId4" cstate="print"/>
          <a:stretch>
            <a:fillRect/>
          </a:stretch>
        </p:blipFill>
        <p:spPr>
          <a:xfrm>
            <a:off x="8092894" y="1451214"/>
            <a:ext cx="3986581" cy="2343674"/>
          </a:xfrm>
          <a:prstGeom prst="rect">
            <a:avLst/>
          </a:prstGeom>
        </p:spPr>
      </p:pic>
      <p:pic>
        <p:nvPicPr>
          <p:cNvPr id="29" name="Picture 28" descr="pdb-down-red-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8028" y="4513725"/>
            <a:ext cx="1311093" cy="1311093"/>
          </a:xfrm>
          <a:prstGeom prst="rect">
            <a:avLst/>
          </a:prstGeom>
        </p:spPr>
      </p:pic>
      <p:sp>
        <p:nvSpPr>
          <p:cNvPr id="3" name="Content Placeholder 2"/>
          <p:cNvSpPr>
            <a:spLocks noGrp="1"/>
          </p:cNvSpPr>
          <p:nvPr>
            <p:ph sz="half" idx="1"/>
          </p:nvPr>
        </p:nvSpPr>
        <p:spPr/>
        <p:txBody>
          <a:bodyPr/>
          <a:lstStyle/>
          <a:p>
            <a:endParaRPr lang="en-US" dirty="0">
              <a:solidFill>
                <a:schemeClr val="bg1">
                  <a:lumMod val="65000"/>
                </a:schemeClr>
              </a:solidFill>
            </a:endParaRPr>
          </a:p>
          <a:p>
            <a:r>
              <a:rPr lang="en-US" dirty="0">
                <a:solidFill>
                  <a:schemeClr val="bg1">
                    <a:lumMod val="65000"/>
                  </a:schemeClr>
                </a:solidFill>
              </a:rPr>
              <a:t>PDB Hot Clone </a:t>
            </a:r>
          </a:p>
          <a:p>
            <a:pPr lvl="1"/>
            <a:r>
              <a:rPr lang="en-US" dirty="0">
                <a:solidFill>
                  <a:schemeClr val="bg1">
                    <a:lumMod val="65000"/>
                  </a:schemeClr>
                </a:solidFill>
              </a:rPr>
              <a:t>Online test master instantiation</a:t>
            </a:r>
          </a:p>
          <a:p>
            <a:r>
              <a:rPr lang="en-US" dirty="0">
                <a:solidFill>
                  <a:schemeClr val="bg1">
                    <a:lumMod val="65000"/>
                  </a:schemeClr>
                </a:solidFill>
              </a:rPr>
              <a:t>Refreshable PDB</a:t>
            </a:r>
          </a:p>
          <a:p>
            <a:pPr lvl="1">
              <a:buClr>
                <a:srgbClr val="5F5F5F">
                  <a:lumMod val="60000"/>
                  <a:lumOff val="40000"/>
                </a:srgbClr>
              </a:buClr>
            </a:pPr>
            <a:r>
              <a:rPr lang="en-US" dirty="0">
                <a:solidFill>
                  <a:schemeClr val="bg1">
                    <a:lumMod val="65000"/>
                  </a:schemeClr>
                </a:solidFill>
              </a:rPr>
              <a:t>Incremental refresh of clone with latest data</a:t>
            </a:r>
          </a:p>
          <a:p>
            <a:r>
              <a:rPr lang="en-US" dirty="0"/>
              <a:t>Online PDB Relocation</a:t>
            </a:r>
          </a:p>
          <a:p>
            <a:pPr lvl="1"/>
            <a:r>
              <a:rPr lang="en-US" dirty="0"/>
              <a:t>Relocate with no downtime</a:t>
            </a:r>
          </a:p>
          <a:p>
            <a:pPr lvl="1"/>
            <a:endParaRPr lang="en-US" dirty="0"/>
          </a:p>
        </p:txBody>
      </p:sp>
      <p:sp>
        <p:nvSpPr>
          <p:cNvPr id="2" name="Title 1"/>
          <p:cNvSpPr>
            <a:spLocks noGrp="1"/>
          </p:cNvSpPr>
          <p:nvPr>
            <p:ph type="title"/>
          </p:nvPr>
        </p:nvSpPr>
        <p:spPr>
          <a:xfrm>
            <a:off x="533402" y="406400"/>
            <a:ext cx="11125199" cy="889000"/>
          </a:xfrm>
        </p:spPr>
        <p:txBody>
          <a:bodyPr/>
          <a:lstStyle/>
          <a:p>
            <a:r>
              <a:rPr lang="en-US" dirty="0"/>
              <a:t>Online PDB Relocation</a:t>
            </a:r>
          </a:p>
        </p:txBody>
      </p:sp>
      <p:pic>
        <p:nvPicPr>
          <p:cNvPr id="30" name="Picture 29" descr="pdb-down-red-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6143" y="2074877"/>
            <a:ext cx="1311093" cy="1311093"/>
          </a:xfrm>
          <a:prstGeom prst="rect">
            <a:avLst/>
          </a:prstGeom>
        </p:spPr>
      </p:pic>
      <p:sp>
        <p:nvSpPr>
          <p:cNvPr id="33" name="TextBox 32"/>
          <p:cNvSpPr txBox="1"/>
          <p:nvPr/>
        </p:nvSpPr>
        <p:spPr>
          <a:xfrm>
            <a:off x="8453654" y="4285414"/>
            <a:ext cx="866362" cy="268255"/>
          </a:xfrm>
          <a:prstGeom prst="rect">
            <a:avLst/>
          </a:prstGeom>
          <a:noFill/>
        </p:spPr>
        <p:txBody>
          <a:bodyPr wrap="none" lIns="0" tIns="0" rIns="0" bIns="0" rtlCol="0">
            <a:noAutofit/>
          </a:bodyPr>
          <a:lstStyle/>
          <a:p>
            <a:pPr algn="ctr">
              <a:lnSpc>
                <a:spcPct val="90000"/>
              </a:lnSpc>
            </a:pPr>
            <a:r>
              <a:rPr lang="en-US" dirty="0">
                <a:solidFill>
                  <a:srgbClr val="5F5F5F"/>
                </a:solidFill>
                <a:latin typeface="Calibri"/>
              </a:rPr>
              <a:t>CRM</a:t>
            </a:r>
          </a:p>
          <a:p>
            <a:pPr algn="ctr">
              <a:lnSpc>
                <a:spcPct val="90000"/>
              </a:lnSpc>
            </a:pPr>
            <a:endParaRPr lang="en-US" dirty="0">
              <a:solidFill>
                <a:srgbClr val="5F5F5F"/>
              </a:solidFill>
              <a:latin typeface="Calibri"/>
            </a:endParaRPr>
          </a:p>
        </p:txBody>
      </p:sp>
      <p:sp>
        <p:nvSpPr>
          <p:cNvPr id="34" name="TextBox 33"/>
          <p:cNvSpPr txBox="1"/>
          <p:nvPr/>
        </p:nvSpPr>
        <p:spPr>
          <a:xfrm>
            <a:off x="9845853" y="1835167"/>
            <a:ext cx="477301" cy="301351"/>
          </a:xfrm>
          <a:prstGeom prst="rect">
            <a:avLst/>
          </a:prstGeom>
          <a:noFill/>
        </p:spPr>
        <p:txBody>
          <a:bodyPr wrap="none" lIns="0" tIns="0" rIns="0" bIns="0" rtlCol="0">
            <a:noAutofit/>
          </a:bodyPr>
          <a:lstStyle/>
          <a:p>
            <a:pPr algn="ctr">
              <a:lnSpc>
                <a:spcPct val="90000"/>
              </a:lnSpc>
            </a:pPr>
            <a:r>
              <a:rPr lang="en-US" dirty="0">
                <a:solidFill>
                  <a:srgbClr val="5F5F5F"/>
                </a:solidFill>
                <a:latin typeface="Calibri"/>
              </a:rPr>
              <a:t>HR</a:t>
            </a:r>
          </a:p>
          <a:p>
            <a:pPr algn="ctr">
              <a:lnSpc>
                <a:spcPct val="90000"/>
              </a:lnSpc>
            </a:pPr>
            <a:endParaRPr lang="en-US" dirty="0">
              <a:solidFill>
                <a:srgbClr val="5F5F5F"/>
              </a:solidFill>
              <a:latin typeface="Calibri"/>
            </a:endParaRPr>
          </a:p>
        </p:txBody>
      </p:sp>
      <p:sp>
        <p:nvSpPr>
          <p:cNvPr id="35" name="TextBox 34"/>
          <p:cNvSpPr txBox="1"/>
          <p:nvPr/>
        </p:nvSpPr>
        <p:spPr>
          <a:xfrm>
            <a:off x="8073049" y="3686128"/>
            <a:ext cx="4084602" cy="385343"/>
          </a:xfrm>
          <a:prstGeom prst="rect">
            <a:avLst/>
          </a:prstGeom>
          <a:noFill/>
        </p:spPr>
        <p:txBody>
          <a:bodyPr wrap="none" lIns="0" tIns="0" rIns="0" bIns="0" rtlCol="0">
            <a:noAutofit/>
          </a:bodyPr>
          <a:lstStyle/>
          <a:p>
            <a:pPr algn="ctr">
              <a:lnSpc>
                <a:spcPct val="90000"/>
              </a:lnSpc>
            </a:pPr>
            <a:r>
              <a:rPr lang="en-US" sz="2000" dirty="0">
                <a:solidFill>
                  <a:srgbClr val="5F5F5F"/>
                </a:solidFill>
                <a:latin typeface="Calibri"/>
              </a:rPr>
              <a:t>Oracle Cloud</a:t>
            </a:r>
          </a:p>
        </p:txBody>
      </p:sp>
      <p:pic>
        <p:nvPicPr>
          <p:cNvPr id="36" name="Picture 35" descr="pdb-down-red-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31629" y="4525035"/>
            <a:ext cx="1311093" cy="1311093"/>
          </a:xfrm>
          <a:prstGeom prst="rect">
            <a:avLst/>
          </a:prstGeom>
        </p:spPr>
      </p:pic>
      <p:pic>
        <p:nvPicPr>
          <p:cNvPr id="37" name="Picture 36" descr="pdb-down-red-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9266" y="4525035"/>
            <a:ext cx="1311093" cy="1311093"/>
          </a:xfrm>
          <a:prstGeom prst="rect">
            <a:avLst/>
          </a:prstGeom>
        </p:spPr>
      </p:pic>
      <p:sp>
        <p:nvSpPr>
          <p:cNvPr id="38" name="TextBox 37"/>
          <p:cNvSpPr txBox="1"/>
          <p:nvPr/>
        </p:nvSpPr>
        <p:spPr>
          <a:xfrm>
            <a:off x="6248214" y="4293696"/>
            <a:ext cx="866362" cy="361860"/>
          </a:xfrm>
          <a:prstGeom prst="rect">
            <a:avLst/>
          </a:prstGeom>
          <a:noFill/>
        </p:spPr>
        <p:txBody>
          <a:bodyPr wrap="none" lIns="0" tIns="0" rIns="0" bIns="0" rtlCol="0">
            <a:noAutofit/>
          </a:bodyPr>
          <a:lstStyle/>
          <a:p>
            <a:pPr algn="ctr">
              <a:lnSpc>
                <a:spcPct val="90000"/>
              </a:lnSpc>
            </a:pPr>
            <a:r>
              <a:rPr lang="en-US" dirty="0">
                <a:solidFill>
                  <a:srgbClr val="5F5F5F"/>
                </a:solidFill>
                <a:latin typeface="Calibri"/>
              </a:rPr>
              <a:t>Pricing</a:t>
            </a:r>
          </a:p>
        </p:txBody>
      </p:sp>
      <p:sp>
        <p:nvSpPr>
          <p:cNvPr id="39" name="TextBox 38"/>
          <p:cNvSpPr txBox="1"/>
          <p:nvPr/>
        </p:nvSpPr>
        <p:spPr>
          <a:xfrm>
            <a:off x="7341912" y="4293696"/>
            <a:ext cx="866362" cy="361860"/>
          </a:xfrm>
          <a:prstGeom prst="rect">
            <a:avLst/>
          </a:prstGeom>
          <a:noFill/>
        </p:spPr>
        <p:txBody>
          <a:bodyPr wrap="none" lIns="0" tIns="0" rIns="0" bIns="0" rtlCol="0">
            <a:noAutofit/>
          </a:bodyPr>
          <a:lstStyle/>
          <a:p>
            <a:pPr algn="ctr">
              <a:lnSpc>
                <a:spcPct val="90000"/>
              </a:lnSpc>
            </a:pPr>
            <a:r>
              <a:rPr lang="en-US" dirty="0">
                <a:solidFill>
                  <a:srgbClr val="5F5F5F"/>
                </a:solidFill>
                <a:latin typeface="Calibri"/>
              </a:rPr>
              <a:t>Retail</a:t>
            </a:r>
          </a:p>
        </p:txBody>
      </p:sp>
      <p:sp>
        <p:nvSpPr>
          <p:cNvPr id="41" name="TextBox 40"/>
          <p:cNvSpPr txBox="1"/>
          <p:nvPr/>
        </p:nvSpPr>
        <p:spPr>
          <a:xfrm>
            <a:off x="5766014" y="6015352"/>
            <a:ext cx="4084602" cy="385343"/>
          </a:xfrm>
          <a:prstGeom prst="rect">
            <a:avLst/>
          </a:prstGeom>
          <a:noFill/>
        </p:spPr>
        <p:txBody>
          <a:bodyPr wrap="none" lIns="0" tIns="0" rIns="0" bIns="0" rtlCol="0">
            <a:noAutofit/>
          </a:bodyPr>
          <a:lstStyle/>
          <a:p>
            <a:pPr algn="ctr">
              <a:lnSpc>
                <a:spcPct val="90000"/>
              </a:lnSpc>
            </a:pPr>
            <a:r>
              <a:rPr lang="en-US" sz="2000" dirty="0">
                <a:solidFill>
                  <a:srgbClr val="5F5F5F"/>
                </a:solidFill>
                <a:latin typeface="Calibri"/>
              </a:rPr>
              <a:t>On-Premises</a:t>
            </a:r>
          </a:p>
        </p:txBody>
      </p:sp>
      <p:pic>
        <p:nvPicPr>
          <p:cNvPr id="43" name="Picture 42" descr="pdb-container-3hot-2.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0612" y="5582388"/>
            <a:ext cx="3145536" cy="393192"/>
          </a:xfrm>
          <a:prstGeom prst="rect">
            <a:avLst/>
          </a:prstGeom>
        </p:spPr>
      </p:pic>
      <p:sp>
        <p:nvSpPr>
          <p:cNvPr id="44" name="TextBox 43"/>
          <p:cNvSpPr txBox="1"/>
          <p:nvPr/>
        </p:nvSpPr>
        <p:spPr>
          <a:xfrm>
            <a:off x="8485098" y="1857876"/>
            <a:ext cx="866362" cy="268255"/>
          </a:xfrm>
          <a:prstGeom prst="rect">
            <a:avLst/>
          </a:prstGeom>
          <a:noFill/>
        </p:spPr>
        <p:txBody>
          <a:bodyPr wrap="none" lIns="0" tIns="0" rIns="0" bIns="0" rtlCol="0">
            <a:noAutofit/>
          </a:bodyPr>
          <a:lstStyle/>
          <a:p>
            <a:pPr algn="ctr">
              <a:lnSpc>
                <a:spcPct val="90000"/>
              </a:lnSpc>
            </a:pPr>
            <a:r>
              <a:rPr lang="en-US" dirty="0">
                <a:solidFill>
                  <a:srgbClr val="5F5F5F"/>
                </a:solidFill>
                <a:latin typeface="Calibri"/>
              </a:rPr>
              <a:t>CRM</a:t>
            </a:r>
          </a:p>
          <a:p>
            <a:pPr algn="ctr">
              <a:lnSpc>
                <a:spcPct val="90000"/>
              </a:lnSpc>
            </a:pPr>
            <a:endParaRPr lang="en-US" dirty="0">
              <a:solidFill>
                <a:srgbClr val="5F5F5F"/>
              </a:solidFill>
              <a:latin typeface="Calibri"/>
            </a:endParaRPr>
          </a:p>
        </p:txBody>
      </p:sp>
      <p:sp>
        <p:nvSpPr>
          <p:cNvPr id="46" name="Oval 45"/>
          <p:cNvSpPr/>
          <p:nvPr/>
        </p:nvSpPr>
        <p:spPr>
          <a:xfrm>
            <a:off x="8891853" y="3243605"/>
            <a:ext cx="155448" cy="155448"/>
          </a:xfrm>
          <a:prstGeom prst="ellipse">
            <a:avLst/>
          </a:prstGeom>
          <a:solidFill>
            <a:schemeClr val="bg1">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52" name="Oval 51"/>
          <p:cNvSpPr/>
          <p:nvPr/>
        </p:nvSpPr>
        <p:spPr>
          <a:xfrm>
            <a:off x="8842663" y="5701260"/>
            <a:ext cx="155448" cy="155448"/>
          </a:xfrm>
          <a:prstGeom prst="ellipse">
            <a:avLst/>
          </a:prstGeom>
          <a:solidFill>
            <a:schemeClr val="bg1">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32" name="Picture 31" descr="pdb-container-2hot.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36200" y="3124151"/>
            <a:ext cx="3110109" cy="388764"/>
          </a:xfrm>
          <a:prstGeom prst="rect">
            <a:avLst/>
          </a:prstGeom>
        </p:spPr>
      </p:pic>
      <p:grpSp>
        <p:nvGrpSpPr>
          <p:cNvPr id="4" name="Group 3"/>
          <p:cNvGrpSpPr/>
          <p:nvPr/>
        </p:nvGrpSpPr>
        <p:grpSpPr>
          <a:xfrm>
            <a:off x="6156126" y="3098126"/>
            <a:ext cx="1545155" cy="609600"/>
            <a:chOff x="6154537" y="2791824"/>
            <a:chExt cx="1545155" cy="609600"/>
          </a:xfrm>
        </p:grpSpPr>
        <p:pic>
          <p:nvPicPr>
            <p:cNvPr id="40" name="Picture 39" descr="people-developer-man-512.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54537" y="2791824"/>
              <a:ext cx="609442" cy="609600"/>
            </a:xfrm>
            <a:prstGeom prst="rect">
              <a:avLst/>
            </a:prstGeom>
          </p:spPr>
        </p:pic>
        <p:pic>
          <p:nvPicPr>
            <p:cNvPr id="42" name="Picture 41" descr="people-pm-woman-512.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22740" y="2791824"/>
              <a:ext cx="609442" cy="609600"/>
            </a:xfrm>
            <a:prstGeom prst="rect">
              <a:avLst/>
            </a:prstGeom>
          </p:spPr>
        </p:pic>
        <p:pic>
          <p:nvPicPr>
            <p:cNvPr id="45" name="Picture 44" descr="people-executive-man-512.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90250" y="2791824"/>
              <a:ext cx="609442" cy="609600"/>
            </a:xfrm>
            <a:prstGeom prst="rect">
              <a:avLst/>
            </a:prstGeom>
          </p:spPr>
        </p:pic>
      </p:grpSp>
      <p:pic>
        <p:nvPicPr>
          <p:cNvPr id="8" name="Picture 7"/>
          <p:cNvPicPr>
            <a:picLocks noChangeAspect="1"/>
          </p:cNvPicPr>
          <p:nvPr/>
        </p:nvPicPr>
        <p:blipFill>
          <a:blip r:embed="rId10"/>
          <a:stretch>
            <a:fillRect/>
          </a:stretch>
        </p:blipFill>
        <p:spPr>
          <a:xfrm rot="19578099">
            <a:off x="7553310" y="2871488"/>
            <a:ext cx="996786" cy="434343"/>
          </a:xfrm>
          <a:prstGeom prst="rect">
            <a:avLst/>
          </a:prstGeom>
        </p:spPr>
      </p:pic>
      <p:pic>
        <p:nvPicPr>
          <p:cNvPr id="53" name="Picture 52"/>
          <p:cNvPicPr>
            <a:picLocks noChangeAspect="1"/>
          </p:cNvPicPr>
          <p:nvPr/>
        </p:nvPicPr>
        <p:blipFill>
          <a:blip r:embed="rId10"/>
          <a:stretch>
            <a:fillRect/>
          </a:stretch>
        </p:blipFill>
        <p:spPr>
          <a:xfrm rot="1979745">
            <a:off x="7554445" y="3745548"/>
            <a:ext cx="996786" cy="434343"/>
          </a:xfrm>
          <a:prstGeom prst="rect">
            <a:avLst/>
          </a:prstGeom>
        </p:spPr>
      </p:pic>
      <p:pic>
        <p:nvPicPr>
          <p:cNvPr id="10" name="Picture 9"/>
          <p:cNvPicPr>
            <a:picLocks noChangeAspect="1"/>
          </p:cNvPicPr>
          <p:nvPr/>
        </p:nvPicPr>
        <p:blipFill>
          <a:blip r:embed="rId11"/>
          <a:stretch>
            <a:fillRect/>
          </a:stretch>
        </p:blipFill>
        <p:spPr>
          <a:xfrm>
            <a:off x="8891512" y="3240582"/>
            <a:ext cx="157988" cy="157988"/>
          </a:xfrm>
          <a:prstGeom prst="rect">
            <a:avLst/>
          </a:prstGeom>
        </p:spPr>
      </p:pic>
    </p:spTree>
    <p:extLst>
      <p:ext uri="{BB962C8B-B14F-4D97-AF65-F5344CB8AC3E}">
        <p14:creationId xmlns:p14="http://schemas.microsoft.com/office/powerpoint/2010/main" val="37580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hidden"/>
                                      </p:to>
                                    </p:set>
                                  </p:childTnLst>
                                </p:cTn>
                              </p:par>
                            </p:childTnLst>
                          </p:cTn>
                        </p:par>
                        <p:par>
                          <p:cTn id="7" fill="hold">
                            <p:stCondLst>
                              <p:cond delay="0"/>
                            </p:stCondLst>
                            <p:childTnLst>
                              <p:par>
                                <p:cTn id="8" presetID="1" presetClass="exit" presetSubtype="0" fill="hold" grpId="0" nodeType="afterEffect">
                                  <p:stCondLst>
                                    <p:cond delay="0"/>
                                  </p:stCondLst>
                                  <p:childTnLst>
                                    <p:set>
                                      <p:cBhvr>
                                        <p:cTn id="9" dur="1" fill="hold">
                                          <p:stCondLst>
                                            <p:cond delay="0"/>
                                          </p:stCondLst>
                                        </p:cTn>
                                        <p:tgtEl>
                                          <p:spTgt spid="33"/>
                                        </p:tgtEl>
                                        <p:attrNameLst>
                                          <p:attrName>style.visibility</p:attrName>
                                        </p:attrNameLst>
                                      </p:cBhvr>
                                      <p:to>
                                        <p:strVal val="hidden"/>
                                      </p:to>
                                    </p:set>
                                  </p:childTnLst>
                                </p:cTn>
                              </p:par>
                              <p:par>
                                <p:cTn id="10" presetID="10" presetClass="entr" presetSubtype="0" fill="hold" nodeType="with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par>
                                <p:cTn id="13" presetID="42" presetClass="path" presetSubtype="0" accel="50000" decel="50000" fill="hold" nodeType="withEffect">
                                  <p:stCondLst>
                                    <p:cond delay="0"/>
                                  </p:stCondLst>
                                  <p:childTnLst>
                                    <p:animMotion origin="layout" path="M -4.15202E-6 2.52722E-6 L 0.00352 -0.35488 " pathEditMode="relative" rAng="0" ptsTypes="AA">
                                      <p:cBhvr>
                                        <p:cTn id="14" dur="2000" fill="hold"/>
                                        <p:tgtEl>
                                          <p:spTgt spid="29"/>
                                        </p:tgtEl>
                                        <p:attrNameLst>
                                          <p:attrName>ppt_x</p:attrName>
                                          <p:attrName>ppt_y</p:attrName>
                                        </p:attrNameLst>
                                      </p:cBhvr>
                                      <p:rCtr x="169" y="-17744"/>
                                    </p:animMotion>
                                  </p:childTnLst>
                                </p:cTn>
                              </p:par>
                            </p:childTnLst>
                          </p:cTn>
                        </p:par>
                        <p:par>
                          <p:cTn id="15" fill="hold">
                            <p:stCondLst>
                              <p:cond delay="2000"/>
                            </p:stCondLst>
                            <p:childTnLst>
                              <p:par>
                                <p:cTn id="16" presetID="10" presetClass="exit" presetSubtype="0" fill="hold" nodeType="afterEffect">
                                  <p:stCondLst>
                                    <p:cond delay="0"/>
                                  </p:stCondLst>
                                  <p:childTnLst>
                                    <p:animEffect transition="out" filter="fade">
                                      <p:cBhvr>
                                        <p:cTn id="17" dur="500"/>
                                        <p:tgtEl>
                                          <p:spTgt spid="53"/>
                                        </p:tgtEl>
                                      </p:cBhvr>
                                    </p:animEffect>
                                    <p:set>
                                      <p:cBhvr>
                                        <p:cTn id="18" dur="1" fill="hold">
                                          <p:stCondLst>
                                            <p:cond delay="499"/>
                                          </p:stCondLst>
                                        </p:cTn>
                                        <p:tgtEl>
                                          <p:spTgt spid="53"/>
                                        </p:tgtEl>
                                        <p:attrNameLst>
                                          <p:attrName>style.visibility</p:attrName>
                                        </p:attrNameLst>
                                      </p:cBhvr>
                                      <p:to>
                                        <p:strVal val="hidden"/>
                                      </p:to>
                                    </p:set>
                                  </p:childTnLst>
                                </p:cTn>
                              </p:par>
                            </p:childTnLst>
                          </p:cTn>
                        </p:par>
                        <p:par>
                          <p:cTn id="19" fill="hold">
                            <p:stCondLst>
                              <p:cond delay="2500"/>
                            </p:stCondLst>
                            <p:childTnLst>
                              <p:par>
                                <p:cTn id="20" presetID="10" presetClass="entr" presetSubtype="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500"/>
                                        <p:tgtEl>
                                          <p:spTgt spid="52"/>
                                        </p:tgtEl>
                                      </p:cBhvr>
                                    </p:animEffect>
                                  </p:childTnLst>
                                </p:cTn>
                              </p:par>
                            </p:childTnLst>
                          </p:cTn>
                        </p:par>
                        <p:par>
                          <p:cTn id="26" fill="hold">
                            <p:stCondLst>
                              <p:cond delay="3000"/>
                            </p:stCondLst>
                            <p:childTnLst>
                              <p:par>
                                <p:cTn id="27" presetID="1" presetClass="entr" presetSubtype="0" fill="hold" grpId="0" nodeType="after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0" presetClass="exit" presetSubtype="0" fill="hold" nodeType="withEffect">
                                  <p:stCondLst>
                                    <p:cond delay="0"/>
                                  </p:stCondLst>
                                  <p:childTnLst>
                                    <p:animEffect transition="out" filter="fade">
                                      <p:cBhvr>
                                        <p:cTn id="30" dur="500"/>
                                        <p:tgtEl>
                                          <p:spTgt spid="10"/>
                                        </p:tgtEl>
                                      </p:cBhvr>
                                    </p:animEffect>
                                    <p:set>
                                      <p:cBhvr>
                                        <p:cTn id="31" dur="1" fill="hold">
                                          <p:stCondLst>
                                            <p:cond delay="499"/>
                                          </p:stCondLst>
                                        </p:cTn>
                                        <p:tgtEl>
                                          <p:spTgt spid="10"/>
                                        </p:tgtEl>
                                        <p:attrNameLst>
                                          <p:attrName>style.visibility</p:attrName>
                                        </p:attrNameLst>
                                      </p:cBhvr>
                                      <p:to>
                                        <p:strVal val="hidden"/>
                                      </p:to>
                                    </p:set>
                                  </p:childTnLst>
                                </p:cTn>
                              </p:par>
                            </p:childTnLst>
                          </p:cTn>
                        </p:par>
                        <p:par>
                          <p:cTn id="32" fill="hold">
                            <p:stCondLst>
                              <p:cond delay="3500"/>
                            </p:stCondLst>
                            <p:childTnLst>
                              <p:par>
                                <p:cTn id="33" presetID="10" presetClass="exit" presetSubtype="0" fill="hold" nodeType="afterEffect">
                                  <p:stCondLst>
                                    <p:cond delay="0"/>
                                  </p:stCondLst>
                                  <p:childTnLst>
                                    <p:animEffect transition="out" filter="fade">
                                      <p:cBhvr>
                                        <p:cTn id="34" dur="500"/>
                                        <p:tgtEl>
                                          <p:spTgt spid="56"/>
                                        </p:tgtEl>
                                      </p:cBhvr>
                                    </p:animEffect>
                                    <p:set>
                                      <p:cBhvr>
                                        <p:cTn id="35" dur="1" fill="hold">
                                          <p:stCondLst>
                                            <p:cond delay="499"/>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4" grpId="0"/>
      <p:bldP spid="46" grpId="0" animBg="1"/>
      <p:bldP spid="5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6E2F2-DDCA-024A-A635-6506058D761F}"/>
              </a:ext>
            </a:extLst>
          </p:cNvPr>
          <p:cNvSpPr>
            <a:spLocks noGrp="1"/>
          </p:cNvSpPr>
          <p:nvPr>
            <p:ph type="title"/>
          </p:nvPr>
        </p:nvSpPr>
        <p:spPr/>
        <p:txBody>
          <a:bodyPr/>
          <a:lstStyle/>
          <a:p>
            <a:r>
              <a:rPr lang="en-US" dirty="0"/>
              <a:t>Safe harbor statement</a:t>
            </a:r>
          </a:p>
        </p:txBody>
      </p:sp>
      <p:sp>
        <p:nvSpPr>
          <p:cNvPr id="3" name="Text Placeholder 2">
            <a:extLst>
              <a:ext uri="{FF2B5EF4-FFF2-40B4-BE49-F238E27FC236}">
                <a16:creationId xmlns:a16="http://schemas.microsoft.com/office/drawing/2014/main" id="{2A3B19A2-302A-1A47-94F9-13B5BAEC2BDF}"/>
              </a:ext>
            </a:extLst>
          </p:cNvPr>
          <p:cNvSpPr>
            <a:spLocks noGrp="1"/>
          </p:cNvSpPr>
          <p:nvPr>
            <p:ph type="body" idx="1"/>
          </p:nvPr>
        </p:nvSpPr>
        <p:spPr/>
        <p:txBody>
          <a:bodyPr/>
          <a:lstStyle/>
          <a:p>
            <a:pPr lvl="0"/>
            <a:r>
              <a:rPr lang="en-US" dirty="0"/>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a:t>
            </a:r>
          </a:p>
          <a:p>
            <a:pPr lvl="0"/>
            <a:endParaRPr lang="en-US" dirty="0"/>
          </a:p>
          <a:p>
            <a:pPr lvl="0"/>
            <a:r>
              <a:rPr lang="en-US" dirty="0"/>
              <a:t>The development, release, timing, and pricing of any features or functionality described for Oracle’s products may change and remains at the sole discretion of Oracle Corporation.</a:t>
            </a:r>
          </a:p>
        </p:txBody>
      </p:sp>
    </p:spTree>
    <p:extLst>
      <p:ext uri="{BB962C8B-B14F-4D97-AF65-F5344CB8AC3E}">
        <p14:creationId xmlns:p14="http://schemas.microsoft.com/office/powerpoint/2010/main" val="3061104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Placeholder 29"/>
          <p:cNvSpPr>
            <a:spLocks noGrp="1"/>
          </p:cNvSpPr>
          <p:nvPr>
            <p:ph type="body" sz="quarter" idx="13"/>
          </p:nvPr>
        </p:nvSpPr>
        <p:spPr/>
        <p:txBody>
          <a:bodyPr/>
          <a:lstStyle/>
          <a:p>
            <a:r>
              <a:rPr lang="en-US" dirty="0"/>
              <a:t>Isolation and agility with economies of scale</a:t>
            </a:r>
          </a:p>
        </p:txBody>
      </p:sp>
      <p:sp>
        <p:nvSpPr>
          <p:cNvPr id="2" name="Title 1"/>
          <p:cNvSpPr>
            <a:spLocks noGrp="1"/>
          </p:cNvSpPr>
          <p:nvPr>
            <p:ph type="title"/>
          </p:nvPr>
        </p:nvSpPr>
        <p:spPr/>
        <p:txBody>
          <a:bodyPr/>
          <a:lstStyle/>
          <a:p>
            <a:r>
              <a:rPr lang="en-US" dirty="0"/>
              <a:t>Advantages of Multitenant Architecture</a:t>
            </a:r>
          </a:p>
        </p:txBody>
      </p:sp>
      <p:pic>
        <p:nvPicPr>
          <p:cNvPr id="11" name="Picture 10"/>
          <p:cNvPicPr>
            <a:picLocks noChangeAspect="1"/>
          </p:cNvPicPr>
          <p:nvPr/>
        </p:nvPicPr>
        <p:blipFill>
          <a:blip r:embed="rId3" cstate="print"/>
          <a:stretch>
            <a:fillRect/>
          </a:stretch>
        </p:blipFill>
        <p:spPr>
          <a:xfrm>
            <a:off x="1236955" y="4942449"/>
            <a:ext cx="789621" cy="789827"/>
          </a:xfrm>
          <a:prstGeom prst="rect">
            <a:avLst/>
          </a:prstGeom>
        </p:spPr>
      </p:pic>
      <p:pic>
        <p:nvPicPr>
          <p:cNvPr id="12" name="Picture 11"/>
          <p:cNvPicPr>
            <a:picLocks noChangeAspect="1"/>
          </p:cNvPicPr>
          <p:nvPr/>
        </p:nvPicPr>
        <p:blipFill>
          <a:blip r:embed="rId4" cstate="print"/>
          <a:stretch>
            <a:fillRect/>
          </a:stretch>
        </p:blipFill>
        <p:spPr>
          <a:xfrm>
            <a:off x="2520498" y="4942449"/>
            <a:ext cx="2450226" cy="789827"/>
          </a:xfrm>
          <a:prstGeom prst="rect">
            <a:avLst/>
          </a:prstGeom>
        </p:spPr>
      </p:pic>
      <p:sp>
        <p:nvSpPr>
          <p:cNvPr id="16" name="TextBox 15"/>
          <p:cNvSpPr txBox="1"/>
          <p:nvPr/>
        </p:nvSpPr>
        <p:spPr>
          <a:xfrm>
            <a:off x="829825" y="2308325"/>
            <a:ext cx="933765" cy="338667"/>
          </a:xfrm>
          <a:prstGeom prst="rect">
            <a:avLst/>
          </a:prstGeom>
          <a:noFill/>
        </p:spPr>
        <p:txBody>
          <a:bodyPr wrap="none" lIns="0" tIns="0" rIns="0" bIns="0" rtlCol="0">
            <a:noAutofit/>
          </a:bodyPr>
          <a:lstStyle/>
          <a:p>
            <a:pPr algn="ctr">
              <a:lnSpc>
                <a:spcPct val="90000"/>
              </a:lnSpc>
            </a:pPr>
            <a:r>
              <a:rPr lang="en-US" dirty="0"/>
              <a:t>GL</a:t>
            </a:r>
          </a:p>
        </p:txBody>
      </p:sp>
      <p:sp>
        <p:nvSpPr>
          <p:cNvPr id="17" name="TextBox 16"/>
          <p:cNvSpPr txBox="1"/>
          <p:nvPr/>
        </p:nvSpPr>
        <p:spPr>
          <a:xfrm>
            <a:off x="2639301" y="2308325"/>
            <a:ext cx="962545" cy="338667"/>
          </a:xfrm>
          <a:prstGeom prst="rect">
            <a:avLst/>
          </a:prstGeom>
          <a:noFill/>
        </p:spPr>
        <p:txBody>
          <a:bodyPr wrap="none" lIns="0" tIns="0" rIns="0" bIns="0" rtlCol="0">
            <a:noAutofit/>
          </a:bodyPr>
          <a:lstStyle>
            <a:defPPr>
              <a:defRPr lang="en-US"/>
            </a:defPPr>
            <a:lvl1pPr algn="ctr">
              <a:lnSpc>
                <a:spcPct val="90000"/>
              </a:lnSpc>
            </a:lvl1pPr>
          </a:lstStyle>
          <a:p>
            <a:r>
              <a:rPr lang="en-US" dirty="0"/>
              <a:t>OE</a:t>
            </a:r>
          </a:p>
        </p:txBody>
      </p:sp>
      <p:sp>
        <p:nvSpPr>
          <p:cNvPr id="18" name="TextBox 17"/>
          <p:cNvSpPr txBox="1"/>
          <p:nvPr/>
        </p:nvSpPr>
        <p:spPr>
          <a:xfrm>
            <a:off x="4504568" y="1795434"/>
            <a:ext cx="933765" cy="338667"/>
          </a:xfrm>
          <a:prstGeom prst="rect">
            <a:avLst/>
          </a:prstGeom>
          <a:noFill/>
        </p:spPr>
        <p:txBody>
          <a:bodyPr wrap="none" lIns="0" tIns="0" rIns="0" bIns="0" rtlCol="0">
            <a:noAutofit/>
          </a:bodyPr>
          <a:lstStyle/>
          <a:p>
            <a:pPr algn="ctr">
              <a:lnSpc>
                <a:spcPct val="90000"/>
              </a:lnSpc>
            </a:pPr>
            <a:r>
              <a:rPr lang="en-US" dirty="0"/>
              <a:t>AP</a:t>
            </a:r>
          </a:p>
        </p:txBody>
      </p:sp>
      <p:grpSp>
        <p:nvGrpSpPr>
          <p:cNvPr id="14" name="Group 13"/>
          <p:cNvGrpSpPr/>
          <p:nvPr/>
        </p:nvGrpSpPr>
        <p:grpSpPr>
          <a:xfrm>
            <a:off x="5573032" y="1821703"/>
            <a:ext cx="6474174" cy="1600412"/>
            <a:chOff x="5565279" y="1821703"/>
            <a:chExt cx="6474174" cy="1600412"/>
          </a:xfrm>
        </p:grpSpPr>
        <p:sp>
          <p:nvSpPr>
            <p:cNvPr id="21" name="TextBox 20"/>
            <p:cNvSpPr txBox="1"/>
            <p:nvPr/>
          </p:nvSpPr>
          <p:spPr>
            <a:xfrm>
              <a:off x="6302401" y="1821703"/>
              <a:ext cx="5737052" cy="1600412"/>
            </a:xfrm>
            <a:prstGeom prst="rect">
              <a:avLst/>
            </a:prstGeom>
            <a:noFill/>
          </p:spPr>
          <p:txBody>
            <a:bodyPr wrap="square" lIns="121893" tIns="60947" rIns="121893" bIns="60947" rtlCol="0">
              <a:spAutoFit/>
            </a:bodyPr>
            <a:lstStyle/>
            <a:p>
              <a:r>
                <a:rPr lang="en-US" sz="2400" dirty="0"/>
                <a:t>Self-contained PDB for each application</a:t>
              </a:r>
            </a:p>
            <a:p>
              <a:pPr marL="457101" indent="-457101">
                <a:buFont typeface="Arial"/>
                <a:buChar char="•"/>
              </a:pPr>
              <a:r>
                <a:rPr lang="en-US" sz="2400" dirty="0"/>
                <a:t>Applications run unchanged</a:t>
              </a:r>
            </a:p>
            <a:p>
              <a:pPr marL="457101" indent="-457101">
                <a:buFont typeface="Arial"/>
                <a:buChar char="•"/>
              </a:pPr>
              <a:r>
                <a:rPr lang="en-US" sz="2400" dirty="0"/>
                <a:t>Rapid provisioning (via clones)</a:t>
              </a:r>
            </a:p>
            <a:p>
              <a:pPr marL="457101" indent="-457101">
                <a:buFont typeface="Arial"/>
                <a:buChar char="•"/>
              </a:pPr>
              <a:r>
                <a:rPr lang="en-US" sz="2400" dirty="0"/>
                <a:t>Portability (via </a:t>
              </a:r>
              <a:r>
                <a:rPr lang="en-US" sz="2400" dirty="0" err="1"/>
                <a:t>pluggability</a:t>
              </a:r>
              <a:r>
                <a:rPr lang="en-US" sz="2400" dirty="0"/>
                <a:t>)</a:t>
              </a:r>
            </a:p>
          </p:txBody>
        </p:sp>
        <p:cxnSp>
          <p:nvCxnSpPr>
            <p:cNvPr id="25" name="Straight Connector 24"/>
            <p:cNvCxnSpPr>
              <a:stCxn id="21" idx="1"/>
            </p:cNvCxnSpPr>
            <p:nvPr/>
          </p:nvCxnSpPr>
          <p:spPr>
            <a:xfrm flipH="1">
              <a:off x="5565279" y="2621909"/>
              <a:ext cx="737122" cy="204721"/>
            </a:xfrm>
            <a:prstGeom prst="line">
              <a:avLst/>
            </a:prstGeom>
            <a:ln w="19050">
              <a:solidFill>
                <a:schemeClr val="accent5"/>
              </a:solidFill>
              <a:miter lim="800000"/>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5716392" y="3486336"/>
            <a:ext cx="6312321" cy="1969744"/>
            <a:chOff x="5665483" y="3486336"/>
            <a:chExt cx="6312321" cy="1969744"/>
          </a:xfrm>
        </p:grpSpPr>
        <p:sp>
          <p:nvSpPr>
            <p:cNvPr id="23" name="TextBox 22"/>
            <p:cNvSpPr txBox="1"/>
            <p:nvPr/>
          </p:nvSpPr>
          <p:spPr>
            <a:xfrm>
              <a:off x="6240753" y="3486336"/>
              <a:ext cx="5737051" cy="1969744"/>
            </a:xfrm>
            <a:prstGeom prst="rect">
              <a:avLst/>
            </a:prstGeom>
            <a:noFill/>
          </p:spPr>
          <p:txBody>
            <a:bodyPr wrap="square" lIns="121893" tIns="60947" rIns="121893" bIns="60947" rtlCol="0">
              <a:spAutoFit/>
            </a:bodyPr>
            <a:lstStyle/>
            <a:p>
              <a:r>
                <a:rPr lang="en-US" sz="2400" dirty="0"/>
                <a:t>Common operations performed at CDB level</a:t>
              </a:r>
            </a:p>
            <a:p>
              <a:pPr marL="457101" indent="-457101">
                <a:buFont typeface="Arial"/>
                <a:buChar char="•"/>
              </a:pPr>
              <a:r>
                <a:rPr lang="en-US" sz="2400" dirty="0"/>
                <a:t>Manage many as one</a:t>
              </a:r>
              <a:br>
                <a:rPr lang="en-US" sz="2400" dirty="0"/>
              </a:br>
              <a:r>
                <a:rPr lang="en-US" sz="2400" dirty="0"/>
                <a:t>(upgrade, HA, backup)</a:t>
              </a:r>
            </a:p>
            <a:p>
              <a:pPr marL="457101" indent="-457101">
                <a:buFont typeface="Arial"/>
                <a:buChar char="•"/>
              </a:pPr>
              <a:r>
                <a:rPr lang="en-US" sz="2400" dirty="0"/>
                <a:t>Granular control when appropriate</a:t>
              </a:r>
            </a:p>
          </p:txBody>
        </p:sp>
        <p:cxnSp>
          <p:nvCxnSpPr>
            <p:cNvPr id="26" name="Straight Connector 25"/>
            <p:cNvCxnSpPr>
              <a:stCxn id="23" idx="1"/>
            </p:cNvCxnSpPr>
            <p:nvPr/>
          </p:nvCxnSpPr>
          <p:spPr>
            <a:xfrm flipH="1" flipV="1">
              <a:off x="5665483" y="4457857"/>
              <a:ext cx="575270" cy="13351"/>
            </a:xfrm>
            <a:prstGeom prst="line">
              <a:avLst/>
            </a:prstGeom>
            <a:ln w="19050">
              <a:solidFill>
                <a:schemeClr val="accent5"/>
              </a:solidFill>
              <a:miter lim="800000"/>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4970724" y="5265275"/>
            <a:ext cx="7051822" cy="1231080"/>
            <a:chOff x="4969136" y="5265275"/>
            <a:chExt cx="7051822" cy="1231080"/>
          </a:xfrm>
        </p:grpSpPr>
        <p:sp>
          <p:nvSpPr>
            <p:cNvPr id="22" name="TextBox 21"/>
            <p:cNvSpPr txBox="1"/>
            <p:nvPr/>
          </p:nvSpPr>
          <p:spPr>
            <a:xfrm>
              <a:off x="6283906" y="5265275"/>
              <a:ext cx="5737052" cy="1231080"/>
            </a:xfrm>
            <a:prstGeom prst="rect">
              <a:avLst/>
            </a:prstGeom>
            <a:noFill/>
          </p:spPr>
          <p:txBody>
            <a:bodyPr wrap="square" lIns="121893" tIns="60947" rIns="121893" bIns="60947" rtlCol="0">
              <a:spAutoFit/>
            </a:bodyPr>
            <a:lstStyle/>
            <a:p>
              <a:r>
                <a:rPr lang="en-US" sz="2400" dirty="0"/>
                <a:t>Shared memory and background processes</a:t>
              </a:r>
            </a:p>
            <a:p>
              <a:pPr marL="457101" indent="-457101">
                <a:buFont typeface="Arial"/>
                <a:buChar char="•"/>
              </a:pPr>
              <a:r>
                <a:rPr lang="en-US" sz="2400" dirty="0"/>
                <a:t>More applications per server</a:t>
              </a:r>
            </a:p>
          </p:txBody>
        </p:sp>
        <p:cxnSp>
          <p:nvCxnSpPr>
            <p:cNvPr id="28" name="Straight Connector 27"/>
            <p:cNvCxnSpPr>
              <a:stCxn id="22" idx="1"/>
              <a:endCxn id="12" idx="3"/>
            </p:cNvCxnSpPr>
            <p:nvPr/>
          </p:nvCxnSpPr>
          <p:spPr>
            <a:xfrm flipH="1" flipV="1">
              <a:off x="4969136" y="5337362"/>
              <a:ext cx="1314770" cy="543453"/>
            </a:xfrm>
            <a:prstGeom prst="line">
              <a:avLst/>
            </a:prstGeom>
            <a:ln w="19050">
              <a:solidFill>
                <a:schemeClr val="accent5"/>
              </a:solidFill>
              <a:miter lim="800000"/>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428866" y="3880331"/>
            <a:ext cx="5252160" cy="974128"/>
            <a:chOff x="325560" y="1434748"/>
            <a:chExt cx="4445000" cy="824208"/>
          </a:xfrm>
        </p:grpSpPr>
        <p:sp>
          <p:nvSpPr>
            <p:cNvPr id="6" name="Rectangle 30"/>
            <p:cNvSpPr/>
            <p:nvPr/>
          </p:nvSpPr>
          <p:spPr>
            <a:xfrm>
              <a:off x="325560" y="1434748"/>
              <a:ext cx="4445000" cy="824208"/>
            </a:xfrm>
            <a:custGeom>
              <a:avLst/>
              <a:gdLst/>
              <a:ahLst/>
              <a:cxnLst/>
              <a:rect l="l" t="t" r="r" b="b"/>
              <a:pathLst>
                <a:path w="4445000" h="824208">
                  <a:moveTo>
                    <a:pt x="437213" y="0"/>
                  </a:moveTo>
                  <a:lnTo>
                    <a:pt x="1004977" y="0"/>
                  </a:lnTo>
                  <a:lnTo>
                    <a:pt x="1004977" y="129443"/>
                  </a:lnTo>
                  <a:lnTo>
                    <a:pt x="2003892" y="129443"/>
                  </a:lnTo>
                  <a:lnTo>
                    <a:pt x="2003892" y="0"/>
                  </a:lnTo>
                  <a:lnTo>
                    <a:pt x="2571656" y="0"/>
                  </a:lnTo>
                  <a:lnTo>
                    <a:pt x="2571656" y="129443"/>
                  </a:lnTo>
                  <a:lnTo>
                    <a:pt x="3573084" y="129443"/>
                  </a:lnTo>
                  <a:lnTo>
                    <a:pt x="3573084" y="0"/>
                  </a:lnTo>
                  <a:lnTo>
                    <a:pt x="4140848" y="0"/>
                  </a:lnTo>
                  <a:lnTo>
                    <a:pt x="4140848" y="129443"/>
                  </a:lnTo>
                  <a:lnTo>
                    <a:pt x="4329204" y="129443"/>
                  </a:lnTo>
                  <a:cubicBezTo>
                    <a:pt x="4393156" y="129443"/>
                    <a:pt x="4445000" y="181287"/>
                    <a:pt x="4445000" y="245239"/>
                  </a:cubicBezTo>
                  <a:lnTo>
                    <a:pt x="4445000" y="708412"/>
                  </a:lnTo>
                  <a:cubicBezTo>
                    <a:pt x="4445000" y="772364"/>
                    <a:pt x="4393156" y="824208"/>
                    <a:pt x="4329204" y="824208"/>
                  </a:cubicBezTo>
                  <a:lnTo>
                    <a:pt x="115796" y="824208"/>
                  </a:lnTo>
                  <a:cubicBezTo>
                    <a:pt x="51844" y="824208"/>
                    <a:pt x="0" y="772364"/>
                    <a:pt x="0" y="708412"/>
                  </a:cubicBezTo>
                  <a:lnTo>
                    <a:pt x="0" y="245239"/>
                  </a:lnTo>
                  <a:cubicBezTo>
                    <a:pt x="0" y="181287"/>
                    <a:pt x="51844" y="129443"/>
                    <a:pt x="115796" y="129443"/>
                  </a:cubicBezTo>
                  <a:lnTo>
                    <a:pt x="437213" y="129443"/>
                  </a:lnTo>
                  <a:close/>
                </a:path>
              </a:pathLst>
            </a:custGeom>
            <a:solidFill>
              <a:srgbClr val="878787"/>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7" name="Oval 6"/>
            <p:cNvSpPr>
              <a:spLocks noChangeAspect="1"/>
            </p:cNvSpPr>
            <p:nvPr/>
          </p:nvSpPr>
          <p:spPr>
            <a:xfrm>
              <a:off x="885800" y="1733791"/>
              <a:ext cx="317500" cy="317500"/>
            </a:xfrm>
            <a:prstGeom prst="ellipse">
              <a:avLst/>
            </a:prstGeom>
            <a:solidFill>
              <a:schemeClr val="accent1"/>
            </a:solidFill>
            <a:ln w="127000" cmpd="sng">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ln w="114300" cmpd="sng">
                  <a:solidFill>
                    <a:schemeClr val="tx1"/>
                  </a:solidFill>
                </a:ln>
              </a:endParaRPr>
            </a:p>
          </p:txBody>
        </p:sp>
        <p:sp>
          <p:nvSpPr>
            <p:cNvPr id="8" name="Oval 7"/>
            <p:cNvSpPr>
              <a:spLocks noChangeAspect="1"/>
            </p:cNvSpPr>
            <p:nvPr/>
          </p:nvSpPr>
          <p:spPr>
            <a:xfrm>
              <a:off x="2458121" y="1733791"/>
              <a:ext cx="317500" cy="317500"/>
            </a:xfrm>
            <a:prstGeom prst="ellipse">
              <a:avLst/>
            </a:prstGeom>
            <a:solidFill>
              <a:schemeClr val="accent1"/>
            </a:solidFill>
            <a:ln w="127000" cmpd="sng">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ln w="114300" cmpd="sng">
                  <a:solidFill>
                    <a:schemeClr val="tx1"/>
                  </a:solidFill>
                </a:ln>
              </a:endParaRPr>
            </a:p>
          </p:txBody>
        </p:sp>
        <p:sp>
          <p:nvSpPr>
            <p:cNvPr id="9" name="Oval 8"/>
            <p:cNvSpPr>
              <a:spLocks noChangeAspect="1"/>
            </p:cNvSpPr>
            <p:nvPr/>
          </p:nvSpPr>
          <p:spPr>
            <a:xfrm>
              <a:off x="4040839" y="1733791"/>
              <a:ext cx="317500" cy="317500"/>
            </a:xfrm>
            <a:prstGeom prst="ellipse">
              <a:avLst/>
            </a:prstGeom>
            <a:solidFill>
              <a:schemeClr val="tx2"/>
            </a:solidFill>
            <a:ln w="127000" cmpd="sng">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ln w="114300" cmpd="sng">
                  <a:solidFill>
                    <a:schemeClr val="tx1"/>
                  </a:solidFill>
                </a:ln>
              </a:endParaRPr>
            </a:p>
          </p:txBody>
        </p:sp>
      </p:grpSp>
      <p:pic>
        <p:nvPicPr>
          <p:cNvPr id="27" name="Picture 26"/>
          <p:cNvPicPr>
            <a:picLocks noChangeAspect="1"/>
          </p:cNvPicPr>
          <p:nvPr/>
        </p:nvPicPr>
        <p:blipFill>
          <a:blip r:embed="rId5" cstate="print"/>
          <a:stretch>
            <a:fillRect/>
          </a:stretch>
        </p:blipFill>
        <p:spPr>
          <a:xfrm>
            <a:off x="497045" y="2545987"/>
            <a:ext cx="1523603" cy="1524000"/>
          </a:xfrm>
          <a:prstGeom prst="rect">
            <a:avLst/>
          </a:prstGeom>
        </p:spPr>
      </p:pic>
      <p:pic>
        <p:nvPicPr>
          <p:cNvPr id="32" name="Picture 31"/>
          <p:cNvPicPr>
            <a:picLocks noChangeAspect="1"/>
          </p:cNvPicPr>
          <p:nvPr/>
        </p:nvPicPr>
        <p:blipFill>
          <a:blip r:embed="rId5" cstate="print"/>
          <a:stretch>
            <a:fillRect/>
          </a:stretch>
        </p:blipFill>
        <p:spPr>
          <a:xfrm>
            <a:off x="2342335" y="2536031"/>
            <a:ext cx="1523603" cy="1524000"/>
          </a:xfrm>
          <a:prstGeom prst="rect">
            <a:avLst/>
          </a:prstGeom>
        </p:spPr>
      </p:pic>
      <p:pic>
        <p:nvPicPr>
          <p:cNvPr id="4" name="Picture 3"/>
          <p:cNvPicPr>
            <a:picLocks noChangeAspect="1"/>
          </p:cNvPicPr>
          <p:nvPr/>
        </p:nvPicPr>
        <p:blipFill>
          <a:blip r:embed="rId6" cstate="print"/>
          <a:stretch>
            <a:fillRect/>
          </a:stretch>
        </p:blipFill>
        <p:spPr>
          <a:xfrm>
            <a:off x="4047868" y="2012855"/>
            <a:ext cx="1872111" cy="1872599"/>
          </a:xfrm>
          <a:prstGeom prst="rect">
            <a:avLst/>
          </a:prstGeom>
        </p:spPr>
      </p:pic>
      <p:sp>
        <p:nvSpPr>
          <p:cNvPr id="33" name="TextBox 32"/>
          <p:cNvSpPr txBox="1"/>
          <p:nvPr/>
        </p:nvSpPr>
        <p:spPr>
          <a:xfrm>
            <a:off x="906902" y="5699572"/>
            <a:ext cx="4419599" cy="441080"/>
          </a:xfrm>
          <a:prstGeom prst="rect">
            <a:avLst/>
          </a:prstGeom>
          <a:noFill/>
        </p:spPr>
        <p:txBody>
          <a:bodyPr wrap="square" lIns="162497" tIns="81247" rIns="162497" bIns="81247" rtlCol="0">
            <a:spAutoFit/>
          </a:bodyPr>
          <a:lstStyle/>
          <a:p>
            <a:pPr algn="ctr"/>
            <a:r>
              <a:rPr lang="en-US" dirty="0">
                <a:solidFill>
                  <a:schemeClr val="tx2"/>
                </a:solidFill>
              </a:rPr>
              <a:t>Complementary to VMs</a:t>
            </a:r>
          </a:p>
        </p:txBody>
      </p:sp>
    </p:spTree>
    <p:extLst>
      <p:ext uri="{BB962C8B-B14F-4D97-AF65-F5344CB8AC3E}">
        <p14:creationId xmlns:p14="http://schemas.microsoft.com/office/powerpoint/2010/main" val="3941726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C76E1649-D7AD-344B-AFE2-33772BA3C42D}"/>
              </a:ext>
            </a:extLst>
          </p:cNvPr>
          <p:cNvSpPr>
            <a:spLocks noGrp="1"/>
          </p:cNvSpPr>
          <p:nvPr>
            <p:ph type="title"/>
          </p:nvPr>
        </p:nvSpPr>
        <p:spPr/>
        <p:txBody>
          <a:bodyPr/>
          <a:lstStyle/>
          <a:p>
            <a:r>
              <a:rPr lang="es-ES" dirty="0" err="1"/>
              <a:t>Overview</a:t>
            </a:r>
            <a:endParaRPr lang="es-ES" dirty="0"/>
          </a:p>
        </p:txBody>
      </p:sp>
      <p:sp>
        <p:nvSpPr>
          <p:cNvPr id="6" name="CuadroTexto 5">
            <a:extLst>
              <a:ext uri="{FF2B5EF4-FFF2-40B4-BE49-F238E27FC236}">
                <a16:creationId xmlns:a16="http://schemas.microsoft.com/office/drawing/2014/main" id="{B5F6DC83-F56F-3E4F-91DD-51ACE9D9FB48}"/>
              </a:ext>
            </a:extLst>
          </p:cNvPr>
          <p:cNvSpPr txBox="1"/>
          <p:nvPr/>
        </p:nvSpPr>
        <p:spPr>
          <a:xfrm>
            <a:off x="3275730" y="2300748"/>
            <a:ext cx="5471652" cy="2344994"/>
          </a:xfrm>
          <a:prstGeom prst="rect">
            <a:avLst/>
          </a:prstGeom>
          <a:noFill/>
        </p:spPr>
        <p:txBody>
          <a:bodyPr wrap="square" lIns="0" tIns="0" rIns="0" bIns="0" rtlCol="0">
            <a:noAutofit/>
          </a:bodyPr>
          <a:lstStyle/>
          <a:p>
            <a:pPr marL="342900" indent="-342900">
              <a:lnSpc>
                <a:spcPct val="90000"/>
              </a:lnSpc>
              <a:buFont typeface="Arial" panose="020B0604020202020204" pitchFamily="34" charset="0"/>
              <a:buChar char="•"/>
            </a:pPr>
            <a:r>
              <a:rPr lang="es-ES" sz="4000" dirty="0" err="1">
                <a:solidFill>
                  <a:schemeClr val="bg1">
                    <a:lumMod val="85000"/>
                  </a:schemeClr>
                </a:solidFill>
              </a:rPr>
              <a:t>MultiTenant</a:t>
            </a:r>
            <a:endParaRPr lang="es-ES" sz="4000" dirty="0">
              <a:solidFill>
                <a:schemeClr val="bg1">
                  <a:lumMod val="85000"/>
                </a:schemeClr>
              </a:solidFill>
            </a:endParaRPr>
          </a:p>
          <a:p>
            <a:pPr marL="342900" indent="-342900">
              <a:lnSpc>
                <a:spcPct val="90000"/>
              </a:lnSpc>
              <a:buFont typeface="Arial" panose="020B0604020202020204" pitchFamily="34" charset="0"/>
              <a:buChar char="•"/>
            </a:pPr>
            <a:r>
              <a:rPr lang="es-ES" sz="4000" dirty="0"/>
              <a:t>JSON</a:t>
            </a:r>
          </a:p>
          <a:p>
            <a:pPr marL="342900" indent="-342900">
              <a:lnSpc>
                <a:spcPct val="90000"/>
              </a:lnSpc>
              <a:buFont typeface="Arial" panose="020B0604020202020204" pitchFamily="34" charset="0"/>
              <a:buChar char="•"/>
            </a:pPr>
            <a:r>
              <a:rPr lang="es-ES" sz="4000" dirty="0" err="1">
                <a:solidFill>
                  <a:schemeClr val="bg1">
                    <a:lumMod val="85000"/>
                  </a:schemeClr>
                </a:solidFill>
              </a:rPr>
              <a:t>InMemory</a:t>
            </a:r>
            <a:endParaRPr lang="es-ES" sz="4000" dirty="0">
              <a:solidFill>
                <a:schemeClr val="bg1">
                  <a:lumMod val="85000"/>
                </a:schemeClr>
              </a:solidFill>
            </a:endParaRPr>
          </a:p>
          <a:p>
            <a:pPr marL="342900" indent="-342900">
              <a:lnSpc>
                <a:spcPct val="90000"/>
              </a:lnSpc>
              <a:buFont typeface="Arial" panose="020B0604020202020204" pitchFamily="34" charset="0"/>
              <a:buChar char="•"/>
            </a:pPr>
            <a:r>
              <a:rPr lang="es-ES" sz="4000" dirty="0">
                <a:solidFill>
                  <a:schemeClr val="bg1">
                    <a:lumMod val="85000"/>
                  </a:schemeClr>
                </a:solidFill>
              </a:rPr>
              <a:t>ACO</a:t>
            </a:r>
          </a:p>
        </p:txBody>
      </p:sp>
    </p:spTree>
    <p:extLst>
      <p:ext uri="{BB962C8B-B14F-4D97-AF65-F5344CB8AC3E}">
        <p14:creationId xmlns:p14="http://schemas.microsoft.com/office/powerpoint/2010/main" val="1161223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br>
              <a:rPr lang="en-US" dirty="0"/>
            </a:br>
            <a:r>
              <a:rPr lang="en-US" dirty="0"/>
              <a:t>What is JSON?</a:t>
            </a:r>
            <a:br>
              <a:rPr lang="en-US" dirty="0"/>
            </a:br>
            <a:endParaRPr kumimoji="1" lang="ja-JP" altLang="en-US" sz="2400" dirty="0">
              <a:solidFill>
                <a:srgbClr val="FF0000"/>
              </a:solidFill>
            </a:endParaRPr>
          </a:p>
        </p:txBody>
      </p:sp>
      <p:sp>
        <p:nvSpPr>
          <p:cNvPr id="4" name="Content Placeholder 3">
            <a:extLst>
              <a:ext uri="{FF2B5EF4-FFF2-40B4-BE49-F238E27FC236}">
                <a16:creationId xmlns:a16="http://schemas.microsoft.com/office/drawing/2014/main" id="{B8D53A46-5D01-2745-9FFC-A57B7E28F086}"/>
              </a:ext>
            </a:extLst>
          </p:cNvPr>
          <p:cNvSpPr>
            <a:spLocks noGrp="1"/>
          </p:cNvSpPr>
          <p:nvPr>
            <p:ph idx="1"/>
          </p:nvPr>
        </p:nvSpPr>
        <p:spPr/>
        <p:txBody>
          <a:bodyPr/>
          <a:lstStyle/>
          <a:p>
            <a:pPr marL="457200" indent="-457200"/>
            <a:r>
              <a:rPr lang="en-US" dirty="0"/>
              <a:t>JSON stands for </a:t>
            </a:r>
            <a:r>
              <a:rPr lang="en-US" b="1" dirty="0">
                <a:solidFill>
                  <a:schemeClr val="accent1"/>
                </a:solidFill>
              </a:rPr>
              <a:t>J</a:t>
            </a:r>
            <a:r>
              <a:rPr lang="en-US" b="1" dirty="0"/>
              <a:t>ava</a:t>
            </a:r>
            <a:r>
              <a:rPr lang="en-US" b="1" dirty="0">
                <a:solidFill>
                  <a:schemeClr val="accent1"/>
                </a:solidFill>
              </a:rPr>
              <a:t>S</a:t>
            </a:r>
            <a:r>
              <a:rPr lang="en-US" b="1" dirty="0"/>
              <a:t>cript </a:t>
            </a:r>
            <a:r>
              <a:rPr lang="en-US" b="1" dirty="0">
                <a:solidFill>
                  <a:schemeClr val="accent1"/>
                </a:solidFill>
              </a:rPr>
              <a:t>O</a:t>
            </a:r>
            <a:r>
              <a:rPr lang="en-US" b="1" dirty="0"/>
              <a:t>bject </a:t>
            </a:r>
            <a:r>
              <a:rPr lang="en-US" b="1" dirty="0">
                <a:solidFill>
                  <a:schemeClr val="accent1"/>
                </a:solidFill>
              </a:rPr>
              <a:t>N</a:t>
            </a:r>
            <a:r>
              <a:rPr lang="en-US" b="1" dirty="0"/>
              <a:t>otation</a:t>
            </a:r>
            <a:r>
              <a:rPr lang="en-US" dirty="0"/>
              <a:t> </a:t>
            </a:r>
          </a:p>
          <a:p>
            <a:pPr marL="457200" indent="-457200"/>
            <a:r>
              <a:rPr lang="en-US" dirty="0">
                <a:latin typeface="Calibri" charset="0"/>
              </a:rPr>
              <a:t>It’s a "lightweight", readable data interchange format that’s language independent </a:t>
            </a:r>
            <a:endParaRPr lang="en-US" dirty="0"/>
          </a:p>
          <a:p>
            <a:pPr marL="457200" indent="-457200"/>
            <a:r>
              <a:rPr lang="en-US" dirty="0"/>
              <a:t>Most popular data format for new web applications</a:t>
            </a:r>
          </a:p>
          <a:p>
            <a:pPr marL="457200" indent="-457200"/>
            <a:r>
              <a:rPr lang="en-US" dirty="0"/>
              <a:t>Instead of creating an entity relationship model to define all of the data the application needs and then mapping it to a set of relational tables</a:t>
            </a:r>
          </a:p>
          <a:p>
            <a:pPr marL="457200" indent="-457200"/>
            <a:r>
              <a:rPr lang="en-US" dirty="0"/>
              <a:t>Storing JSON documents in the database greatly simplifies application development as the same schema-less data representation can be use in Application and the Database</a:t>
            </a:r>
          </a:p>
          <a:p>
            <a:pPr marL="457200" indent="-457200"/>
            <a:endParaRPr lang="en-US" dirty="0"/>
          </a:p>
          <a:p>
            <a:endParaRPr lang="en-US" dirty="0"/>
          </a:p>
        </p:txBody>
      </p:sp>
      <p:sp>
        <p:nvSpPr>
          <p:cNvPr id="2" name="Slide Number Placeholder 1"/>
          <p:cNvSpPr>
            <a:spLocks noGrp="1"/>
          </p:cNvSpPr>
          <p:nvPr>
            <p:ph type="sldNum" sz="quarter" idx="12"/>
          </p:nvPr>
        </p:nvSpPr>
        <p:spPr>
          <a:xfrm>
            <a:off x="11277600"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s-ES" smtClean="0">
                <a:solidFill>
                  <a:srgbClr val="5F5F5F"/>
                </a:solidFill>
                <a:latin typeface="Calibri"/>
              </a:rPr>
              <a:pPr/>
              <a:t>22</a:t>
            </a:fld>
            <a:endParaRPr lang="ja-JP" altLang="en-US" dirty="0"/>
          </a:p>
        </p:txBody>
      </p:sp>
      <p:pic>
        <p:nvPicPr>
          <p:cNvPr id="9" name="Picture 2" descr="json.png">
            <a:extLst>
              <a:ext uri="{FF2B5EF4-FFF2-40B4-BE49-F238E27FC236}">
                <a16:creationId xmlns:a16="http://schemas.microsoft.com/office/drawing/2014/main" id="{470B3E63-8AD6-F84D-9935-E81B8360C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4679" y="381228"/>
            <a:ext cx="1600200" cy="1093886"/>
          </a:xfrm>
          <a:prstGeom prst="rect">
            <a:avLst/>
          </a:prstGeom>
        </p:spPr>
      </p:pic>
    </p:spTree>
    <p:extLst>
      <p:ext uri="{BB962C8B-B14F-4D97-AF65-F5344CB8AC3E}">
        <p14:creationId xmlns:p14="http://schemas.microsoft.com/office/powerpoint/2010/main" val="7563236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1277600"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s-ES" smtClean="0">
                <a:solidFill>
                  <a:srgbClr val="5F5F5F"/>
                </a:solidFill>
                <a:latin typeface="Calibri"/>
              </a:rPr>
              <a:pPr/>
              <a:t>23</a:t>
            </a:fld>
            <a:endParaRPr lang="ja-JP" altLang="en-US" dirty="0"/>
          </a:p>
        </p:txBody>
      </p:sp>
      <p:sp>
        <p:nvSpPr>
          <p:cNvPr id="3" name="Title 2"/>
          <p:cNvSpPr>
            <a:spLocks noGrp="1"/>
          </p:cNvSpPr>
          <p:nvPr>
            <p:ph type="title"/>
          </p:nvPr>
        </p:nvSpPr>
        <p:spPr/>
        <p:txBody>
          <a:bodyPr>
            <a:normAutofit fontScale="90000"/>
          </a:bodyPr>
          <a:lstStyle/>
          <a:p>
            <a:br>
              <a:rPr lang="en-US" dirty="0"/>
            </a:br>
            <a:r>
              <a:rPr lang="en-US" dirty="0"/>
              <a:t>What is JSON?</a:t>
            </a:r>
            <a:br>
              <a:rPr lang="en-US" dirty="0"/>
            </a:br>
            <a:endParaRPr kumimoji="1" lang="ja-JP" altLang="en-US" sz="2400" dirty="0">
              <a:solidFill>
                <a:srgbClr val="FF0000"/>
              </a:solidFill>
            </a:endParaRPr>
          </a:p>
        </p:txBody>
      </p:sp>
      <p:sp>
        <p:nvSpPr>
          <p:cNvPr id="6" name="TextBox 5"/>
          <p:cNvSpPr txBox="1"/>
          <p:nvPr/>
        </p:nvSpPr>
        <p:spPr>
          <a:xfrm>
            <a:off x="426720" y="2105727"/>
            <a:ext cx="5503228" cy="3300681"/>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anchor="t"/>
          <a:lstStyle/>
          <a:p>
            <a:pPr lvl="0"/>
            <a:r>
              <a:rPr lang="en-US" sz="2000" b="1" dirty="0">
                <a:solidFill>
                  <a:srgbClr val="5F5F5F"/>
                </a:solidFill>
                <a:latin typeface="Courier" pitchFamily="2" charset="0"/>
              </a:rPr>
              <a:t>{"id":</a:t>
            </a:r>
            <a:r>
              <a:rPr lang="en-US" sz="2000" b="1" dirty="0">
                <a:solidFill>
                  <a:srgbClr val="FF0000"/>
                </a:solidFill>
                <a:latin typeface="Courier" pitchFamily="2" charset="0"/>
              </a:rPr>
              <a:t>1</a:t>
            </a:r>
            <a:r>
              <a:rPr lang="en-US" sz="2000" b="1" dirty="0">
                <a:solidFill>
                  <a:srgbClr val="5F5F5F"/>
                </a:solidFill>
                <a:latin typeface="Courier" pitchFamily="2" charset="0"/>
              </a:rPr>
              <a:t>,</a:t>
            </a:r>
          </a:p>
          <a:p>
            <a:pPr lvl="0"/>
            <a:r>
              <a:rPr lang="en-US" sz="2000" b="1" dirty="0">
                <a:solidFill>
                  <a:srgbClr val="5F5F5F"/>
                </a:solidFill>
                <a:latin typeface="Courier" pitchFamily="2" charset="0"/>
              </a:rPr>
              <a:t> "</a:t>
            </a:r>
            <a:r>
              <a:rPr lang="en-US" sz="2000" b="1" dirty="0" err="1">
                <a:solidFill>
                  <a:srgbClr val="5F5F5F"/>
                </a:solidFill>
                <a:latin typeface="Courier" pitchFamily="2" charset="0"/>
              </a:rPr>
              <a:t>name":</a:t>
            </a:r>
            <a:r>
              <a:rPr lang="en-US" sz="2000" b="1" dirty="0" err="1">
                <a:solidFill>
                  <a:srgbClr val="00B050"/>
                </a:solidFill>
                <a:latin typeface="Courier" pitchFamily="2" charset="0"/>
              </a:rPr>
              <a:t>"Century</a:t>
            </a:r>
            <a:r>
              <a:rPr lang="en-US" sz="2000" b="1" dirty="0">
                <a:solidFill>
                  <a:srgbClr val="00B050"/>
                </a:solidFill>
                <a:latin typeface="Courier" pitchFamily="2" charset="0"/>
              </a:rPr>
              <a:t> 16"</a:t>
            </a:r>
            <a:r>
              <a:rPr lang="en-US" sz="2000" b="1" dirty="0">
                <a:solidFill>
                  <a:srgbClr val="5F5F5F"/>
                </a:solidFill>
                <a:latin typeface="Courier" pitchFamily="2" charset="0"/>
              </a:rPr>
              <a:t>,</a:t>
            </a:r>
          </a:p>
          <a:p>
            <a:pPr lvl="0"/>
            <a:r>
              <a:rPr lang="en-US" sz="2000" b="1" dirty="0">
                <a:solidFill>
                  <a:srgbClr val="5F5F5F"/>
                </a:solidFill>
                <a:latin typeface="Courier" pitchFamily="2" charset="0"/>
              </a:rPr>
              <a:t> "location":{"</a:t>
            </a:r>
            <a:r>
              <a:rPr lang="en-US" sz="2000" b="1" dirty="0" err="1">
                <a:solidFill>
                  <a:srgbClr val="5F5F5F"/>
                </a:solidFill>
                <a:latin typeface="Courier" pitchFamily="2" charset="0"/>
              </a:rPr>
              <a:t>street":</a:t>
            </a:r>
            <a:r>
              <a:rPr lang="en-US" sz="2000" b="1" dirty="0" err="1">
                <a:solidFill>
                  <a:srgbClr val="00B050"/>
                </a:solidFill>
                <a:latin typeface="Courier" pitchFamily="2" charset="0"/>
              </a:rPr>
              <a:t>"Main</a:t>
            </a:r>
            <a:r>
              <a:rPr lang="en-US" sz="2000" b="1" dirty="0">
                <a:solidFill>
                  <a:srgbClr val="00B050"/>
                </a:solidFill>
                <a:latin typeface="Courier" pitchFamily="2" charset="0"/>
              </a:rPr>
              <a:t> St"</a:t>
            </a:r>
            <a:r>
              <a:rPr lang="en-US" sz="2000" b="1" dirty="0">
                <a:solidFill>
                  <a:srgbClr val="5F5F5F"/>
                </a:solidFill>
                <a:latin typeface="Courier" pitchFamily="2" charset="0"/>
              </a:rPr>
              <a:t>,</a:t>
            </a:r>
          </a:p>
          <a:p>
            <a:pPr lvl="0"/>
            <a:r>
              <a:rPr lang="en-US" sz="2000" b="1" dirty="0">
                <a:solidFill>
                  <a:srgbClr val="5F5F5F"/>
                </a:solidFill>
                <a:latin typeface="Courier" pitchFamily="2" charset="0"/>
              </a:rPr>
              <a:t>             "</a:t>
            </a:r>
            <a:r>
              <a:rPr lang="en-US" sz="2000" b="1" dirty="0" err="1">
                <a:solidFill>
                  <a:srgbClr val="5F5F5F"/>
                </a:solidFill>
                <a:latin typeface="Courier" pitchFamily="2" charset="0"/>
              </a:rPr>
              <a:t>city":</a:t>
            </a:r>
            <a:r>
              <a:rPr lang="en-US" sz="2000" b="1" dirty="0" err="1">
                <a:solidFill>
                  <a:srgbClr val="00B050"/>
                </a:solidFill>
                <a:latin typeface="Courier" pitchFamily="2" charset="0"/>
              </a:rPr>
              <a:t>"Redwood</a:t>
            </a:r>
            <a:r>
              <a:rPr lang="en-US" sz="2000" b="1" dirty="0">
                <a:solidFill>
                  <a:srgbClr val="00B050"/>
                </a:solidFill>
                <a:latin typeface="Courier" pitchFamily="2" charset="0"/>
              </a:rPr>
              <a:t>"</a:t>
            </a:r>
            <a:r>
              <a:rPr lang="en-US" sz="2000" b="1" dirty="0">
                <a:solidFill>
                  <a:srgbClr val="5F5F5F"/>
                </a:solidFill>
                <a:latin typeface="Courier" pitchFamily="2" charset="0"/>
              </a:rPr>
              <a:t>,</a:t>
            </a:r>
          </a:p>
          <a:p>
            <a:pPr lvl="0"/>
            <a:r>
              <a:rPr lang="en-US" sz="2000" b="1" dirty="0">
                <a:solidFill>
                  <a:srgbClr val="5F5F5F"/>
                </a:solidFill>
                <a:latin typeface="Courier" pitchFamily="2" charset="0"/>
              </a:rPr>
              <a:t>             "zipCode":</a:t>
            </a:r>
            <a:r>
              <a:rPr lang="en-US" sz="2000" b="1" dirty="0">
                <a:solidFill>
                  <a:srgbClr val="00B050"/>
                </a:solidFill>
                <a:latin typeface="Courier" pitchFamily="2" charset="0"/>
              </a:rPr>
              <a:t>"94607"</a:t>
            </a:r>
            <a:r>
              <a:rPr lang="en-US" sz="2000" b="1" dirty="0">
                <a:solidFill>
                  <a:srgbClr val="5F5F5F"/>
                </a:solidFill>
                <a:latin typeface="Courier" pitchFamily="2" charset="0"/>
              </a:rPr>
              <a:t>,</a:t>
            </a:r>
          </a:p>
          <a:p>
            <a:pPr lvl="0"/>
            <a:r>
              <a:rPr lang="en-US" sz="2000" b="1" dirty="0">
                <a:solidFill>
                  <a:srgbClr val="5F5F5F"/>
                </a:solidFill>
                <a:latin typeface="Courier" pitchFamily="2" charset="0"/>
              </a:rPr>
              <a:t>             "</a:t>
            </a:r>
            <a:r>
              <a:rPr lang="en-US" sz="2000" b="1" dirty="0" err="1">
                <a:solidFill>
                  <a:srgbClr val="5F5F5F"/>
                </a:solidFill>
                <a:latin typeface="Courier" pitchFamily="2" charset="0"/>
              </a:rPr>
              <a:t>state":</a:t>
            </a:r>
            <a:r>
              <a:rPr lang="en-US" sz="2000" b="1" dirty="0" err="1">
                <a:solidFill>
                  <a:srgbClr val="00B050"/>
                </a:solidFill>
                <a:latin typeface="Courier" pitchFamily="2" charset="0"/>
              </a:rPr>
              <a:t>"CA</a:t>
            </a:r>
            <a:r>
              <a:rPr lang="en-US" sz="2000" b="1" dirty="0">
                <a:solidFill>
                  <a:srgbClr val="00B050"/>
                </a:solidFill>
                <a:latin typeface="Courier" pitchFamily="2" charset="0"/>
              </a:rPr>
              <a:t>"</a:t>
            </a:r>
            <a:r>
              <a:rPr lang="en-US" sz="2000" b="1" dirty="0">
                <a:solidFill>
                  <a:srgbClr val="5F5F5F"/>
                </a:solidFill>
                <a:latin typeface="Courier" pitchFamily="2" charset="0"/>
              </a:rPr>
              <a:t>,</a:t>
            </a:r>
          </a:p>
          <a:p>
            <a:pPr lvl="0"/>
            <a:r>
              <a:rPr lang="en-US" sz="2000" b="1" dirty="0">
                <a:solidFill>
                  <a:srgbClr val="5F5F5F"/>
                </a:solidFill>
                <a:latin typeface="Courier" pitchFamily="2" charset="0"/>
              </a:rPr>
              <a:t>            "</a:t>
            </a:r>
            <a:r>
              <a:rPr lang="en-US" sz="2000" b="1" dirty="0" err="1">
                <a:solidFill>
                  <a:srgbClr val="5F5F5F"/>
                </a:solidFill>
                <a:latin typeface="Courier" pitchFamily="2" charset="0"/>
              </a:rPr>
              <a:t>phoneNumber</a:t>
            </a:r>
            <a:r>
              <a:rPr lang="en-US" sz="2000" b="1" dirty="0">
                <a:solidFill>
                  <a:srgbClr val="5F5F5F"/>
                </a:solidFill>
                <a:latin typeface="Courier" pitchFamily="2" charset="0"/>
              </a:rPr>
              <a:t>":</a:t>
            </a:r>
            <a:r>
              <a:rPr lang="en-US" sz="2000" b="1" dirty="0">
                <a:solidFill>
                  <a:srgbClr val="00B050"/>
                </a:solidFill>
                <a:latin typeface="Courier" pitchFamily="2" charset="0"/>
              </a:rPr>
              <a:t>null</a:t>
            </a:r>
          </a:p>
          <a:p>
            <a:pPr lvl="0"/>
            <a:r>
              <a:rPr lang="en-US" sz="2000" b="1" dirty="0">
                <a:solidFill>
                  <a:srgbClr val="5F5F5F"/>
                </a:solidFill>
                <a:latin typeface="Courier" pitchFamily="2" charset="0"/>
              </a:rPr>
              <a:t>             },</a:t>
            </a:r>
            <a:br>
              <a:rPr lang="en-US" sz="2000" b="1" dirty="0">
                <a:solidFill>
                  <a:srgbClr val="5F5F5F"/>
                </a:solidFill>
                <a:latin typeface="Courier" pitchFamily="2" charset="0"/>
              </a:rPr>
            </a:br>
            <a:r>
              <a:rPr lang="en-US" sz="2000" b="1" dirty="0">
                <a:solidFill>
                  <a:srgbClr val="5F5F5F"/>
                </a:solidFill>
                <a:latin typeface="Courier" pitchFamily="2" charset="0"/>
              </a:rPr>
              <a:t>"</a:t>
            </a:r>
            <a:r>
              <a:rPr lang="en-US" sz="2000" b="1" dirty="0" err="1">
                <a:solidFill>
                  <a:srgbClr val="5F5F5F"/>
                </a:solidFill>
                <a:latin typeface="Courier" pitchFamily="2" charset="0"/>
              </a:rPr>
              <a:t>ticketPrice</a:t>
            </a:r>
            <a:r>
              <a:rPr lang="en-US" sz="2000" b="1" dirty="0">
                <a:solidFill>
                  <a:srgbClr val="5F5F5F"/>
                </a:solidFill>
                <a:latin typeface="Courier" pitchFamily="2" charset="0"/>
              </a:rPr>
              <a:t>":{"adultPrice":</a:t>
            </a:r>
            <a:r>
              <a:rPr lang="en-US" sz="2000" b="1" dirty="0">
                <a:solidFill>
                  <a:srgbClr val="FF0000"/>
                </a:solidFill>
                <a:latin typeface="Courier" pitchFamily="2" charset="0"/>
              </a:rPr>
              <a:t>14.95</a:t>
            </a:r>
            <a:r>
              <a:rPr lang="en-US" sz="2000" b="1" dirty="0">
                <a:solidFill>
                  <a:srgbClr val="5F5F5F"/>
                </a:solidFill>
                <a:latin typeface="Courier" pitchFamily="2" charset="0"/>
              </a:rPr>
              <a:t>,                  </a:t>
            </a:r>
            <a:br>
              <a:rPr lang="en-US" sz="2000" b="1" dirty="0">
                <a:solidFill>
                  <a:srgbClr val="5F5F5F"/>
                </a:solidFill>
                <a:latin typeface="Courier" pitchFamily="2" charset="0"/>
              </a:rPr>
            </a:br>
            <a:r>
              <a:rPr lang="en-US" sz="2000" b="1" dirty="0">
                <a:solidFill>
                  <a:srgbClr val="5F5F5F"/>
                </a:solidFill>
                <a:latin typeface="Courier" pitchFamily="2" charset="0"/>
              </a:rPr>
              <a:t>               "childPrice":</a:t>
            </a:r>
            <a:r>
              <a:rPr lang="en-US" sz="2000" b="1" dirty="0">
                <a:solidFill>
                  <a:srgbClr val="FF0000"/>
                </a:solidFill>
                <a:latin typeface="Courier" pitchFamily="2" charset="0"/>
              </a:rPr>
              <a:t>9.95</a:t>
            </a:r>
            <a:r>
              <a:rPr lang="en-US" sz="2000" b="1" dirty="0">
                <a:solidFill>
                  <a:srgbClr val="5F5F5F"/>
                </a:solidFill>
                <a:latin typeface="Courier" pitchFamily="2" charset="0"/>
              </a:rPr>
              <a:t>,</a:t>
            </a:r>
            <a:br>
              <a:rPr lang="en-US" sz="2000" b="1" dirty="0">
                <a:solidFill>
                  <a:srgbClr val="5F5F5F"/>
                </a:solidFill>
                <a:latin typeface="Courier" pitchFamily="2" charset="0"/>
              </a:rPr>
            </a:br>
            <a:r>
              <a:rPr lang="en-US" sz="2000" b="1" dirty="0">
                <a:solidFill>
                  <a:srgbClr val="5F5F5F"/>
                </a:solidFill>
                <a:latin typeface="Courier" pitchFamily="2" charset="0"/>
              </a:rPr>
              <a:t>               "seniorPrice":</a:t>
            </a:r>
            <a:r>
              <a:rPr lang="en-US" sz="2000" b="1" dirty="0">
                <a:solidFill>
                  <a:srgbClr val="FF0000"/>
                </a:solidFill>
                <a:latin typeface="Courier" pitchFamily="2" charset="0"/>
              </a:rPr>
              <a:t>9.95</a:t>
            </a:r>
          </a:p>
          <a:p>
            <a:pPr lvl="0"/>
            <a:r>
              <a:rPr lang="en-US" sz="2000" b="1" dirty="0">
                <a:solidFill>
                  <a:srgbClr val="5F5F5F"/>
                </a:solidFill>
                <a:latin typeface="Courier" pitchFamily="2" charset="0"/>
                <a:cs typeface="Courier New" panose="02070309020205020404" pitchFamily="49" charset="0"/>
              </a:rPr>
              <a:t>              }</a:t>
            </a:r>
          </a:p>
          <a:p>
            <a:pPr lvl="0"/>
            <a:r>
              <a:rPr lang="en-US" sz="2000" b="1" dirty="0">
                <a:solidFill>
                  <a:srgbClr val="5F5F5F"/>
                </a:solidFill>
                <a:latin typeface="Courier" pitchFamily="2" charset="0"/>
                <a:cs typeface="Courier New" panose="02070309020205020404" pitchFamily="49" charset="0"/>
              </a:rPr>
              <a:t>}</a:t>
            </a:r>
          </a:p>
        </p:txBody>
      </p:sp>
      <p:sp>
        <p:nvSpPr>
          <p:cNvPr id="5" name="TextBox 4"/>
          <p:cNvSpPr txBox="1"/>
          <p:nvPr/>
        </p:nvSpPr>
        <p:spPr>
          <a:xfrm>
            <a:off x="5890329" y="1973204"/>
            <a:ext cx="5977519" cy="4155748"/>
          </a:xfrm>
          <a:prstGeom prst="rect">
            <a:avLst/>
          </a:prstGeom>
          <a:noFill/>
        </p:spPr>
        <p:txBody>
          <a:bodyPr wrap="square" lIns="0" tIns="0" rIns="0" bIns="0" rtlCol="0">
            <a:noAutofit/>
          </a:bodyPr>
          <a:lstStyle/>
          <a:p>
            <a:pPr marL="457200" indent="-457200">
              <a:spcAft>
                <a:spcPts val="1200"/>
              </a:spcAft>
              <a:buFont typeface="Arial" panose="020B0604020202020204" pitchFamily="34" charset="0"/>
              <a:buChar char="•"/>
            </a:pPr>
            <a:r>
              <a:rPr lang="en-US" sz="2000" dirty="0"/>
              <a:t>A data format that consists of one or more </a:t>
            </a:r>
            <a:r>
              <a:rPr lang="en-US" sz="2000" b="1" dirty="0"/>
              <a:t>name value pairs </a:t>
            </a:r>
            <a:r>
              <a:rPr lang="en-US" sz="2000" dirty="0"/>
              <a:t>enclosed in curly brackets </a:t>
            </a:r>
          </a:p>
          <a:p>
            <a:pPr marL="457200" indent="-457200">
              <a:spcAft>
                <a:spcPts val="1200"/>
              </a:spcAft>
              <a:buFont typeface="Arial" panose="020B0604020202020204" pitchFamily="34" charset="0"/>
              <a:buChar char="•"/>
            </a:pPr>
            <a:r>
              <a:rPr lang="en-US" sz="2000" dirty="0"/>
              <a:t>The </a:t>
            </a:r>
            <a:r>
              <a:rPr lang="en-US" sz="2000" b="1" dirty="0"/>
              <a:t>name</a:t>
            </a:r>
            <a:r>
              <a:rPr lang="en-US" sz="2000" dirty="0"/>
              <a:t> is always a string and is separated from the value by a colon</a:t>
            </a:r>
          </a:p>
          <a:p>
            <a:pPr marL="457200" indent="-457200">
              <a:spcAft>
                <a:spcPts val="1200"/>
              </a:spcAft>
              <a:buFont typeface="Arial" panose="020B0604020202020204" pitchFamily="34" charset="0"/>
              <a:buChar char="•"/>
            </a:pPr>
            <a:r>
              <a:rPr lang="en-US" sz="2000" dirty="0"/>
              <a:t>A </a:t>
            </a:r>
            <a:r>
              <a:rPr lang="en-US" sz="2000" b="1" dirty="0"/>
              <a:t>value</a:t>
            </a:r>
            <a:r>
              <a:rPr lang="en-US" sz="2000" dirty="0"/>
              <a:t> can be a number, string, true, false null, an object or array</a:t>
            </a:r>
          </a:p>
          <a:p>
            <a:pPr marL="914400" lvl="1" indent="-457200">
              <a:spcAft>
                <a:spcPts val="1200"/>
              </a:spcAft>
              <a:buFont typeface="Arial" panose="020B0604020202020204" pitchFamily="34" charset="0"/>
              <a:buChar char="•"/>
            </a:pPr>
            <a:r>
              <a:rPr lang="en-US" dirty="0"/>
              <a:t>E.g. location is an </a:t>
            </a:r>
            <a:r>
              <a:rPr lang="en-US" b="1" dirty="0"/>
              <a:t>object</a:t>
            </a:r>
            <a:r>
              <a:rPr lang="en-US" dirty="0"/>
              <a:t> as it has random set of name value pairs nested inside , enclosed in { }</a:t>
            </a:r>
          </a:p>
          <a:p>
            <a:pPr marL="914400" lvl="1" indent="-457200">
              <a:spcAft>
                <a:spcPts val="1200"/>
              </a:spcAft>
              <a:buFont typeface="Arial" panose="020B0604020202020204" pitchFamily="34" charset="0"/>
              <a:buChar char="•"/>
            </a:pPr>
            <a:r>
              <a:rPr lang="en-US" dirty="0"/>
              <a:t>An </a:t>
            </a:r>
            <a:r>
              <a:rPr lang="en-US" b="1" dirty="0"/>
              <a:t>array</a:t>
            </a:r>
            <a:r>
              <a:rPr lang="en-US" dirty="0"/>
              <a:t> is an ordered list of related items which could be JSON objects and is enclosed in [ ]</a:t>
            </a:r>
          </a:p>
          <a:p>
            <a:pPr marL="457200" indent="-457200">
              <a:spcAft>
                <a:spcPts val="1200"/>
              </a:spcAft>
              <a:buFont typeface="Arial" panose="020B0604020202020204" pitchFamily="34" charset="0"/>
              <a:buChar char="•"/>
            </a:pPr>
            <a:r>
              <a:rPr lang="en-US" sz="2000" dirty="0"/>
              <a:t>Each pair is separated by a comma</a:t>
            </a:r>
          </a:p>
        </p:txBody>
      </p:sp>
      <p:pic>
        <p:nvPicPr>
          <p:cNvPr id="7" name="Picture 2" descr="json.png">
            <a:extLst>
              <a:ext uri="{FF2B5EF4-FFF2-40B4-BE49-F238E27FC236}">
                <a16:creationId xmlns:a16="http://schemas.microsoft.com/office/drawing/2014/main" id="{5C66389F-183C-FD4C-B910-A5EDE4B2D8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4679" y="381228"/>
            <a:ext cx="1600200" cy="1093886"/>
          </a:xfrm>
          <a:prstGeom prst="rect">
            <a:avLst/>
          </a:prstGeom>
        </p:spPr>
      </p:pic>
    </p:spTree>
    <p:extLst>
      <p:ext uri="{BB962C8B-B14F-4D97-AF65-F5344CB8AC3E}">
        <p14:creationId xmlns:p14="http://schemas.microsoft.com/office/powerpoint/2010/main" val="13310520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1277600"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s-ES" smtClean="0">
                <a:solidFill>
                  <a:srgbClr val="5F5F5F"/>
                </a:solidFill>
                <a:latin typeface="Calibri"/>
              </a:rPr>
              <a:pPr/>
              <a:t>24</a:t>
            </a:fld>
            <a:endParaRPr lang="ja-JP" altLang="en-US" dirty="0"/>
          </a:p>
        </p:txBody>
      </p:sp>
      <p:sp>
        <p:nvSpPr>
          <p:cNvPr id="3" name="Title 2"/>
          <p:cNvSpPr>
            <a:spLocks noGrp="1"/>
          </p:cNvSpPr>
          <p:nvPr>
            <p:ph type="title"/>
          </p:nvPr>
        </p:nvSpPr>
        <p:spPr/>
        <p:txBody>
          <a:bodyPr>
            <a:normAutofit fontScale="90000"/>
          </a:bodyPr>
          <a:lstStyle/>
          <a:p>
            <a:br>
              <a:rPr lang="en-US" dirty="0"/>
            </a:br>
            <a:r>
              <a:rPr lang="en-US" dirty="0"/>
              <a:t>Storing JSON in the Oracle Database</a:t>
            </a:r>
            <a:br>
              <a:rPr lang="en-US" dirty="0"/>
            </a:br>
            <a:endParaRPr kumimoji="1" lang="ja-JP" altLang="en-US" sz="2400" dirty="0">
              <a:solidFill>
                <a:srgbClr val="FF0000"/>
              </a:solidFill>
            </a:endParaRPr>
          </a:p>
        </p:txBody>
      </p:sp>
      <p:sp>
        <p:nvSpPr>
          <p:cNvPr id="15" name="TextBox 14"/>
          <p:cNvSpPr txBox="1"/>
          <p:nvPr/>
        </p:nvSpPr>
        <p:spPr>
          <a:xfrm>
            <a:off x="521183" y="1436751"/>
            <a:ext cx="7164720" cy="552824"/>
          </a:xfrm>
          <a:prstGeom prst="rect">
            <a:avLst/>
          </a:prstGeom>
          <a:noFill/>
        </p:spPr>
        <p:txBody>
          <a:bodyPr wrap="square" lIns="0" tIns="0" rIns="0" bIns="0" rtlCol="0">
            <a:noAutofit/>
          </a:bodyPr>
          <a:lstStyle/>
          <a:p>
            <a:pPr>
              <a:lnSpc>
                <a:spcPct val="90000"/>
              </a:lnSpc>
            </a:pPr>
            <a:r>
              <a:rPr kumimoji="1" lang="en-US" altLang="ja-JP" sz="2800" dirty="0"/>
              <a:t>Table containing JSON documents</a:t>
            </a:r>
            <a:endParaRPr kumimoji="1" lang="ja-JP" altLang="en-US" sz="2800" dirty="0"/>
          </a:p>
        </p:txBody>
      </p:sp>
      <p:sp>
        <p:nvSpPr>
          <p:cNvPr id="5" name="TextBox 4"/>
          <p:cNvSpPr txBox="1"/>
          <p:nvPr/>
        </p:nvSpPr>
        <p:spPr>
          <a:xfrm>
            <a:off x="5890329" y="2397210"/>
            <a:ext cx="6051469" cy="3990337"/>
          </a:xfrm>
          <a:prstGeom prst="rect">
            <a:avLst/>
          </a:prstGeom>
          <a:noFill/>
        </p:spPr>
        <p:txBody>
          <a:bodyPr wrap="square" lIns="0" tIns="0" rIns="0" bIns="0" rtlCol="0">
            <a:noAutofit/>
          </a:bodyPr>
          <a:lstStyle/>
          <a:p>
            <a:pPr marL="342900" indent="-342900">
              <a:buFont typeface="Arial"/>
              <a:buChar char="•"/>
            </a:pPr>
            <a:r>
              <a:rPr lang="en-US" sz="2800" dirty="0"/>
              <a:t>Oracle stores JSON in table columns</a:t>
            </a:r>
          </a:p>
          <a:p>
            <a:pPr marL="800100" lvl="1" indent="-342900">
              <a:buFont typeface="Arial"/>
              <a:buChar char="•"/>
            </a:pPr>
            <a:r>
              <a:rPr lang="en-US" sz="2400" dirty="0"/>
              <a:t>No special data type</a:t>
            </a:r>
          </a:p>
          <a:p>
            <a:pPr marL="800100" lvl="1" indent="-342900">
              <a:buFont typeface="Arial"/>
              <a:buChar char="•"/>
            </a:pPr>
            <a:r>
              <a:rPr lang="en-US" sz="2400" dirty="0"/>
              <a:t>Can be VARCHAR2, BLOB or CLOB</a:t>
            </a:r>
          </a:p>
          <a:p>
            <a:pPr marL="342900" indent="-342900">
              <a:spcBef>
                <a:spcPts val="1800"/>
              </a:spcBef>
              <a:buFont typeface="Arial"/>
              <a:buChar char="•"/>
            </a:pPr>
            <a:r>
              <a:rPr lang="en-US" sz="2800" dirty="0"/>
              <a:t>JSON supported by all Oracle features</a:t>
            </a:r>
          </a:p>
          <a:p>
            <a:pPr marL="800100" lvl="1" indent="-342900">
              <a:buClr>
                <a:schemeClr val="tx1"/>
              </a:buClr>
              <a:buFont typeface="Arial"/>
              <a:buChar char="•"/>
            </a:pPr>
            <a:r>
              <a:rPr lang="en-US" sz="2400" dirty="0">
                <a:solidFill>
                  <a:srgbClr val="5F5F5F"/>
                </a:solidFill>
              </a:rPr>
              <a:t>Analytics, Encryption, In-Memory, RAC, Replication, Parallel SQL, </a:t>
            </a:r>
            <a:r>
              <a:rPr lang="is-IS" sz="2400" dirty="0">
                <a:solidFill>
                  <a:srgbClr val="5F5F5F"/>
                </a:solidFill>
              </a:rPr>
              <a:t>…</a:t>
            </a:r>
            <a:r>
              <a:rPr lang="en-US" sz="2400" dirty="0">
                <a:solidFill>
                  <a:srgbClr val="5F5F5F"/>
                </a:solidFill>
              </a:rPr>
              <a:t> </a:t>
            </a:r>
          </a:p>
          <a:p>
            <a:pPr marL="800100" lvl="1" indent="-342900">
              <a:buClr>
                <a:schemeClr val="tx1"/>
              </a:buClr>
              <a:buFont typeface="Arial"/>
              <a:buChar char="•"/>
            </a:pPr>
            <a:r>
              <a:rPr lang="en-US" sz="2400" dirty="0"/>
              <a:t>Plus can index any JSON element</a:t>
            </a:r>
          </a:p>
        </p:txBody>
      </p:sp>
      <p:sp>
        <p:nvSpPr>
          <p:cNvPr id="10" name="TextBox 9">
            <a:extLst>
              <a:ext uri="{FF2B5EF4-FFF2-40B4-BE49-F238E27FC236}">
                <a16:creationId xmlns:a16="http://schemas.microsoft.com/office/drawing/2014/main" id="{BD92A297-DDC8-F44B-8989-368FA9E5225D}"/>
              </a:ext>
            </a:extLst>
          </p:cNvPr>
          <p:cNvSpPr txBox="1"/>
          <p:nvPr/>
        </p:nvSpPr>
        <p:spPr>
          <a:xfrm>
            <a:off x="483972" y="2509958"/>
            <a:ext cx="5076508" cy="346785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anchor="t"/>
          <a:lstStyle/>
          <a:p>
            <a:r>
              <a:rPr lang="en-US" sz="2000" b="1" dirty="0">
                <a:solidFill>
                  <a:srgbClr val="0000FF"/>
                </a:solidFill>
                <a:latin typeface="Courier"/>
                <a:cs typeface="Courier"/>
              </a:rPr>
              <a:t>CREATE TABLE </a:t>
            </a:r>
            <a:r>
              <a:rPr lang="en-US" sz="2000" b="1" dirty="0">
                <a:solidFill>
                  <a:schemeClr val="tx1"/>
                </a:solidFill>
                <a:latin typeface="Courier"/>
                <a:cs typeface="Courier"/>
              </a:rPr>
              <a:t>theater </a:t>
            </a:r>
          </a:p>
          <a:p>
            <a:r>
              <a:rPr lang="en-US" sz="2000" b="1" dirty="0">
                <a:solidFill>
                  <a:schemeClr val="tx1"/>
                </a:solidFill>
                <a:latin typeface="Courier"/>
                <a:cs typeface="Courier"/>
              </a:rPr>
              <a:t> ( </a:t>
            </a:r>
          </a:p>
          <a:p>
            <a:r>
              <a:rPr lang="en-US" sz="2000" b="1" dirty="0">
                <a:solidFill>
                  <a:schemeClr val="tx1"/>
                </a:solidFill>
                <a:latin typeface="Courier"/>
                <a:cs typeface="Courier"/>
              </a:rPr>
              <a:t>   </a:t>
            </a:r>
            <a:r>
              <a:rPr lang="en-US" sz="2000" b="1" dirty="0" err="1">
                <a:solidFill>
                  <a:schemeClr val="tx1"/>
                </a:solidFill>
                <a:latin typeface="Courier"/>
                <a:cs typeface="Courier"/>
              </a:rPr>
              <a:t>theater_id</a:t>
            </a:r>
            <a:r>
              <a:rPr lang="en-US" sz="2000" b="1" dirty="0">
                <a:solidFill>
                  <a:schemeClr val="tx1"/>
                </a:solidFill>
                <a:latin typeface="Courier"/>
                <a:cs typeface="Courier"/>
              </a:rPr>
              <a:t>    VARCHAR2(255), </a:t>
            </a:r>
          </a:p>
          <a:p>
            <a:r>
              <a:rPr lang="en-US" sz="2000" b="1" dirty="0">
                <a:solidFill>
                  <a:schemeClr val="tx1"/>
                </a:solidFill>
                <a:latin typeface="Courier"/>
                <a:cs typeface="Courier"/>
              </a:rPr>
              <a:t>   </a:t>
            </a:r>
            <a:r>
              <a:rPr lang="en-US" sz="2000" b="1" dirty="0" err="1">
                <a:solidFill>
                  <a:schemeClr val="tx1"/>
                </a:solidFill>
                <a:latin typeface="Courier"/>
                <a:cs typeface="Courier"/>
              </a:rPr>
              <a:t>json_document</a:t>
            </a:r>
            <a:r>
              <a:rPr lang="en-US" sz="2000" b="1" dirty="0">
                <a:solidFill>
                  <a:schemeClr val="tx1"/>
                </a:solidFill>
                <a:latin typeface="Courier"/>
                <a:cs typeface="Courier"/>
              </a:rPr>
              <a:t> BLOB </a:t>
            </a:r>
          </a:p>
          <a:p>
            <a:r>
              <a:rPr lang="en-US" sz="2000" b="1" dirty="0">
                <a:solidFill>
                  <a:schemeClr val="tx1"/>
                </a:solidFill>
                <a:latin typeface="Courier"/>
                <a:cs typeface="Courier"/>
              </a:rPr>
              <a:t>   </a:t>
            </a:r>
          </a:p>
          <a:p>
            <a:endParaRPr lang="en-US" sz="2000" b="1" dirty="0">
              <a:solidFill>
                <a:schemeClr val="tx1"/>
              </a:solidFill>
              <a:latin typeface="Courier"/>
              <a:cs typeface="Courier"/>
            </a:endParaRPr>
          </a:p>
          <a:p>
            <a:r>
              <a:rPr lang="en-US" sz="2000" b="1" dirty="0">
                <a:solidFill>
                  <a:schemeClr val="tx1"/>
                </a:solidFill>
                <a:latin typeface="Courier"/>
                <a:cs typeface="Courier"/>
              </a:rPr>
              <a:t> );</a:t>
            </a:r>
            <a:endParaRPr lang="is-IS" sz="2000" b="1" dirty="0"/>
          </a:p>
        </p:txBody>
      </p:sp>
      <p:pic>
        <p:nvPicPr>
          <p:cNvPr id="8" name="Picture 2" descr="json.png">
            <a:extLst>
              <a:ext uri="{FF2B5EF4-FFF2-40B4-BE49-F238E27FC236}">
                <a16:creationId xmlns:a16="http://schemas.microsoft.com/office/drawing/2014/main" id="{279C62B3-17A5-E540-9FC1-DE895DFEF5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4679" y="381228"/>
            <a:ext cx="1600200" cy="1093886"/>
          </a:xfrm>
          <a:prstGeom prst="rect">
            <a:avLst/>
          </a:prstGeom>
        </p:spPr>
      </p:pic>
    </p:spTree>
    <p:extLst>
      <p:ext uri="{BB962C8B-B14F-4D97-AF65-F5344CB8AC3E}">
        <p14:creationId xmlns:p14="http://schemas.microsoft.com/office/powerpoint/2010/main" val="16946653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1277600"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s-ES" smtClean="0">
                <a:solidFill>
                  <a:srgbClr val="5F5F5F"/>
                </a:solidFill>
                <a:latin typeface="Calibri"/>
              </a:rPr>
              <a:pPr/>
              <a:t>25</a:t>
            </a:fld>
            <a:endParaRPr lang="ja-JP" altLang="en-US" dirty="0"/>
          </a:p>
        </p:txBody>
      </p:sp>
      <p:sp>
        <p:nvSpPr>
          <p:cNvPr id="3" name="Title 2"/>
          <p:cNvSpPr>
            <a:spLocks noGrp="1"/>
          </p:cNvSpPr>
          <p:nvPr>
            <p:ph type="title"/>
          </p:nvPr>
        </p:nvSpPr>
        <p:spPr/>
        <p:txBody>
          <a:bodyPr>
            <a:normAutofit fontScale="90000"/>
          </a:bodyPr>
          <a:lstStyle/>
          <a:p>
            <a:br>
              <a:rPr lang="en-US" dirty="0"/>
            </a:br>
            <a:r>
              <a:rPr lang="en-US" dirty="0"/>
              <a:t>Storing JSON in the Oracle Database</a:t>
            </a:r>
            <a:br>
              <a:rPr lang="en-US" dirty="0"/>
            </a:br>
            <a:endParaRPr kumimoji="1" lang="ja-JP" altLang="en-US" sz="2400" dirty="0">
              <a:solidFill>
                <a:srgbClr val="FF0000"/>
              </a:solidFill>
            </a:endParaRPr>
          </a:p>
        </p:txBody>
      </p:sp>
      <p:sp>
        <p:nvSpPr>
          <p:cNvPr id="15" name="TextBox 14"/>
          <p:cNvSpPr txBox="1"/>
          <p:nvPr/>
        </p:nvSpPr>
        <p:spPr>
          <a:xfrm>
            <a:off x="521182" y="1436751"/>
            <a:ext cx="6275033" cy="552824"/>
          </a:xfrm>
          <a:prstGeom prst="rect">
            <a:avLst/>
          </a:prstGeom>
          <a:noFill/>
        </p:spPr>
        <p:txBody>
          <a:bodyPr wrap="square" lIns="0" tIns="0" rIns="0" bIns="0" rtlCol="0">
            <a:noAutofit/>
          </a:bodyPr>
          <a:lstStyle/>
          <a:p>
            <a:pPr>
              <a:lnSpc>
                <a:spcPct val="90000"/>
              </a:lnSpc>
            </a:pPr>
            <a:r>
              <a:rPr kumimoji="1" lang="en-US" altLang="ja-JP" sz="2800" dirty="0"/>
              <a:t>Table containing JSON documents</a:t>
            </a:r>
            <a:endParaRPr kumimoji="1" lang="ja-JP" altLang="en-US" sz="2800" dirty="0"/>
          </a:p>
        </p:txBody>
      </p:sp>
      <p:sp>
        <p:nvSpPr>
          <p:cNvPr id="5" name="TextBox 4"/>
          <p:cNvSpPr txBox="1"/>
          <p:nvPr/>
        </p:nvSpPr>
        <p:spPr>
          <a:xfrm>
            <a:off x="5890329" y="2214148"/>
            <a:ext cx="6051469" cy="4173399"/>
          </a:xfrm>
          <a:prstGeom prst="rect">
            <a:avLst/>
          </a:prstGeom>
          <a:noFill/>
        </p:spPr>
        <p:txBody>
          <a:bodyPr wrap="square" lIns="0" tIns="0" rIns="0" bIns="0" rtlCol="0">
            <a:noAutofit/>
          </a:bodyPr>
          <a:lstStyle/>
          <a:p>
            <a:pPr marL="342900" indent="-342900">
              <a:buClr>
                <a:schemeClr val="tx1">
                  <a:lumMod val="50000"/>
                </a:schemeClr>
              </a:buClr>
              <a:buFont typeface="Arial"/>
              <a:buChar char="•"/>
            </a:pPr>
            <a:r>
              <a:rPr lang="en-US" sz="2400" dirty="0"/>
              <a:t>Oracle stores JSON in table columns</a:t>
            </a:r>
          </a:p>
          <a:p>
            <a:pPr marL="800100" lvl="1" indent="-342900">
              <a:buClr>
                <a:schemeClr val="tx1">
                  <a:lumMod val="50000"/>
                </a:schemeClr>
              </a:buClr>
              <a:buFont typeface="Arial"/>
              <a:buChar char="•"/>
            </a:pPr>
            <a:r>
              <a:rPr lang="en-US" sz="2000" dirty="0"/>
              <a:t>No special data type</a:t>
            </a:r>
          </a:p>
          <a:p>
            <a:pPr marL="800100" lvl="1" indent="-342900">
              <a:buClr>
                <a:schemeClr val="tx1">
                  <a:lumMod val="50000"/>
                </a:schemeClr>
              </a:buClr>
              <a:buFont typeface="Arial"/>
              <a:buChar char="•"/>
            </a:pPr>
            <a:r>
              <a:rPr lang="en-US" sz="2000" dirty="0"/>
              <a:t>Can be VARCHAR2, BLOB or CLOB</a:t>
            </a:r>
          </a:p>
          <a:p>
            <a:pPr marL="342900" indent="-342900">
              <a:spcBef>
                <a:spcPts val="1800"/>
              </a:spcBef>
              <a:buClr>
                <a:schemeClr val="tx1">
                  <a:lumMod val="50000"/>
                </a:schemeClr>
              </a:buClr>
              <a:buFont typeface="Arial"/>
              <a:buChar char="•"/>
            </a:pPr>
            <a:r>
              <a:rPr lang="en-US" sz="2400" dirty="0"/>
              <a:t>JSON supported by all Oracle features</a:t>
            </a:r>
          </a:p>
          <a:p>
            <a:pPr marL="800100" lvl="1" indent="-342900">
              <a:buClr>
                <a:schemeClr val="tx1">
                  <a:lumMod val="50000"/>
                </a:schemeClr>
              </a:buClr>
              <a:buFont typeface="Arial"/>
              <a:buChar char="•"/>
            </a:pPr>
            <a:r>
              <a:rPr lang="en-US" sz="2000" dirty="0">
                <a:solidFill>
                  <a:srgbClr val="5F5F5F"/>
                </a:solidFill>
              </a:rPr>
              <a:t>Analytics, Encryption, In-Memory, RAC, Replication, Parallel SQL, </a:t>
            </a:r>
            <a:r>
              <a:rPr lang="is-IS" sz="2000" dirty="0">
                <a:solidFill>
                  <a:srgbClr val="5F5F5F"/>
                </a:solidFill>
              </a:rPr>
              <a:t>…</a:t>
            </a:r>
            <a:r>
              <a:rPr lang="en-US" sz="2000" dirty="0">
                <a:solidFill>
                  <a:srgbClr val="5F5F5F"/>
                </a:solidFill>
              </a:rPr>
              <a:t> </a:t>
            </a:r>
          </a:p>
          <a:p>
            <a:pPr marL="800100" lvl="1" indent="-342900">
              <a:buClr>
                <a:schemeClr val="tx1">
                  <a:lumMod val="50000"/>
                </a:schemeClr>
              </a:buClr>
              <a:buFont typeface="Arial"/>
              <a:buChar char="•"/>
            </a:pPr>
            <a:r>
              <a:rPr lang="en-US" sz="2000" dirty="0"/>
              <a:t>Plus can index any JSON element</a:t>
            </a:r>
          </a:p>
          <a:p>
            <a:pPr marL="342900" indent="-342900">
              <a:spcBef>
                <a:spcPts val="1200"/>
              </a:spcBef>
              <a:buClr>
                <a:schemeClr val="tx1">
                  <a:lumMod val="50000"/>
                </a:schemeClr>
              </a:buClr>
              <a:buFont typeface="Arial"/>
              <a:buChar char="•"/>
            </a:pPr>
            <a:r>
              <a:rPr lang="en-US" sz="2400" b="1" dirty="0">
                <a:solidFill>
                  <a:srgbClr val="0000FF"/>
                </a:solidFill>
                <a:latin typeface="Courier New" charset="0"/>
                <a:ea typeface="Courier New" charset="0"/>
                <a:cs typeface="Courier New" charset="0"/>
              </a:rPr>
              <a:t>IS JSON </a:t>
            </a:r>
            <a:r>
              <a:rPr lang="en-US" sz="2400" dirty="0"/>
              <a:t> check constraint enforces lax JSON syntax by default </a:t>
            </a:r>
          </a:p>
          <a:p>
            <a:pPr marL="800100" lvl="1" indent="-342900">
              <a:spcBef>
                <a:spcPts val="1200"/>
              </a:spcBef>
              <a:buClr>
                <a:schemeClr val="tx1">
                  <a:lumMod val="50000"/>
                </a:schemeClr>
              </a:buClr>
              <a:buFont typeface="Arial"/>
              <a:buChar char="•"/>
            </a:pPr>
            <a:r>
              <a:rPr lang="en-US" sz="2400" dirty="0"/>
              <a:t>Does not require NAME attributes to be in double quotes</a:t>
            </a:r>
          </a:p>
        </p:txBody>
      </p:sp>
      <p:sp>
        <p:nvSpPr>
          <p:cNvPr id="10" name="TextBox 9">
            <a:extLst>
              <a:ext uri="{FF2B5EF4-FFF2-40B4-BE49-F238E27FC236}">
                <a16:creationId xmlns:a16="http://schemas.microsoft.com/office/drawing/2014/main" id="{BD92A297-DDC8-F44B-8989-368FA9E5225D}"/>
              </a:ext>
            </a:extLst>
          </p:cNvPr>
          <p:cNvSpPr txBox="1"/>
          <p:nvPr/>
        </p:nvSpPr>
        <p:spPr>
          <a:xfrm>
            <a:off x="533401" y="2214149"/>
            <a:ext cx="5183729" cy="3046964"/>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anchor="t"/>
          <a:lstStyle/>
          <a:p>
            <a:r>
              <a:rPr lang="en-US" sz="2000" b="1" dirty="0">
                <a:solidFill>
                  <a:srgbClr val="0000FF"/>
                </a:solidFill>
                <a:latin typeface="Courier"/>
                <a:cs typeface="Courier"/>
              </a:rPr>
              <a:t>CREATE TABLE </a:t>
            </a:r>
            <a:r>
              <a:rPr lang="en-US" sz="2000" b="1" dirty="0">
                <a:solidFill>
                  <a:schemeClr val="tx1"/>
                </a:solidFill>
                <a:latin typeface="Courier"/>
                <a:cs typeface="Courier"/>
              </a:rPr>
              <a:t>theater </a:t>
            </a:r>
          </a:p>
          <a:p>
            <a:r>
              <a:rPr lang="en-US" sz="2000" b="1" dirty="0">
                <a:solidFill>
                  <a:schemeClr val="tx1"/>
                </a:solidFill>
                <a:latin typeface="Courier"/>
                <a:cs typeface="Courier"/>
              </a:rPr>
              <a:t> ( </a:t>
            </a:r>
          </a:p>
          <a:p>
            <a:r>
              <a:rPr lang="en-US" sz="2000" b="1" dirty="0">
                <a:solidFill>
                  <a:schemeClr val="tx1"/>
                </a:solidFill>
                <a:latin typeface="Courier"/>
                <a:cs typeface="Courier"/>
              </a:rPr>
              <a:t>   </a:t>
            </a:r>
            <a:r>
              <a:rPr lang="en-US" sz="2000" b="1" dirty="0" err="1">
                <a:solidFill>
                  <a:schemeClr val="tx1"/>
                </a:solidFill>
                <a:latin typeface="Courier"/>
                <a:cs typeface="Courier"/>
              </a:rPr>
              <a:t>theater_id</a:t>
            </a:r>
            <a:r>
              <a:rPr lang="en-US" sz="2000" b="1" dirty="0">
                <a:solidFill>
                  <a:schemeClr val="tx1"/>
                </a:solidFill>
                <a:latin typeface="Courier"/>
                <a:cs typeface="Courier"/>
              </a:rPr>
              <a:t>    VARCHAR2(255), </a:t>
            </a:r>
          </a:p>
          <a:p>
            <a:r>
              <a:rPr lang="en-US" sz="2000" b="1" dirty="0">
                <a:solidFill>
                  <a:schemeClr val="tx1"/>
                </a:solidFill>
                <a:latin typeface="Courier"/>
                <a:cs typeface="Courier"/>
              </a:rPr>
              <a:t>   </a:t>
            </a:r>
            <a:r>
              <a:rPr lang="en-US" sz="2000" b="1" dirty="0" err="1">
                <a:solidFill>
                  <a:schemeClr val="tx1"/>
                </a:solidFill>
                <a:latin typeface="Courier"/>
                <a:cs typeface="Courier"/>
              </a:rPr>
              <a:t>json_document</a:t>
            </a:r>
            <a:r>
              <a:rPr lang="en-US" sz="2000" b="1" dirty="0">
                <a:solidFill>
                  <a:schemeClr val="tx1"/>
                </a:solidFill>
                <a:latin typeface="Courier"/>
                <a:cs typeface="Courier"/>
              </a:rPr>
              <a:t> BLOB </a:t>
            </a:r>
          </a:p>
          <a:p>
            <a:r>
              <a:rPr lang="en-US" sz="2000" b="1" dirty="0">
                <a:solidFill>
                  <a:schemeClr val="tx1"/>
                </a:solidFill>
                <a:latin typeface="Courier"/>
                <a:cs typeface="Courier"/>
              </a:rPr>
              <a:t>   </a:t>
            </a:r>
            <a:r>
              <a:rPr lang="en-US" sz="2000" b="1" dirty="0">
                <a:solidFill>
                  <a:srgbClr val="0000FF"/>
                </a:solidFill>
                <a:latin typeface="Courier"/>
                <a:cs typeface="Courier"/>
              </a:rPr>
              <a:t>CONSTRAINT</a:t>
            </a:r>
            <a:r>
              <a:rPr lang="en-US" sz="2000" b="1" dirty="0">
                <a:solidFill>
                  <a:schemeClr val="tx1"/>
                </a:solidFill>
                <a:latin typeface="Courier"/>
                <a:cs typeface="Courier"/>
              </a:rPr>
              <a:t> </a:t>
            </a:r>
            <a:r>
              <a:rPr lang="en-US" sz="2000" b="1" dirty="0" err="1">
                <a:solidFill>
                  <a:schemeClr val="tx1"/>
                </a:solidFill>
                <a:latin typeface="Courier"/>
                <a:cs typeface="Courier"/>
              </a:rPr>
              <a:t>is_json</a:t>
            </a:r>
            <a:r>
              <a:rPr lang="en-US" sz="2000" b="1" dirty="0">
                <a:solidFill>
                  <a:schemeClr val="tx1"/>
                </a:solidFill>
                <a:latin typeface="Courier"/>
                <a:cs typeface="Courier"/>
              </a:rPr>
              <a:t> </a:t>
            </a:r>
            <a:r>
              <a:rPr lang="en-US" sz="2000" b="1" dirty="0">
                <a:solidFill>
                  <a:srgbClr val="0000FF"/>
                </a:solidFill>
                <a:latin typeface="Courier"/>
                <a:cs typeface="Courier"/>
              </a:rPr>
              <a:t>CHECK</a:t>
            </a:r>
            <a:r>
              <a:rPr lang="en-US" sz="2000" b="1" dirty="0">
                <a:solidFill>
                  <a:schemeClr val="tx1"/>
                </a:solidFill>
                <a:latin typeface="Courier"/>
                <a:cs typeface="Courier"/>
              </a:rPr>
              <a:t>    </a:t>
            </a:r>
            <a:br>
              <a:rPr lang="en-US" sz="2000" b="1" dirty="0">
                <a:solidFill>
                  <a:schemeClr val="tx1"/>
                </a:solidFill>
                <a:latin typeface="Courier"/>
                <a:cs typeface="Courier"/>
              </a:rPr>
            </a:br>
            <a:r>
              <a:rPr lang="en-US" sz="2000" b="1" dirty="0">
                <a:solidFill>
                  <a:schemeClr val="tx1"/>
                </a:solidFill>
                <a:latin typeface="Courier"/>
                <a:cs typeface="Courier"/>
              </a:rPr>
              <a:t>    (</a:t>
            </a:r>
            <a:r>
              <a:rPr lang="en-US" sz="2000" b="1" dirty="0" err="1">
                <a:solidFill>
                  <a:schemeClr val="tx1"/>
                </a:solidFill>
                <a:latin typeface="Courier"/>
                <a:cs typeface="Courier"/>
              </a:rPr>
              <a:t>json_document</a:t>
            </a:r>
            <a:r>
              <a:rPr lang="en-US" sz="2000" b="1" dirty="0">
                <a:solidFill>
                  <a:schemeClr val="tx1"/>
                </a:solidFill>
                <a:latin typeface="Courier"/>
                <a:cs typeface="Courier"/>
              </a:rPr>
              <a:t> </a:t>
            </a:r>
            <a:r>
              <a:rPr lang="en-US" sz="2000" b="1" dirty="0">
                <a:solidFill>
                  <a:srgbClr val="0000FF"/>
                </a:solidFill>
                <a:latin typeface="Courier"/>
                <a:cs typeface="Courier"/>
              </a:rPr>
              <a:t>IS JSON</a:t>
            </a:r>
            <a:r>
              <a:rPr lang="en-US" sz="2000" b="1" dirty="0">
                <a:solidFill>
                  <a:schemeClr val="tx1"/>
                </a:solidFill>
                <a:latin typeface="Courier"/>
                <a:cs typeface="Courier"/>
              </a:rPr>
              <a:t>) </a:t>
            </a:r>
          </a:p>
          <a:p>
            <a:r>
              <a:rPr lang="en-US" sz="2000" b="1" dirty="0">
                <a:solidFill>
                  <a:schemeClr val="tx1"/>
                </a:solidFill>
                <a:latin typeface="Courier"/>
                <a:cs typeface="Courier"/>
              </a:rPr>
              <a:t> );</a:t>
            </a:r>
            <a:endParaRPr lang="is-IS" sz="2000" b="1" dirty="0"/>
          </a:p>
        </p:txBody>
      </p:sp>
      <p:sp>
        <p:nvSpPr>
          <p:cNvPr id="11" name="TextBox 10">
            <a:extLst>
              <a:ext uri="{FF2B5EF4-FFF2-40B4-BE49-F238E27FC236}">
                <a16:creationId xmlns:a16="http://schemas.microsoft.com/office/drawing/2014/main" id="{DB1D5EEA-97D1-4546-9735-ABA7FF778715}"/>
              </a:ext>
            </a:extLst>
          </p:cNvPr>
          <p:cNvSpPr txBox="1"/>
          <p:nvPr/>
        </p:nvSpPr>
        <p:spPr>
          <a:xfrm>
            <a:off x="502920" y="5342462"/>
            <a:ext cx="4956176" cy="1913766"/>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anchor="t"/>
          <a:lstStyle/>
          <a:p>
            <a:pPr lvl="0"/>
            <a:r>
              <a:rPr lang="en-US" sz="2000" b="1" dirty="0">
                <a:solidFill>
                  <a:srgbClr val="5F5F5F"/>
                </a:solidFill>
                <a:latin typeface="Courier" pitchFamily="2" charset="0"/>
              </a:rPr>
              <a:t>{</a:t>
            </a:r>
            <a:r>
              <a:rPr lang="en-US" sz="2000" b="1" dirty="0">
                <a:solidFill>
                  <a:schemeClr val="tx1">
                    <a:lumMod val="50000"/>
                  </a:schemeClr>
                </a:solidFill>
                <a:latin typeface="Courier" pitchFamily="2" charset="0"/>
              </a:rPr>
              <a:t>"</a:t>
            </a:r>
            <a:r>
              <a:rPr lang="en-US" sz="2000" b="1" dirty="0">
                <a:solidFill>
                  <a:srgbClr val="5F5F5F"/>
                </a:solidFill>
                <a:latin typeface="Courier" pitchFamily="2" charset="0"/>
              </a:rPr>
              <a:t>id</a:t>
            </a:r>
            <a:r>
              <a:rPr lang="en-US" sz="2000" b="1" dirty="0">
                <a:solidFill>
                  <a:schemeClr val="tx1">
                    <a:lumMod val="50000"/>
                  </a:schemeClr>
                </a:solidFill>
                <a:latin typeface="Courier" pitchFamily="2" charset="0"/>
              </a:rPr>
              <a:t>"</a:t>
            </a:r>
            <a:r>
              <a:rPr lang="en-US" sz="2000" b="1" dirty="0">
                <a:solidFill>
                  <a:srgbClr val="5F5F5F"/>
                </a:solidFill>
                <a:latin typeface="Courier" pitchFamily="2" charset="0"/>
              </a:rPr>
              <a:t>:</a:t>
            </a:r>
            <a:r>
              <a:rPr lang="en-US" sz="2000" b="1" dirty="0">
                <a:solidFill>
                  <a:srgbClr val="FF0000"/>
                </a:solidFill>
                <a:latin typeface="Courier" pitchFamily="2" charset="0"/>
              </a:rPr>
              <a:t>1</a:t>
            </a:r>
            <a:r>
              <a:rPr lang="en-US" sz="2000" b="1" dirty="0">
                <a:solidFill>
                  <a:srgbClr val="5F5F5F"/>
                </a:solidFill>
                <a:latin typeface="Courier" pitchFamily="2" charset="0"/>
              </a:rPr>
              <a:t>,</a:t>
            </a:r>
          </a:p>
          <a:p>
            <a:pPr lvl="0"/>
            <a:r>
              <a:rPr lang="en-US" sz="2000" b="1" dirty="0">
                <a:solidFill>
                  <a:srgbClr val="5F5F5F"/>
                </a:solidFill>
                <a:latin typeface="Courier" pitchFamily="2" charset="0"/>
              </a:rPr>
              <a:t> </a:t>
            </a:r>
            <a:r>
              <a:rPr lang="en-US" sz="2000" b="1" dirty="0">
                <a:solidFill>
                  <a:schemeClr val="tx1">
                    <a:lumMod val="50000"/>
                  </a:schemeClr>
                </a:solidFill>
                <a:latin typeface="Courier" pitchFamily="2" charset="0"/>
              </a:rPr>
              <a:t>"</a:t>
            </a:r>
            <a:r>
              <a:rPr lang="en-US" sz="2000" b="1" dirty="0" err="1">
                <a:solidFill>
                  <a:srgbClr val="5F5F5F"/>
                </a:solidFill>
                <a:latin typeface="Courier" pitchFamily="2" charset="0"/>
              </a:rPr>
              <a:t>name</a:t>
            </a:r>
            <a:r>
              <a:rPr lang="en-US" sz="2000" b="1" dirty="0" err="1">
                <a:solidFill>
                  <a:schemeClr val="tx1">
                    <a:lumMod val="50000"/>
                  </a:schemeClr>
                </a:solidFill>
                <a:latin typeface="Courier" pitchFamily="2" charset="0"/>
              </a:rPr>
              <a:t>"</a:t>
            </a:r>
            <a:r>
              <a:rPr lang="en-US" sz="2000" b="1" dirty="0" err="1">
                <a:solidFill>
                  <a:srgbClr val="5F5F5F"/>
                </a:solidFill>
                <a:latin typeface="Courier" pitchFamily="2" charset="0"/>
              </a:rPr>
              <a:t>:</a:t>
            </a:r>
            <a:r>
              <a:rPr lang="en-US" sz="2000" b="1" dirty="0" err="1">
                <a:solidFill>
                  <a:srgbClr val="00B050"/>
                </a:solidFill>
                <a:latin typeface="Courier" pitchFamily="2" charset="0"/>
              </a:rPr>
              <a:t>"Century</a:t>
            </a:r>
            <a:r>
              <a:rPr lang="en-US" sz="2000" b="1" dirty="0">
                <a:solidFill>
                  <a:srgbClr val="00B050"/>
                </a:solidFill>
                <a:latin typeface="Courier" pitchFamily="2" charset="0"/>
              </a:rPr>
              <a:t> 16"</a:t>
            </a:r>
            <a:r>
              <a:rPr lang="en-US" sz="2000" b="1" dirty="0">
                <a:solidFill>
                  <a:srgbClr val="5F5F5F"/>
                </a:solidFill>
                <a:latin typeface="Courier" pitchFamily="2" charset="0"/>
              </a:rPr>
              <a:t>,</a:t>
            </a:r>
            <a:endParaRPr lang="en-US" sz="2000" b="1" dirty="0">
              <a:solidFill>
                <a:srgbClr val="5F5F5F"/>
              </a:solidFill>
              <a:latin typeface="Courier" pitchFamily="2" charset="0"/>
              <a:cs typeface="Courier New" panose="02070309020205020404" pitchFamily="49" charset="0"/>
            </a:endParaRPr>
          </a:p>
          <a:p>
            <a:pPr lvl="0"/>
            <a:r>
              <a:rPr lang="en-US" sz="2000" b="1" dirty="0">
                <a:solidFill>
                  <a:srgbClr val="5F5F5F"/>
                </a:solidFill>
                <a:latin typeface="Courier" pitchFamily="2" charset="0"/>
                <a:cs typeface="Courier New" panose="02070309020205020404" pitchFamily="49" charset="0"/>
              </a:rPr>
              <a:t>}</a:t>
            </a:r>
          </a:p>
          <a:p>
            <a:pPr lvl="0"/>
            <a:endParaRPr lang="en-US" sz="2000" b="1" dirty="0">
              <a:solidFill>
                <a:srgbClr val="5F5F5F"/>
              </a:solidFill>
              <a:latin typeface="Courier" pitchFamily="2" charset="0"/>
              <a:cs typeface="Courier New" panose="02070309020205020404" pitchFamily="49" charset="0"/>
            </a:endParaRPr>
          </a:p>
          <a:p>
            <a:pPr lvl="0"/>
            <a:endParaRPr lang="en-US" sz="2000" b="1" dirty="0">
              <a:solidFill>
                <a:srgbClr val="5F5F5F"/>
              </a:solidFill>
              <a:latin typeface="Courier" pitchFamily="2" charset="0"/>
              <a:cs typeface="Courier New" panose="02070309020205020404" pitchFamily="49" charset="0"/>
            </a:endParaRPr>
          </a:p>
        </p:txBody>
      </p:sp>
      <p:sp>
        <p:nvSpPr>
          <p:cNvPr id="12" name="TextBox 11">
            <a:extLst>
              <a:ext uri="{FF2B5EF4-FFF2-40B4-BE49-F238E27FC236}">
                <a16:creationId xmlns:a16="http://schemas.microsoft.com/office/drawing/2014/main" id="{091B2F6B-C5B7-C54A-A6C6-8CBCC114B36B}"/>
              </a:ext>
            </a:extLst>
          </p:cNvPr>
          <p:cNvSpPr txBox="1"/>
          <p:nvPr/>
        </p:nvSpPr>
        <p:spPr>
          <a:xfrm>
            <a:off x="521183" y="4454675"/>
            <a:ext cx="4956176" cy="2077955"/>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anchor="t"/>
          <a:lstStyle/>
          <a:p>
            <a:pPr lvl="0"/>
            <a:r>
              <a:rPr lang="en-US" sz="2000" b="1" dirty="0">
                <a:solidFill>
                  <a:srgbClr val="5F5F5F"/>
                </a:solidFill>
                <a:latin typeface="Courier" pitchFamily="2" charset="0"/>
              </a:rPr>
              <a:t>{id:</a:t>
            </a:r>
            <a:r>
              <a:rPr lang="en-US" sz="2000" b="1" dirty="0">
                <a:solidFill>
                  <a:srgbClr val="FF0000"/>
                </a:solidFill>
                <a:latin typeface="Courier" pitchFamily="2" charset="0"/>
              </a:rPr>
              <a:t>1</a:t>
            </a:r>
            <a:r>
              <a:rPr lang="en-US" sz="2000" b="1" dirty="0">
                <a:solidFill>
                  <a:srgbClr val="5F5F5F"/>
                </a:solidFill>
                <a:latin typeface="Courier" pitchFamily="2" charset="0"/>
              </a:rPr>
              <a:t>,</a:t>
            </a:r>
          </a:p>
          <a:p>
            <a:pPr lvl="0"/>
            <a:r>
              <a:rPr lang="en-US" sz="2000" b="1" dirty="0">
                <a:solidFill>
                  <a:srgbClr val="5F5F5F"/>
                </a:solidFill>
                <a:latin typeface="Courier" pitchFamily="2" charset="0"/>
              </a:rPr>
              <a:t> </a:t>
            </a:r>
            <a:r>
              <a:rPr lang="en-US" sz="2000" b="1" dirty="0" err="1">
                <a:solidFill>
                  <a:srgbClr val="5F5F5F"/>
                </a:solidFill>
                <a:latin typeface="Courier" pitchFamily="2" charset="0"/>
              </a:rPr>
              <a:t>name:</a:t>
            </a:r>
            <a:r>
              <a:rPr lang="en-US" sz="2000" b="1" dirty="0" err="1">
                <a:solidFill>
                  <a:srgbClr val="00B050"/>
                </a:solidFill>
                <a:latin typeface="Courier" pitchFamily="2" charset="0"/>
              </a:rPr>
              <a:t>"Century</a:t>
            </a:r>
            <a:r>
              <a:rPr lang="en-US" sz="2000" b="1" dirty="0">
                <a:solidFill>
                  <a:srgbClr val="00B050"/>
                </a:solidFill>
                <a:latin typeface="Courier" pitchFamily="2" charset="0"/>
              </a:rPr>
              <a:t> 16"</a:t>
            </a:r>
            <a:r>
              <a:rPr lang="en-US" sz="2000" b="1" dirty="0">
                <a:solidFill>
                  <a:srgbClr val="5F5F5F"/>
                </a:solidFill>
                <a:latin typeface="Courier" pitchFamily="2" charset="0"/>
              </a:rPr>
              <a:t>,</a:t>
            </a:r>
            <a:endParaRPr lang="en-US" sz="2000" b="1" dirty="0">
              <a:solidFill>
                <a:srgbClr val="5F5F5F"/>
              </a:solidFill>
              <a:latin typeface="Courier" pitchFamily="2" charset="0"/>
              <a:cs typeface="Courier New" panose="02070309020205020404" pitchFamily="49" charset="0"/>
            </a:endParaRPr>
          </a:p>
          <a:p>
            <a:pPr lvl="0"/>
            <a:r>
              <a:rPr lang="en-US" sz="2000" b="1" dirty="0">
                <a:solidFill>
                  <a:srgbClr val="5F5F5F"/>
                </a:solidFill>
                <a:latin typeface="Courier" pitchFamily="2" charset="0"/>
                <a:cs typeface="Courier New" panose="02070309020205020404" pitchFamily="49" charset="0"/>
              </a:rPr>
              <a:t>}</a:t>
            </a:r>
          </a:p>
        </p:txBody>
      </p:sp>
      <p:pic>
        <p:nvPicPr>
          <p:cNvPr id="13" name="Picture 12">
            <a:extLst>
              <a:ext uri="{FF2B5EF4-FFF2-40B4-BE49-F238E27FC236}">
                <a16:creationId xmlns:a16="http://schemas.microsoft.com/office/drawing/2014/main" id="{35F71B39-B6CF-B743-B7E8-E2F8275C341B}"/>
              </a:ext>
            </a:extLst>
          </p:cNvPr>
          <p:cNvPicPr>
            <a:picLocks noChangeAspect="1"/>
          </p:cNvPicPr>
          <p:nvPr/>
        </p:nvPicPr>
        <p:blipFill>
          <a:blip r:embed="rId3" cstate="print"/>
          <a:stretch>
            <a:fillRect/>
          </a:stretch>
        </p:blipFill>
        <p:spPr>
          <a:xfrm>
            <a:off x="4229209" y="5641275"/>
            <a:ext cx="455959" cy="412863"/>
          </a:xfrm>
          <a:prstGeom prst="rect">
            <a:avLst/>
          </a:prstGeom>
        </p:spPr>
      </p:pic>
      <p:pic>
        <p:nvPicPr>
          <p:cNvPr id="14" name="Picture 13">
            <a:extLst>
              <a:ext uri="{FF2B5EF4-FFF2-40B4-BE49-F238E27FC236}">
                <a16:creationId xmlns:a16="http://schemas.microsoft.com/office/drawing/2014/main" id="{20DD56F6-1AF9-4743-A85A-42C9434C8C1E}"/>
              </a:ext>
            </a:extLst>
          </p:cNvPr>
          <p:cNvPicPr>
            <a:picLocks noChangeAspect="1"/>
          </p:cNvPicPr>
          <p:nvPr/>
        </p:nvPicPr>
        <p:blipFill>
          <a:blip r:embed="rId3" cstate="print"/>
          <a:stretch>
            <a:fillRect/>
          </a:stretch>
        </p:blipFill>
        <p:spPr>
          <a:xfrm>
            <a:off x="4229208" y="4700017"/>
            <a:ext cx="455959" cy="412863"/>
          </a:xfrm>
          <a:prstGeom prst="rect">
            <a:avLst/>
          </a:prstGeom>
        </p:spPr>
      </p:pic>
      <p:pic>
        <p:nvPicPr>
          <p:cNvPr id="16" name="Picture 2" descr="json.png">
            <a:extLst>
              <a:ext uri="{FF2B5EF4-FFF2-40B4-BE49-F238E27FC236}">
                <a16:creationId xmlns:a16="http://schemas.microsoft.com/office/drawing/2014/main" id="{EBFC657C-389F-E14A-BEFA-CD96A62A07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24679" y="381228"/>
            <a:ext cx="1600200" cy="1093886"/>
          </a:xfrm>
          <a:prstGeom prst="rect">
            <a:avLst/>
          </a:prstGeom>
        </p:spPr>
      </p:pic>
    </p:spTree>
    <p:extLst>
      <p:ext uri="{BB962C8B-B14F-4D97-AF65-F5344CB8AC3E}">
        <p14:creationId xmlns:p14="http://schemas.microsoft.com/office/powerpoint/2010/main" val="265742909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3400" y="193846"/>
            <a:ext cx="11125200" cy="889000"/>
          </a:xfrm>
        </p:spPr>
        <p:txBody>
          <a:bodyPr/>
          <a:lstStyle/>
          <a:p>
            <a:br>
              <a:rPr lang="en-US" dirty="0"/>
            </a:br>
            <a:r>
              <a:rPr lang="en-US" dirty="0"/>
              <a:t>Storing JSON in the Oracle Database</a:t>
            </a:r>
            <a:br>
              <a:rPr lang="en-US" dirty="0"/>
            </a:br>
            <a:endParaRPr kumimoji="1" lang="ja-JP" altLang="en-US" sz="2400" dirty="0">
              <a:solidFill>
                <a:srgbClr val="FF0000"/>
              </a:solidFill>
            </a:endParaRPr>
          </a:p>
        </p:txBody>
      </p:sp>
      <p:sp>
        <p:nvSpPr>
          <p:cNvPr id="6" name="Content Placeholder 5"/>
          <p:cNvSpPr>
            <a:spLocks noGrp="1"/>
          </p:cNvSpPr>
          <p:nvPr>
            <p:ph idx="1"/>
          </p:nvPr>
        </p:nvSpPr>
        <p:spPr>
          <a:xfrm>
            <a:off x="532739" y="1833244"/>
            <a:ext cx="11126522" cy="3826152"/>
          </a:xfrm>
        </p:spPr>
        <p:txBody>
          <a:bodyPr/>
          <a:lstStyle/>
          <a:p>
            <a:r>
              <a:rPr lang="en-US" sz="2400" b="1" dirty="0"/>
              <a:t>VARCHAR2</a:t>
            </a:r>
          </a:p>
          <a:p>
            <a:pPr lvl="1"/>
            <a:r>
              <a:rPr lang="en-US" sz="2000" dirty="0"/>
              <a:t>Best performance, easy to retrieve via SELECT</a:t>
            </a:r>
          </a:p>
          <a:p>
            <a:pPr lvl="1"/>
            <a:r>
              <a:rPr lang="en-US" sz="2000" dirty="0"/>
              <a:t>Limited max size of 32k only (with MAX_STRING_SIZE=EXTENDED)</a:t>
            </a:r>
          </a:p>
          <a:p>
            <a:r>
              <a:rPr lang="en-US" sz="2400" b="1" dirty="0"/>
              <a:t>BLOB</a:t>
            </a:r>
          </a:p>
          <a:p>
            <a:pPr lvl="1"/>
            <a:r>
              <a:rPr lang="en-US" sz="2000" dirty="0"/>
              <a:t>Best LOB performance but not as fast as VARCHAR2</a:t>
            </a:r>
          </a:p>
          <a:p>
            <a:pPr lvl="1"/>
            <a:r>
              <a:rPr lang="en-US" sz="2000" dirty="0"/>
              <a:t>Unlimited size, not as easy to retrieve via SELECT</a:t>
            </a:r>
          </a:p>
          <a:p>
            <a:pPr lvl="1"/>
            <a:r>
              <a:rPr lang="en-US" sz="2000" dirty="0"/>
              <a:t>No potential </a:t>
            </a:r>
            <a:r>
              <a:rPr lang="en-US" sz="2000" dirty="0" err="1"/>
              <a:t>characterset</a:t>
            </a:r>
            <a:r>
              <a:rPr lang="en-US" sz="2000" dirty="0"/>
              <a:t> conversion</a:t>
            </a:r>
          </a:p>
          <a:p>
            <a:r>
              <a:rPr lang="en-US" sz="2400" b="1" dirty="0"/>
              <a:t>CLOB</a:t>
            </a:r>
          </a:p>
          <a:p>
            <a:pPr lvl="1"/>
            <a:r>
              <a:rPr lang="en-US" sz="2000" dirty="0"/>
              <a:t>Unlimited size, easy to retrieve via SELECT</a:t>
            </a:r>
          </a:p>
          <a:p>
            <a:pPr lvl="1"/>
            <a:r>
              <a:rPr lang="en-US" sz="2000" dirty="0"/>
              <a:t>Potential </a:t>
            </a:r>
            <a:r>
              <a:rPr lang="en-US" sz="2000" dirty="0" err="1"/>
              <a:t>characterset</a:t>
            </a:r>
            <a:r>
              <a:rPr lang="en-US" sz="2000" dirty="0"/>
              <a:t> conversion (from 1 byte UTF-8 to 2 byte USC-2, double space)</a:t>
            </a:r>
          </a:p>
          <a:p>
            <a:pPr lvl="1"/>
            <a:r>
              <a:rPr lang="en-US" sz="2000" dirty="0"/>
              <a:t>Potential bigger size on disk</a:t>
            </a:r>
            <a:endParaRPr lang="en-US" dirty="0"/>
          </a:p>
        </p:txBody>
      </p:sp>
      <p:sp>
        <p:nvSpPr>
          <p:cNvPr id="2" name="Slide Number Placeholder 1"/>
          <p:cNvSpPr>
            <a:spLocks noGrp="1"/>
          </p:cNvSpPr>
          <p:nvPr>
            <p:ph type="sldNum" sz="quarter" idx="12"/>
          </p:nvPr>
        </p:nvSpPr>
        <p:spPr>
          <a:xfrm>
            <a:off x="11277600"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s-ES" smtClean="0">
                <a:solidFill>
                  <a:srgbClr val="5F5F5F"/>
                </a:solidFill>
                <a:latin typeface="Calibri"/>
              </a:rPr>
              <a:pPr/>
              <a:t>26</a:t>
            </a:fld>
            <a:endParaRPr lang="ja-JP" altLang="en-US" dirty="0"/>
          </a:p>
        </p:txBody>
      </p:sp>
      <p:sp>
        <p:nvSpPr>
          <p:cNvPr id="7" name="Text Placeholder 6"/>
          <p:cNvSpPr>
            <a:spLocks noGrp="1"/>
          </p:cNvSpPr>
          <p:nvPr>
            <p:ph type="body" sz="quarter" idx="13"/>
          </p:nvPr>
        </p:nvSpPr>
        <p:spPr>
          <a:xfrm>
            <a:off x="459260" y="1018385"/>
            <a:ext cx="11125199" cy="343299"/>
          </a:xfrm>
        </p:spPr>
        <p:txBody>
          <a:bodyPr/>
          <a:lstStyle/>
          <a:p>
            <a:r>
              <a:rPr lang="en-US" dirty="0"/>
              <a:t>Which data type to pick?</a:t>
            </a:r>
          </a:p>
        </p:txBody>
      </p:sp>
      <p:pic>
        <p:nvPicPr>
          <p:cNvPr id="8" name="Picture 2" descr="json.png">
            <a:extLst>
              <a:ext uri="{FF2B5EF4-FFF2-40B4-BE49-F238E27FC236}">
                <a16:creationId xmlns:a16="http://schemas.microsoft.com/office/drawing/2014/main" id="{69238B6C-91BE-894A-A6AE-9918186DD5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4679" y="381228"/>
            <a:ext cx="1600200" cy="1093886"/>
          </a:xfrm>
          <a:prstGeom prst="rect">
            <a:avLst/>
          </a:prstGeom>
        </p:spPr>
      </p:pic>
    </p:spTree>
    <p:extLst>
      <p:ext uri="{BB962C8B-B14F-4D97-AF65-F5344CB8AC3E}">
        <p14:creationId xmlns:p14="http://schemas.microsoft.com/office/powerpoint/2010/main" val="231037639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16008"/>
            <a:ext cx="11125200" cy="507772"/>
          </a:xfrm>
        </p:spPr>
        <p:txBody>
          <a:bodyPr/>
          <a:lstStyle/>
          <a:p>
            <a:r>
              <a:rPr lang="en-US" dirty="0"/>
              <a:t>Oracle Database as a Document Store</a:t>
            </a:r>
          </a:p>
        </p:txBody>
      </p:sp>
      <p:sp>
        <p:nvSpPr>
          <p:cNvPr id="4" name="Text Placeholder 3"/>
          <p:cNvSpPr>
            <a:spLocks noGrp="1"/>
          </p:cNvSpPr>
          <p:nvPr>
            <p:ph type="body" sz="quarter" idx="13"/>
          </p:nvPr>
        </p:nvSpPr>
        <p:spPr>
          <a:xfrm>
            <a:off x="533402" y="1202122"/>
            <a:ext cx="11125198" cy="343299"/>
          </a:xfrm>
        </p:spPr>
        <p:txBody>
          <a:bodyPr/>
          <a:lstStyle/>
          <a:p>
            <a:r>
              <a:rPr lang="en-US" b="0" dirty="0">
                <a:solidFill>
                  <a:srgbClr val="FF0000"/>
                </a:solidFill>
              </a:rPr>
              <a:t>Flexible Schema development </a:t>
            </a:r>
          </a:p>
        </p:txBody>
      </p:sp>
      <p:pic>
        <p:nvPicPr>
          <p:cNvPr id="7" name="Picture 6" descr="ic-Application-red.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8382" y="2022593"/>
            <a:ext cx="1946826" cy="1947333"/>
          </a:xfrm>
          <a:prstGeom prst="rect">
            <a:avLst/>
          </a:prstGeom>
        </p:spPr>
      </p:pic>
      <p:pic>
        <p:nvPicPr>
          <p:cNvPr id="8" name="Picture 7" descr="ic-Arrow1-red.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77934" y="3517340"/>
            <a:ext cx="750979" cy="751175"/>
          </a:xfrm>
          <a:prstGeom prst="rect">
            <a:avLst/>
          </a:prstGeom>
        </p:spPr>
      </p:pic>
      <p:pic>
        <p:nvPicPr>
          <p:cNvPr id="10" name="Picture 9" descr="ic-BusinessIntelligence-red.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48200" y="2267187"/>
            <a:ext cx="3131848" cy="3132664"/>
          </a:xfrm>
          <a:prstGeom prst="rect">
            <a:avLst/>
          </a:prstGeom>
        </p:spPr>
      </p:pic>
      <p:grpSp>
        <p:nvGrpSpPr>
          <p:cNvPr id="3" name="Group 12"/>
          <p:cNvGrpSpPr/>
          <p:nvPr/>
        </p:nvGrpSpPr>
        <p:grpSpPr>
          <a:xfrm>
            <a:off x="2420545" y="4169364"/>
            <a:ext cx="2264715" cy="769527"/>
            <a:chOff x="1885244" y="2463800"/>
            <a:chExt cx="1698979" cy="577145"/>
          </a:xfrm>
        </p:grpSpPr>
        <p:pic>
          <p:nvPicPr>
            <p:cNvPr id="9" name="Picture 8" descr="ic-Arrow1-gray.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885244" y="2463800"/>
              <a:ext cx="577145" cy="577145"/>
            </a:xfrm>
            <a:prstGeom prst="rect">
              <a:avLst/>
            </a:prstGeom>
          </p:spPr>
        </p:pic>
        <p:pic>
          <p:nvPicPr>
            <p:cNvPr id="11" name="Picture 10" descr="ic-Arrow1-gray.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07078" y="2463800"/>
              <a:ext cx="577145" cy="577145"/>
            </a:xfrm>
            <a:prstGeom prst="rect">
              <a:avLst/>
            </a:prstGeom>
          </p:spPr>
        </p:pic>
        <p:sp>
          <p:nvSpPr>
            <p:cNvPr id="12" name="TextBox 11"/>
            <p:cNvSpPr txBox="1"/>
            <p:nvPr/>
          </p:nvSpPr>
          <p:spPr>
            <a:xfrm>
              <a:off x="2307167" y="2552317"/>
              <a:ext cx="795137" cy="380873"/>
            </a:xfrm>
            <a:prstGeom prst="rect">
              <a:avLst/>
            </a:prstGeom>
            <a:noFill/>
          </p:spPr>
          <p:txBody>
            <a:bodyPr wrap="none" rtlCol="0">
              <a:spAutoFit/>
            </a:bodyPr>
            <a:lstStyle/>
            <a:p>
              <a:r>
                <a:rPr lang="en-US" sz="2700" dirty="0">
                  <a:solidFill>
                    <a:schemeClr val="tx2"/>
                  </a:solidFill>
                </a:rPr>
                <a:t>JSON</a:t>
              </a:r>
            </a:p>
          </p:txBody>
        </p:sp>
      </p:grpSp>
      <p:grpSp>
        <p:nvGrpSpPr>
          <p:cNvPr id="6" name="Group 13"/>
          <p:cNvGrpSpPr/>
          <p:nvPr/>
        </p:nvGrpSpPr>
        <p:grpSpPr>
          <a:xfrm>
            <a:off x="2420545" y="3049883"/>
            <a:ext cx="2264715" cy="769527"/>
            <a:chOff x="1885244" y="2463800"/>
            <a:chExt cx="1698979" cy="577145"/>
          </a:xfrm>
        </p:grpSpPr>
        <p:pic>
          <p:nvPicPr>
            <p:cNvPr id="15" name="Picture 14" descr="ic-Arrow1-gray.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885244" y="2463800"/>
              <a:ext cx="577145" cy="577145"/>
            </a:xfrm>
            <a:prstGeom prst="rect">
              <a:avLst/>
            </a:prstGeom>
          </p:spPr>
        </p:pic>
        <p:pic>
          <p:nvPicPr>
            <p:cNvPr id="16" name="Picture 15" descr="ic-Arrow1-gray.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07078" y="2463800"/>
              <a:ext cx="577145" cy="577145"/>
            </a:xfrm>
            <a:prstGeom prst="rect">
              <a:avLst/>
            </a:prstGeom>
          </p:spPr>
        </p:pic>
        <p:sp>
          <p:nvSpPr>
            <p:cNvPr id="17" name="TextBox 16"/>
            <p:cNvSpPr txBox="1"/>
            <p:nvPr/>
          </p:nvSpPr>
          <p:spPr>
            <a:xfrm>
              <a:off x="2307167" y="2552317"/>
              <a:ext cx="795137" cy="380873"/>
            </a:xfrm>
            <a:prstGeom prst="rect">
              <a:avLst/>
            </a:prstGeom>
            <a:noFill/>
          </p:spPr>
          <p:txBody>
            <a:bodyPr wrap="none" rtlCol="0">
              <a:spAutoFit/>
            </a:bodyPr>
            <a:lstStyle/>
            <a:p>
              <a:r>
                <a:rPr lang="en-US" sz="2700" dirty="0">
                  <a:solidFill>
                    <a:schemeClr val="tx2"/>
                  </a:solidFill>
                </a:rPr>
                <a:t>JSON</a:t>
              </a:r>
            </a:p>
          </p:txBody>
        </p:sp>
      </p:grpSp>
      <p:pic>
        <p:nvPicPr>
          <p:cNvPr id="19" name="Picture 18" descr="ic-Application-gray.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6001" y="3715927"/>
            <a:ext cx="1946826" cy="1947333"/>
          </a:xfrm>
          <a:prstGeom prst="rect">
            <a:avLst/>
          </a:prstGeom>
        </p:spPr>
      </p:pic>
      <p:sp>
        <p:nvSpPr>
          <p:cNvPr id="20" name="TextBox 19"/>
          <p:cNvSpPr txBox="1"/>
          <p:nvPr/>
        </p:nvSpPr>
        <p:spPr>
          <a:xfrm>
            <a:off x="2597358" y="3668888"/>
            <a:ext cx="1910096" cy="353921"/>
          </a:xfrm>
          <a:prstGeom prst="rect">
            <a:avLst/>
          </a:prstGeom>
          <a:noFill/>
        </p:spPr>
        <p:txBody>
          <a:bodyPr wrap="none" lIns="121899" tIns="60949" rIns="121899" bIns="60949" rtlCol="0">
            <a:spAutoFit/>
          </a:bodyPr>
          <a:lstStyle/>
          <a:p>
            <a:r>
              <a:rPr lang="en-US" sz="1500" dirty="0">
                <a:solidFill>
                  <a:schemeClr val="tx2"/>
                </a:solidFill>
              </a:rPr>
              <a:t>Via </a:t>
            </a:r>
            <a:r>
              <a:rPr lang="en-US" sz="1500" dirty="0" err="1">
                <a:solidFill>
                  <a:schemeClr val="tx2"/>
                </a:solidFill>
              </a:rPr>
              <a:t>RESTful</a:t>
            </a:r>
            <a:r>
              <a:rPr lang="en-US" sz="1500" dirty="0">
                <a:solidFill>
                  <a:schemeClr val="tx2"/>
                </a:solidFill>
              </a:rPr>
              <a:t> service</a:t>
            </a:r>
          </a:p>
        </p:txBody>
      </p:sp>
      <p:sp>
        <p:nvSpPr>
          <p:cNvPr id="21" name="TextBox 20"/>
          <p:cNvSpPr txBox="1"/>
          <p:nvPr/>
        </p:nvSpPr>
        <p:spPr>
          <a:xfrm>
            <a:off x="2841888" y="4825999"/>
            <a:ext cx="1559039" cy="353921"/>
          </a:xfrm>
          <a:prstGeom prst="rect">
            <a:avLst/>
          </a:prstGeom>
          <a:noFill/>
        </p:spPr>
        <p:txBody>
          <a:bodyPr wrap="none" lIns="121899" tIns="60949" rIns="121899" bIns="60949" rtlCol="0">
            <a:spAutoFit/>
          </a:bodyPr>
          <a:lstStyle/>
          <a:p>
            <a:r>
              <a:rPr lang="en-US" sz="1500" dirty="0">
                <a:solidFill>
                  <a:schemeClr val="tx2"/>
                </a:solidFill>
              </a:rPr>
              <a:t>Via Native APIs</a:t>
            </a:r>
          </a:p>
        </p:txBody>
      </p:sp>
      <p:sp>
        <p:nvSpPr>
          <p:cNvPr id="22" name="TextBox 21"/>
          <p:cNvSpPr txBox="1"/>
          <p:nvPr/>
        </p:nvSpPr>
        <p:spPr>
          <a:xfrm>
            <a:off x="4799987" y="4986446"/>
            <a:ext cx="2547450" cy="584753"/>
          </a:xfrm>
          <a:prstGeom prst="rect">
            <a:avLst/>
          </a:prstGeom>
          <a:noFill/>
        </p:spPr>
        <p:txBody>
          <a:bodyPr wrap="none" lIns="121899" tIns="60949" rIns="121899" bIns="60949" rtlCol="0">
            <a:spAutoFit/>
          </a:bodyPr>
          <a:lstStyle/>
          <a:p>
            <a:pPr algn="ctr"/>
            <a:r>
              <a:rPr lang="en-US" sz="1500" dirty="0">
                <a:solidFill>
                  <a:schemeClr val="tx2"/>
                </a:solidFill>
              </a:rPr>
              <a:t>Data persisted in database</a:t>
            </a:r>
          </a:p>
          <a:p>
            <a:pPr algn="ctr"/>
            <a:r>
              <a:rPr lang="en-US" sz="1500" dirty="0">
                <a:solidFill>
                  <a:schemeClr val="tx2"/>
                </a:solidFill>
              </a:rPr>
              <a:t>In JSON</a:t>
            </a:r>
          </a:p>
        </p:txBody>
      </p:sp>
      <p:sp>
        <p:nvSpPr>
          <p:cNvPr id="23" name="TextBox 22"/>
          <p:cNvSpPr txBox="1"/>
          <p:nvPr/>
        </p:nvSpPr>
        <p:spPr>
          <a:xfrm>
            <a:off x="7838902" y="3632642"/>
            <a:ext cx="896998" cy="538587"/>
          </a:xfrm>
          <a:prstGeom prst="rect">
            <a:avLst/>
          </a:prstGeom>
          <a:noFill/>
        </p:spPr>
        <p:txBody>
          <a:bodyPr wrap="none" lIns="121899" tIns="60949" rIns="121899" bIns="60949" rtlCol="0">
            <a:spAutoFit/>
          </a:bodyPr>
          <a:lstStyle/>
          <a:p>
            <a:r>
              <a:rPr lang="en-US" sz="2700" dirty="0">
                <a:solidFill>
                  <a:schemeClr val="tx2"/>
                </a:solidFill>
              </a:rPr>
              <a:t>SQL</a:t>
            </a:r>
          </a:p>
        </p:txBody>
      </p:sp>
      <p:sp>
        <p:nvSpPr>
          <p:cNvPr id="24" name="TextBox 23"/>
          <p:cNvSpPr txBox="1"/>
          <p:nvPr/>
        </p:nvSpPr>
        <p:spPr>
          <a:xfrm>
            <a:off x="9218448" y="4920071"/>
            <a:ext cx="2181965" cy="353921"/>
          </a:xfrm>
          <a:prstGeom prst="rect">
            <a:avLst/>
          </a:prstGeom>
          <a:noFill/>
        </p:spPr>
        <p:txBody>
          <a:bodyPr wrap="none" lIns="121899" tIns="60949" rIns="121899" bIns="60949" rtlCol="0">
            <a:spAutoFit/>
          </a:bodyPr>
          <a:lstStyle/>
          <a:p>
            <a:r>
              <a:rPr lang="en-US" sz="1500" dirty="0">
                <a:solidFill>
                  <a:schemeClr val="tx2"/>
                </a:solidFill>
              </a:rPr>
              <a:t>Data analyzed via SQL</a:t>
            </a:r>
          </a:p>
        </p:txBody>
      </p:sp>
      <p:pic>
        <p:nvPicPr>
          <p:cNvPr id="33" name="Picture 32" descr="ic-Arrow1-red.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7268041" y="3504752"/>
            <a:ext cx="750979" cy="751175"/>
          </a:xfrm>
          <a:prstGeom prst="rect">
            <a:avLst/>
          </a:prstGeom>
        </p:spPr>
      </p:pic>
      <p:sp>
        <p:nvSpPr>
          <p:cNvPr id="5" name="Slide Number Placeholder 4"/>
          <p:cNvSpPr>
            <a:spLocks noGrp="1"/>
          </p:cNvSpPr>
          <p:nvPr>
            <p:ph type="sldNum" sz="quarter" idx="12"/>
          </p:nvPr>
        </p:nvSpPr>
        <p:spPr>
          <a:xfrm>
            <a:off x="11277600"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s-ES" smtClean="0"/>
              <a:pPr/>
              <a:t>27</a:t>
            </a:fld>
            <a:endParaRPr lang="en-US" dirty="0"/>
          </a:p>
        </p:txBody>
      </p:sp>
      <p:pic>
        <p:nvPicPr>
          <p:cNvPr id="28" name="Picture 27"/>
          <p:cNvPicPr>
            <a:picLocks noChangeAspect="1"/>
          </p:cNvPicPr>
          <p:nvPr/>
        </p:nvPicPr>
        <p:blipFill>
          <a:blip r:embed="rId8" cstate="print"/>
          <a:stretch>
            <a:fillRect/>
          </a:stretch>
        </p:blipFill>
        <p:spPr>
          <a:xfrm>
            <a:off x="5465307" y="3049882"/>
            <a:ext cx="1629962" cy="1629962"/>
          </a:xfrm>
          <a:prstGeom prst="rect">
            <a:avLst/>
          </a:prstGeom>
        </p:spPr>
      </p:pic>
      <p:pic>
        <p:nvPicPr>
          <p:cNvPr id="29" name="Picture 28"/>
          <p:cNvPicPr>
            <a:picLocks noChangeAspect="1"/>
          </p:cNvPicPr>
          <p:nvPr/>
        </p:nvPicPr>
        <p:blipFill>
          <a:blip r:embed="rId9" cstate="print"/>
          <a:stretch>
            <a:fillRect/>
          </a:stretch>
        </p:blipFill>
        <p:spPr>
          <a:xfrm>
            <a:off x="5538491" y="3741390"/>
            <a:ext cx="843901" cy="576886"/>
          </a:xfrm>
          <a:prstGeom prst="rect">
            <a:avLst/>
          </a:prstGeom>
        </p:spPr>
      </p:pic>
      <p:pic>
        <p:nvPicPr>
          <p:cNvPr id="25" name="Picture 2" descr="json.png">
            <a:extLst>
              <a:ext uri="{FF2B5EF4-FFF2-40B4-BE49-F238E27FC236}">
                <a16:creationId xmlns:a16="http://schemas.microsoft.com/office/drawing/2014/main" id="{78865294-E92E-C843-9DB2-6BE640D79A7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224679" y="381228"/>
            <a:ext cx="1600200" cy="1093886"/>
          </a:xfrm>
          <a:prstGeom prst="rect">
            <a:avLst/>
          </a:prstGeom>
        </p:spPr>
      </p:pic>
    </p:spTree>
    <p:extLst>
      <p:ext uri="{BB962C8B-B14F-4D97-AF65-F5344CB8AC3E}">
        <p14:creationId xmlns:p14="http://schemas.microsoft.com/office/powerpoint/2010/main" val="489547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a:xfrm>
            <a:off x="532735" y="203451"/>
            <a:ext cx="11125199" cy="889000"/>
          </a:xfrm>
        </p:spPr>
        <p:txBody>
          <a:bodyPr/>
          <a:lstStyle/>
          <a:p>
            <a:r>
              <a:rPr lang="en-US" dirty="0"/>
              <a:t>JSON Support in Oracle Database</a:t>
            </a:r>
          </a:p>
        </p:txBody>
      </p:sp>
      <p:sp>
        <p:nvSpPr>
          <p:cNvPr id="64515" name="Text Placeholder 3"/>
          <p:cNvSpPr>
            <a:spLocks noGrp="1"/>
          </p:cNvSpPr>
          <p:nvPr>
            <p:ph type="body" sz="quarter" idx="13"/>
          </p:nvPr>
        </p:nvSpPr>
        <p:spPr>
          <a:xfrm>
            <a:off x="531399" y="1079384"/>
            <a:ext cx="11126535" cy="342900"/>
          </a:xfrm>
        </p:spPr>
        <p:txBody>
          <a:bodyPr/>
          <a:lstStyle/>
          <a:p>
            <a:pPr marL="0">
              <a:spcBef>
                <a:spcPct val="0"/>
              </a:spcBef>
            </a:pPr>
            <a:r>
              <a:rPr lang="en-US" b="0" dirty="0">
                <a:solidFill>
                  <a:schemeClr val="accent1"/>
                </a:solidFill>
              </a:rPr>
              <a:t>Fast Application Development + Powerful SQL Access</a:t>
            </a:r>
          </a:p>
        </p:txBody>
      </p:sp>
      <p:sp>
        <p:nvSpPr>
          <p:cNvPr id="64517" name="Slide Number Placeholder 8"/>
          <p:cNvSpPr>
            <a:spLocks noGrp="1"/>
          </p:cNvSpPr>
          <p:nvPr>
            <p:ph type="sldNum" sz="quarter" idx="4294967295"/>
          </p:nvPr>
        </p:nvSpPr>
        <p:spPr bwMode="auto">
          <a:xfrm>
            <a:off x="11277600" y="6556248"/>
            <a:ext cx="381661" cy="182880"/>
          </a:xfrm>
          <a:prstGeom prst="rect">
            <a:avLst/>
          </a:prstGeom>
          <a:noFill/>
          <a:ln>
            <a:miter lim="800000"/>
            <a:headEnd/>
            <a:tailEnd/>
          </a:ln>
        </p:spPr>
        <p:txBody>
          <a:bodyPr vert="horz" wrap="none" lIns="0" tIns="0" rIns="0" bIns="0" rtlCol="0" anchor="ctr"/>
          <a:lstStyle>
            <a:defPPr>
              <a:defRPr lang="en-US"/>
            </a:defPPr>
            <a:lvl1pPr marL="0" algn="r" defTabSz="914400" rtl="0" eaLnBrk="1" latinLnBrk="0" hangingPunct="1">
              <a:defRPr sz="800" kern="1200">
                <a:solidFill>
                  <a:schemeClr val="tx1">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s-ES" smtClean="0"/>
              <a:pPr/>
              <a:t>28</a:t>
            </a:fld>
            <a:endParaRPr lang="en-US"/>
          </a:p>
        </p:txBody>
      </p:sp>
      <p:grpSp>
        <p:nvGrpSpPr>
          <p:cNvPr id="2" name="Group 31"/>
          <p:cNvGrpSpPr>
            <a:grpSpLocks/>
          </p:cNvGrpSpPr>
          <p:nvPr/>
        </p:nvGrpSpPr>
        <p:grpSpPr bwMode="auto">
          <a:xfrm>
            <a:off x="228456" y="2032000"/>
            <a:ext cx="4725453" cy="4524246"/>
            <a:chOff x="505279" y="1483476"/>
            <a:chExt cx="5033473" cy="4556717"/>
          </a:xfrm>
        </p:grpSpPr>
        <p:sp>
          <p:nvSpPr>
            <p:cNvPr id="64527" name="Rectangle 32"/>
            <p:cNvSpPr>
              <a:spLocks noChangeArrowheads="1"/>
            </p:cNvSpPr>
            <p:nvPr/>
          </p:nvSpPr>
          <p:spPr bwMode="auto">
            <a:xfrm>
              <a:off x="505279" y="1483476"/>
              <a:ext cx="5033473" cy="1086163"/>
            </a:xfrm>
            <a:prstGeom prst="rect">
              <a:avLst/>
            </a:prstGeom>
            <a:noFill/>
            <a:ln w="9525">
              <a:solidFill>
                <a:schemeClr val="accent1"/>
              </a:solidFill>
              <a:miter lim="800000"/>
              <a:headEnd/>
              <a:tailEnd/>
            </a:ln>
          </p:spPr>
          <p:txBody>
            <a:bodyPr lIns="121899" tIns="60949" rIns="121899" bIns="60949">
              <a:spAutoFit/>
            </a:bodyPr>
            <a:lstStyle/>
            <a:p>
              <a:pPr marL="0" lvl="1"/>
              <a:r>
                <a:rPr lang="en-US"/>
                <a:t>Application developers:</a:t>
              </a:r>
            </a:p>
            <a:p>
              <a:pPr marL="0" lvl="1"/>
              <a:r>
                <a:rPr lang="en-US"/>
                <a:t>Access JSON documents using RESTful API</a:t>
              </a:r>
            </a:p>
          </p:txBody>
        </p:sp>
        <p:sp>
          <p:nvSpPr>
            <p:cNvPr id="34" name="TextBox 33"/>
            <p:cNvSpPr txBox="1"/>
            <p:nvPr/>
          </p:nvSpPr>
          <p:spPr>
            <a:xfrm>
              <a:off x="510096" y="2261805"/>
              <a:ext cx="5021432" cy="3778388"/>
            </a:xfrm>
            <a:prstGeom prst="rect">
              <a:avLst/>
            </a:prstGeom>
            <a:solidFill>
              <a:schemeClr val="bg2"/>
            </a:solidFill>
            <a:ln/>
          </p:spPr>
          <p:style>
            <a:lnRef idx="1">
              <a:schemeClr val="accent5"/>
            </a:lnRef>
            <a:fillRef idx="2">
              <a:schemeClr val="accent5"/>
            </a:fillRef>
            <a:effectRef idx="1">
              <a:schemeClr val="accent5"/>
            </a:effectRef>
            <a:fontRef idx="minor">
              <a:schemeClr val="dk1"/>
            </a:fontRef>
          </p:style>
          <p:txBody>
            <a:bodyPr lIns="0" tIns="0" rIns="0" bIns="0" anchor="ctr"/>
            <a:lstStyle>
              <a:lvl1pPr marL="171473" indent="-171473" defTabSz="685891">
                <a:lnSpc>
                  <a:spcPct val="90000"/>
                </a:lnSpc>
                <a:spcBef>
                  <a:spcPts val="900"/>
                </a:spcBef>
                <a:buClr>
                  <a:schemeClr val="tx1">
                    <a:lumMod val="60000"/>
                    <a:lumOff val="40000"/>
                  </a:schemeClr>
                </a:buClr>
                <a:buFont typeface="Arial" panose="020B0604020202020204" pitchFamily="34" charset="0"/>
                <a:buChar char="•"/>
                <a:defRPr sz="2100">
                  <a:solidFill>
                    <a:schemeClr val="dk1"/>
                  </a:solidFill>
                </a:defRPr>
              </a:lvl1pPr>
              <a:lvl2pPr marL="115888" lvl="1" indent="-115888" defTabSz="685891">
                <a:lnSpc>
                  <a:spcPct val="90000"/>
                </a:lnSpc>
                <a:spcBef>
                  <a:spcPts val="600"/>
                </a:spcBef>
                <a:buClr>
                  <a:schemeClr val="tx1">
                    <a:lumMod val="60000"/>
                    <a:lumOff val="40000"/>
                  </a:schemeClr>
                </a:buClr>
                <a:buFont typeface="Arial" charset="0"/>
                <a:buNone/>
                <a:defRPr sz="1000">
                  <a:solidFill>
                    <a:schemeClr val="dk1"/>
                  </a:solidFill>
                </a:defRPr>
              </a:lvl2pPr>
              <a:lvl3pPr marL="548713" indent="-137178" defTabSz="685891">
                <a:lnSpc>
                  <a:spcPct val="90000"/>
                </a:lnSpc>
                <a:spcBef>
                  <a:spcPts val="450"/>
                </a:spcBef>
                <a:buClr>
                  <a:schemeClr val="tx1">
                    <a:lumMod val="60000"/>
                    <a:lumOff val="40000"/>
                  </a:schemeClr>
                </a:buClr>
                <a:buFont typeface="Arial" panose="020B0604020202020204" pitchFamily="34" charset="0"/>
                <a:buChar char="•"/>
                <a:defRPr sz="1500">
                  <a:solidFill>
                    <a:schemeClr val="dk1"/>
                  </a:solidFill>
                </a:defRPr>
              </a:lvl3pPr>
              <a:lvl4pPr marL="720186" indent="-137178" defTabSz="685891">
                <a:lnSpc>
                  <a:spcPct val="90000"/>
                </a:lnSpc>
                <a:spcBef>
                  <a:spcPts val="450"/>
                </a:spcBef>
                <a:buClr>
                  <a:schemeClr val="tx1">
                    <a:lumMod val="60000"/>
                    <a:lumOff val="40000"/>
                  </a:schemeClr>
                </a:buClr>
                <a:buFont typeface="Arial" panose="020B0604020202020204" pitchFamily="34" charset="0"/>
                <a:buChar char="–"/>
                <a:defRPr sz="1400">
                  <a:solidFill>
                    <a:schemeClr val="dk1"/>
                  </a:solidFill>
                </a:defRPr>
              </a:lvl4pPr>
              <a:lvl5pPr marL="891659" indent="-137178" defTabSz="685891">
                <a:lnSpc>
                  <a:spcPct val="90000"/>
                </a:lnSpc>
                <a:spcBef>
                  <a:spcPts val="450"/>
                </a:spcBef>
                <a:buClr>
                  <a:schemeClr val="tx1">
                    <a:lumMod val="60000"/>
                    <a:lumOff val="40000"/>
                  </a:schemeClr>
                </a:buClr>
                <a:buFont typeface="Arial" panose="020B0604020202020204" pitchFamily="34" charset="0"/>
                <a:buChar char="•"/>
                <a:defRPr sz="1200">
                  <a:solidFill>
                    <a:schemeClr val="dk1"/>
                  </a:solidFill>
                </a:defRPr>
              </a:lvl5pPr>
              <a:lvl6pPr marL="1063132" indent="-137178" defTabSz="685891">
                <a:lnSpc>
                  <a:spcPct val="90000"/>
                </a:lnSpc>
                <a:spcBef>
                  <a:spcPts val="450"/>
                </a:spcBef>
                <a:buClr>
                  <a:schemeClr val="tx1">
                    <a:lumMod val="60000"/>
                    <a:lumOff val="40000"/>
                  </a:schemeClr>
                </a:buClr>
                <a:buFont typeface="Arial" panose="020B0604020202020204" pitchFamily="34" charset="0"/>
                <a:buChar char="–"/>
                <a:defRPr sz="1200">
                  <a:solidFill>
                    <a:schemeClr val="dk1"/>
                  </a:solidFill>
                </a:defRPr>
              </a:lvl6pPr>
              <a:lvl7pPr marL="1234605" indent="-137178" defTabSz="685891">
                <a:lnSpc>
                  <a:spcPct val="90000"/>
                </a:lnSpc>
                <a:spcBef>
                  <a:spcPts val="450"/>
                </a:spcBef>
                <a:buClr>
                  <a:schemeClr val="tx1">
                    <a:lumMod val="60000"/>
                    <a:lumOff val="40000"/>
                  </a:schemeClr>
                </a:buClr>
                <a:buFont typeface="Arial" panose="020B0604020202020204" pitchFamily="34" charset="0"/>
                <a:buChar char="•"/>
                <a:defRPr sz="1200">
                  <a:solidFill>
                    <a:schemeClr val="dk1"/>
                  </a:solidFill>
                </a:defRPr>
              </a:lvl7pPr>
              <a:lvl8pPr marL="1406077" indent="-137178" defTabSz="685891">
                <a:lnSpc>
                  <a:spcPct val="90000"/>
                </a:lnSpc>
                <a:spcBef>
                  <a:spcPts val="450"/>
                </a:spcBef>
                <a:buClr>
                  <a:schemeClr val="tx1">
                    <a:lumMod val="60000"/>
                    <a:lumOff val="40000"/>
                  </a:schemeClr>
                </a:buClr>
                <a:buFont typeface="Arial" panose="020B0604020202020204" pitchFamily="34" charset="0"/>
                <a:buChar char="–"/>
                <a:defRPr sz="1200">
                  <a:solidFill>
                    <a:schemeClr val="dk1"/>
                  </a:solidFill>
                </a:defRPr>
              </a:lvl8pPr>
              <a:lvl9pPr marL="1577550" indent="-137178" defTabSz="685891">
                <a:lnSpc>
                  <a:spcPct val="90000"/>
                </a:lnSpc>
                <a:spcBef>
                  <a:spcPts val="450"/>
                </a:spcBef>
                <a:buClr>
                  <a:schemeClr val="tx1">
                    <a:lumMod val="60000"/>
                    <a:lumOff val="40000"/>
                  </a:schemeClr>
                </a:buClr>
                <a:buFont typeface="Arial" panose="020B0604020202020204" pitchFamily="34" charset="0"/>
                <a:buChar char="•"/>
                <a:defRPr sz="1200">
                  <a:solidFill>
                    <a:schemeClr val="dk1"/>
                  </a:solidFill>
                </a:defRPr>
              </a:lvl9pPr>
            </a:lstStyle>
            <a:p>
              <a:pPr marL="154484" indent="-6350">
                <a:spcBef>
                  <a:spcPts val="0"/>
                </a:spcBef>
                <a:buNone/>
                <a:defRPr/>
              </a:pPr>
              <a:r>
                <a:rPr lang="en-US" sz="1200" dirty="0">
                  <a:latin typeface="Courier"/>
                  <a:cs typeface="Courier"/>
                </a:rPr>
                <a:t>PUT /</a:t>
              </a:r>
              <a:r>
                <a:rPr lang="en-US" sz="1200" dirty="0" err="1">
                  <a:latin typeface="Courier"/>
                  <a:cs typeface="Courier"/>
                </a:rPr>
                <a:t>my_database</a:t>
              </a:r>
              <a:r>
                <a:rPr lang="en-US" sz="1200" dirty="0">
                  <a:latin typeface="Courier"/>
                  <a:cs typeface="Courier"/>
                </a:rPr>
                <a:t>/</a:t>
              </a:r>
              <a:r>
                <a:rPr lang="en-US" sz="1200" dirty="0" err="1">
                  <a:latin typeface="Courier"/>
                  <a:cs typeface="Courier"/>
                </a:rPr>
                <a:t>my_schema</a:t>
              </a:r>
              <a:r>
                <a:rPr lang="en-US" sz="1200" dirty="0">
                  <a:latin typeface="Courier"/>
                  <a:cs typeface="Courier"/>
                </a:rPr>
                <a:t>/customers HTTP/1.0</a:t>
              </a:r>
            </a:p>
            <a:p>
              <a:pPr marL="154484" indent="-6350">
                <a:spcBef>
                  <a:spcPts val="0"/>
                </a:spcBef>
                <a:buNone/>
                <a:defRPr/>
              </a:pPr>
              <a:r>
                <a:rPr lang="en-US" sz="1200" dirty="0">
                  <a:latin typeface="Courier"/>
                  <a:cs typeface="Courier"/>
                </a:rPr>
                <a:t>Content-Type: application/</a:t>
              </a:r>
              <a:r>
                <a:rPr lang="en-US" sz="1200" dirty="0" err="1">
                  <a:latin typeface="Courier"/>
                  <a:cs typeface="Courier"/>
                </a:rPr>
                <a:t>json</a:t>
              </a:r>
              <a:endParaRPr lang="en-US" sz="1200" dirty="0">
                <a:latin typeface="Courier"/>
                <a:cs typeface="Courier"/>
              </a:endParaRPr>
            </a:p>
            <a:p>
              <a:pPr marL="154484" indent="-6350">
                <a:spcBef>
                  <a:spcPts val="0"/>
                </a:spcBef>
                <a:buNone/>
                <a:defRPr/>
              </a:pPr>
              <a:r>
                <a:rPr lang="en-US" sz="1200" dirty="0">
                  <a:latin typeface="Courier"/>
                  <a:cs typeface="Courier"/>
                </a:rPr>
                <a:t>Body: </a:t>
              </a:r>
            </a:p>
            <a:p>
              <a:pPr marL="154484" indent="-6350">
                <a:spcBef>
                  <a:spcPts val="0"/>
                </a:spcBef>
                <a:buNone/>
                <a:defRPr/>
              </a:pPr>
              <a:r>
                <a:rPr lang="en-US" sz="1500" dirty="0">
                  <a:latin typeface="Courier"/>
                  <a:cs typeface="Courier"/>
                </a:rPr>
                <a:t>{	</a:t>
              </a:r>
            </a:p>
            <a:p>
              <a:pPr marL="154484" lvl="1" indent="-6350">
                <a:spcBef>
                  <a:spcPts val="0"/>
                </a:spcBef>
                <a:defRPr/>
              </a:pPr>
              <a:r>
                <a:rPr lang="en-US" sz="1200" dirty="0">
                  <a:latin typeface="Courier"/>
                  <a:cs typeface="Courier"/>
                </a:rPr>
                <a:t>	 "</a:t>
              </a:r>
              <a:r>
                <a:rPr lang="en-US" sz="1200" dirty="0" err="1">
                  <a:latin typeface="Courier"/>
                  <a:cs typeface="Courier"/>
                </a:rPr>
                <a:t>firstName</a:t>
              </a:r>
              <a:r>
                <a:rPr lang="en-US" sz="1200" dirty="0">
                  <a:latin typeface="Courier"/>
                  <a:cs typeface="Courier"/>
                </a:rPr>
                <a:t>": "John",</a:t>
              </a:r>
              <a:br>
                <a:rPr lang="en-US" sz="1200" dirty="0">
                  <a:latin typeface="Courier"/>
                  <a:cs typeface="Courier"/>
                </a:rPr>
              </a:br>
              <a:r>
                <a:rPr lang="en-US" sz="1200" dirty="0">
                  <a:latin typeface="Courier"/>
                  <a:cs typeface="Courier"/>
                </a:rPr>
                <a:t> “</a:t>
              </a:r>
              <a:r>
                <a:rPr lang="en-US" sz="1200" dirty="0" err="1">
                  <a:latin typeface="Courier"/>
                  <a:cs typeface="Courier"/>
                </a:rPr>
                <a:t>lastName</a:t>
              </a:r>
              <a:r>
                <a:rPr lang="en-US" sz="1200" dirty="0">
                  <a:latin typeface="Courier"/>
                  <a:cs typeface="Courier"/>
                </a:rPr>
                <a:t>”: "Smith",</a:t>
              </a:r>
              <a:br>
                <a:rPr lang="en-US" sz="1200" dirty="0">
                  <a:latin typeface="Courier"/>
                  <a:cs typeface="Courier"/>
                </a:rPr>
              </a:br>
              <a:r>
                <a:rPr lang="en-US" sz="1200" dirty="0">
                  <a:latin typeface="Courier"/>
                  <a:cs typeface="Courier"/>
                </a:rPr>
                <a:t> "age": 25,</a:t>
              </a:r>
              <a:br>
                <a:rPr lang="en-US" sz="1200" dirty="0">
                  <a:latin typeface="Courier"/>
                  <a:cs typeface="Courier"/>
                </a:rPr>
              </a:br>
              <a:r>
                <a:rPr lang="en-US" sz="1200" dirty="0">
                  <a:latin typeface="Courier"/>
                  <a:cs typeface="Courier"/>
                </a:rPr>
                <a:t> "address": {</a:t>
              </a:r>
              <a:br>
                <a:rPr lang="en-US" sz="1200" dirty="0">
                  <a:latin typeface="Courier"/>
                  <a:cs typeface="Courier"/>
                </a:rPr>
              </a:br>
              <a:r>
                <a:rPr lang="en-US" sz="1200" dirty="0">
                  <a:latin typeface="Courier"/>
                  <a:cs typeface="Courier"/>
                </a:rPr>
                <a:t>	"</a:t>
              </a:r>
              <a:r>
                <a:rPr lang="en-US" sz="1200" dirty="0" err="1">
                  <a:latin typeface="Courier"/>
                  <a:cs typeface="Courier"/>
                </a:rPr>
                <a:t>streetAddress</a:t>
              </a:r>
              <a:r>
                <a:rPr lang="en-US" sz="1200" dirty="0">
                  <a:latin typeface="Courier"/>
                  <a:cs typeface="Courier"/>
                </a:rPr>
                <a:t>": "21 2nd Street",</a:t>
              </a:r>
              <a:br>
                <a:rPr lang="en-US" sz="1200" dirty="0">
                  <a:latin typeface="Courier"/>
                  <a:cs typeface="Courier"/>
                </a:rPr>
              </a:br>
              <a:r>
                <a:rPr lang="en-US" sz="1200" dirty="0">
                  <a:latin typeface="Courier"/>
                  <a:cs typeface="Courier"/>
                </a:rPr>
                <a:t>	"city": "New York",</a:t>
              </a:r>
              <a:br>
                <a:rPr lang="en-US" sz="1200" dirty="0">
                  <a:latin typeface="Courier"/>
                  <a:cs typeface="Courier"/>
                </a:rPr>
              </a:br>
              <a:r>
                <a:rPr lang="en-US" sz="1200" dirty="0">
                  <a:latin typeface="Courier"/>
                  <a:cs typeface="Courier"/>
                </a:rPr>
                <a:t>  	"state": "NY",</a:t>
              </a:r>
              <a:br>
                <a:rPr lang="en-US" sz="1200" dirty="0">
                  <a:latin typeface="Courier"/>
                  <a:cs typeface="Courier"/>
                </a:rPr>
              </a:br>
              <a:r>
                <a:rPr lang="en-US" sz="1200" dirty="0">
                  <a:latin typeface="Courier"/>
                  <a:cs typeface="Courier"/>
                </a:rPr>
                <a:t>	"</a:t>
              </a:r>
              <a:r>
                <a:rPr lang="en-US" sz="1200" dirty="0" err="1">
                  <a:latin typeface="Courier"/>
                  <a:cs typeface="Courier"/>
                </a:rPr>
                <a:t>postalCode</a:t>
              </a:r>
              <a:r>
                <a:rPr lang="en-US" sz="1200" dirty="0">
                  <a:latin typeface="Courier"/>
                  <a:cs typeface="Courier"/>
                </a:rPr>
                <a:t>": "10021“,</a:t>
              </a:r>
              <a:br>
                <a:rPr lang="en-US" sz="1200" dirty="0">
                  <a:latin typeface="Courier"/>
                  <a:cs typeface="Courier"/>
                </a:rPr>
              </a:br>
              <a:r>
                <a:rPr lang="en-US" sz="1200" dirty="0">
                  <a:latin typeface="Courier"/>
                  <a:cs typeface="Courier"/>
                </a:rPr>
                <a:t>	"</a:t>
              </a:r>
              <a:r>
                <a:rPr lang="en-US" sz="1200" dirty="0" err="1">
                  <a:latin typeface="Courier"/>
                  <a:cs typeface="Courier"/>
                </a:rPr>
                <a:t>isBusiness</a:t>
              </a:r>
              <a:r>
                <a:rPr lang="en-US" sz="1200" dirty="0">
                  <a:latin typeface="Courier"/>
                  <a:cs typeface="Courier"/>
                </a:rPr>
                <a:t>" : false  },</a:t>
              </a:r>
              <a:br>
                <a:rPr lang="en-US" sz="1200" dirty="0">
                  <a:latin typeface="Courier"/>
                  <a:cs typeface="Courier"/>
                </a:rPr>
              </a:br>
              <a:r>
                <a:rPr lang="en-US" sz="1200" dirty="0">
                  <a:latin typeface="Courier"/>
                  <a:cs typeface="Courier"/>
                </a:rPr>
                <a:t>  "</a:t>
              </a:r>
              <a:r>
                <a:rPr lang="en-US" sz="1200" dirty="0" err="1">
                  <a:latin typeface="Courier"/>
                  <a:cs typeface="Courier"/>
                </a:rPr>
                <a:t>phoneNumbers</a:t>
              </a:r>
              <a:r>
                <a:rPr lang="en-US" sz="1200" dirty="0">
                  <a:latin typeface="Courier"/>
                  <a:cs typeface="Courier"/>
                </a:rPr>
                <a:t>": [</a:t>
              </a:r>
              <a:br>
                <a:rPr lang="en-US" sz="1200" dirty="0">
                  <a:latin typeface="Courier"/>
                  <a:cs typeface="Courier"/>
                </a:rPr>
              </a:br>
              <a:r>
                <a:rPr lang="en-US" sz="1200" dirty="0">
                  <a:latin typeface="Courier"/>
                  <a:cs typeface="Courier"/>
                </a:rPr>
                <a:t>	{"type": "home",</a:t>
              </a:r>
              <a:br>
                <a:rPr lang="en-US" sz="1200" dirty="0">
                  <a:latin typeface="Courier"/>
                  <a:cs typeface="Courier"/>
                </a:rPr>
              </a:br>
              <a:r>
                <a:rPr lang="en-US" sz="1200" dirty="0">
                  <a:latin typeface="Courier"/>
                  <a:cs typeface="Courier"/>
                </a:rPr>
                <a:t>	 "number": "212 555-1234“ },</a:t>
              </a:r>
              <a:br>
                <a:rPr lang="en-US" sz="1200" dirty="0">
                  <a:latin typeface="Courier"/>
                  <a:cs typeface="Courier"/>
                </a:rPr>
              </a:br>
              <a:r>
                <a:rPr lang="en-US" sz="1200" dirty="0">
                  <a:latin typeface="Courier"/>
                  <a:cs typeface="Courier"/>
                </a:rPr>
                <a:t>	{"type": "fax",</a:t>
              </a:r>
              <a:br>
                <a:rPr lang="en-US" sz="1200" dirty="0">
                  <a:latin typeface="Courier"/>
                  <a:cs typeface="Courier"/>
                </a:rPr>
              </a:br>
              <a:r>
                <a:rPr lang="en-US" sz="1200" dirty="0">
                  <a:latin typeface="Courier"/>
                  <a:cs typeface="Courier"/>
                </a:rPr>
                <a:t>	 "number": "646 555-4567“ }  ]</a:t>
              </a:r>
            </a:p>
            <a:p>
              <a:pPr marL="154484" lvl="1" indent="-6350">
                <a:spcBef>
                  <a:spcPts val="0"/>
                </a:spcBef>
                <a:defRPr/>
              </a:pPr>
              <a:r>
                <a:rPr lang="en-US" sz="1200" dirty="0">
                  <a:latin typeface="Courier"/>
                  <a:cs typeface="Courier"/>
                </a:rPr>
                <a:t>}</a:t>
              </a:r>
            </a:p>
          </p:txBody>
        </p:sp>
      </p:grpSp>
      <p:grpSp>
        <p:nvGrpSpPr>
          <p:cNvPr id="3" name="Group 34"/>
          <p:cNvGrpSpPr>
            <a:grpSpLocks/>
          </p:cNvGrpSpPr>
          <p:nvPr/>
        </p:nvGrpSpPr>
        <p:grpSpPr bwMode="auto">
          <a:xfrm>
            <a:off x="7446084" y="2032000"/>
            <a:ext cx="4371895" cy="3987800"/>
            <a:chOff x="6656037" y="1508223"/>
            <a:chExt cx="5025662" cy="4542129"/>
          </a:xfrm>
        </p:grpSpPr>
        <p:sp>
          <p:nvSpPr>
            <p:cNvPr id="36" name="TextBox 35"/>
            <p:cNvSpPr txBox="1"/>
            <p:nvPr/>
          </p:nvSpPr>
          <p:spPr>
            <a:xfrm>
              <a:off x="6656037" y="2270066"/>
              <a:ext cx="5020797" cy="3780286"/>
            </a:xfrm>
            <a:prstGeom prst="rect">
              <a:avLst/>
            </a:prstGeom>
            <a:solidFill>
              <a:schemeClr val="bg2"/>
            </a:solidFill>
            <a:ln/>
          </p:spPr>
          <p:style>
            <a:lnRef idx="1">
              <a:schemeClr val="accent5"/>
            </a:lnRef>
            <a:fillRef idx="2">
              <a:schemeClr val="accent5"/>
            </a:fillRef>
            <a:effectRef idx="1">
              <a:schemeClr val="accent5"/>
            </a:effectRef>
            <a:fontRef idx="minor">
              <a:schemeClr val="dk1"/>
            </a:fontRef>
          </p:style>
          <p:txBody>
            <a:bodyPr lIns="0" tIns="0" rIns="0" bIns="0" anchor="ctr"/>
            <a:lstStyle>
              <a:lvl1pPr marL="171473" indent="-171473" defTabSz="685891">
                <a:lnSpc>
                  <a:spcPct val="90000"/>
                </a:lnSpc>
                <a:spcBef>
                  <a:spcPts val="900"/>
                </a:spcBef>
                <a:buClr>
                  <a:schemeClr val="tx1">
                    <a:lumMod val="60000"/>
                    <a:lumOff val="40000"/>
                  </a:schemeClr>
                </a:buClr>
                <a:buFont typeface="Arial" panose="020B0604020202020204" pitchFamily="34" charset="0"/>
                <a:buChar char="•"/>
                <a:defRPr sz="2100">
                  <a:solidFill>
                    <a:schemeClr val="dk1"/>
                  </a:solidFill>
                </a:defRPr>
              </a:lvl1pPr>
              <a:lvl2pPr marL="115888" lvl="1" indent="-115888" defTabSz="685891">
                <a:lnSpc>
                  <a:spcPct val="90000"/>
                </a:lnSpc>
                <a:spcBef>
                  <a:spcPts val="600"/>
                </a:spcBef>
                <a:buClr>
                  <a:schemeClr val="tx1">
                    <a:lumMod val="60000"/>
                    <a:lumOff val="40000"/>
                  </a:schemeClr>
                </a:buClr>
                <a:buFont typeface="Arial" charset="0"/>
                <a:buNone/>
                <a:defRPr sz="1000">
                  <a:solidFill>
                    <a:schemeClr val="dk1"/>
                  </a:solidFill>
                </a:defRPr>
              </a:lvl2pPr>
              <a:lvl3pPr marL="548713" indent="-137178" defTabSz="685891">
                <a:lnSpc>
                  <a:spcPct val="90000"/>
                </a:lnSpc>
                <a:spcBef>
                  <a:spcPts val="450"/>
                </a:spcBef>
                <a:buClr>
                  <a:schemeClr val="tx1">
                    <a:lumMod val="60000"/>
                    <a:lumOff val="40000"/>
                  </a:schemeClr>
                </a:buClr>
                <a:buFont typeface="Arial" panose="020B0604020202020204" pitchFamily="34" charset="0"/>
                <a:buChar char="•"/>
                <a:defRPr sz="1500">
                  <a:solidFill>
                    <a:schemeClr val="dk1"/>
                  </a:solidFill>
                </a:defRPr>
              </a:lvl3pPr>
              <a:lvl4pPr marL="720186" indent="-137178" defTabSz="685891">
                <a:lnSpc>
                  <a:spcPct val="90000"/>
                </a:lnSpc>
                <a:spcBef>
                  <a:spcPts val="450"/>
                </a:spcBef>
                <a:buClr>
                  <a:schemeClr val="tx1">
                    <a:lumMod val="60000"/>
                    <a:lumOff val="40000"/>
                  </a:schemeClr>
                </a:buClr>
                <a:buFont typeface="Arial" panose="020B0604020202020204" pitchFamily="34" charset="0"/>
                <a:buChar char="–"/>
                <a:defRPr sz="1400">
                  <a:solidFill>
                    <a:schemeClr val="dk1"/>
                  </a:solidFill>
                </a:defRPr>
              </a:lvl4pPr>
              <a:lvl5pPr marL="891659" indent="-137178" defTabSz="685891">
                <a:lnSpc>
                  <a:spcPct val="90000"/>
                </a:lnSpc>
                <a:spcBef>
                  <a:spcPts val="450"/>
                </a:spcBef>
                <a:buClr>
                  <a:schemeClr val="tx1">
                    <a:lumMod val="60000"/>
                    <a:lumOff val="40000"/>
                  </a:schemeClr>
                </a:buClr>
                <a:buFont typeface="Arial" panose="020B0604020202020204" pitchFamily="34" charset="0"/>
                <a:buChar char="•"/>
                <a:defRPr sz="1200">
                  <a:solidFill>
                    <a:schemeClr val="dk1"/>
                  </a:solidFill>
                </a:defRPr>
              </a:lvl5pPr>
              <a:lvl6pPr marL="1063132" indent="-137178" defTabSz="685891">
                <a:lnSpc>
                  <a:spcPct val="90000"/>
                </a:lnSpc>
                <a:spcBef>
                  <a:spcPts val="450"/>
                </a:spcBef>
                <a:buClr>
                  <a:schemeClr val="tx1">
                    <a:lumMod val="60000"/>
                    <a:lumOff val="40000"/>
                  </a:schemeClr>
                </a:buClr>
                <a:buFont typeface="Arial" panose="020B0604020202020204" pitchFamily="34" charset="0"/>
                <a:buChar char="–"/>
                <a:defRPr sz="1200">
                  <a:solidFill>
                    <a:schemeClr val="dk1"/>
                  </a:solidFill>
                </a:defRPr>
              </a:lvl6pPr>
              <a:lvl7pPr marL="1234605" indent="-137178" defTabSz="685891">
                <a:lnSpc>
                  <a:spcPct val="90000"/>
                </a:lnSpc>
                <a:spcBef>
                  <a:spcPts val="450"/>
                </a:spcBef>
                <a:buClr>
                  <a:schemeClr val="tx1">
                    <a:lumMod val="60000"/>
                    <a:lumOff val="40000"/>
                  </a:schemeClr>
                </a:buClr>
                <a:buFont typeface="Arial" panose="020B0604020202020204" pitchFamily="34" charset="0"/>
                <a:buChar char="•"/>
                <a:defRPr sz="1200">
                  <a:solidFill>
                    <a:schemeClr val="dk1"/>
                  </a:solidFill>
                </a:defRPr>
              </a:lvl7pPr>
              <a:lvl8pPr marL="1406077" indent="-137178" defTabSz="685891">
                <a:lnSpc>
                  <a:spcPct val="90000"/>
                </a:lnSpc>
                <a:spcBef>
                  <a:spcPts val="450"/>
                </a:spcBef>
                <a:buClr>
                  <a:schemeClr val="tx1">
                    <a:lumMod val="60000"/>
                    <a:lumOff val="40000"/>
                  </a:schemeClr>
                </a:buClr>
                <a:buFont typeface="Arial" panose="020B0604020202020204" pitchFamily="34" charset="0"/>
                <a:buChar char="–"/>
                <a:defRPr sz="1200">
                  <a:solidFill>
                    <a:schemeClr val="dk1"/>
                  </a:solidFill>
                </a:defRPr>
              </a:lvl8pPr>
              <a:lvl9pPr marL="1577550" indent="-137178" defTabSz="685891">
                <a:lnSpc>
                  <a:spcPct val="90000"/>
                </a:lnSpc>
                <a:spcBef>
                  <a:spcPts val="450"/>
                </a:spcBef>
                <a:buClr>
                  <a:schemeClr val="tx1">
                    <a:lumMod val="60000"/>
                    <a:lumOff val="40000"/>
                  </a:schemeClr>
                </a:buClr>
                <a:buFont typeface="Arial" panose="020B0604020202020204" pitchFamily="34" charset="0"/>
                <a:buChar char="•"/>
                <a:defRPr sz="1200">
                  <a:solidFill>
                    <a:schemeClr val="dk1"/>
                  </a:solidFill>
                </a:defRPr>
              </a:lvl9pPr>
            </a:lstStyle>
            <a:p>
              <a:pPr marL="323781" lvl="1">
                <a:spcBef>
                  <a:spcPts val="0"/>
                </a:spcBef>
                <a:defRPr/>
              </a:pPr>
              <a:r>
                <a:rPr lang="en-US" sz="1200" dirty="0">
                  <a:latin typeface="Courier"/>
                  <a:cs typeface="Courier"/>
                </a:rPr>
                <a:t>select </a:t>
              </a:r>
            </a:p>
            <a:p>
              <a:pPr marL="323781" lvl="1">
                <a:spcBef>
                  <a:spcPts val="0"/>
                </a:spcBef>
                <a:defRPr/>
              </a:pPr>
              <a:r>
                <a:rPr lang="en-US" sz="1200" dirty="0">
                  <a:latin typeface="Courier"/>
                  <a:cs typeface="Courier"/>
                </a:rPr>
                <a:t>  </a:t>
              </a:r>
              <a:r>
                <a:rPr lang="en-US" sz="1200" dirty="0" err="1">
                  <a:latin typeface="Courier"/>
                  <a:cs typeface="Courier"/>
                </a:rPr>
                <a:t>c.json_document.firstName</a:t>
              </a:r>
              <a:r>
                <a:rPr lang="en-US" sz="1200" dirty="0">
                  <a:latin typeface="Courier"/>
                  <a:cs typeface="Courier"/>
                </a:rPr>
                <a:t>,</a:t>
              </a:r>
            </a:p>
            <a:p>
              <a:pPr marL="323781" lvl="1">
                <a:spcBef>
                  <a:spcPts val="0"/>
                </a:spcBef>
                <a:defRPr/>
              </a:pPr>
              <a:r>
                <a:rPr lang="en-US" sz="1200" dirty="0">
                  <a:latin typeface="Courier"/>
                  <a:cs typeface="Courier"/>
                </a:rPr>
                <a:t>  </a:t>
              </a:r>
              <a:r>
                <a:rPr lang="en-US" sz="1200" dirty="0" err="1">
                  <a:latin typeface="Courier"/>
                  <a:cs typeface="Courier"/>
                </a:rPr>
                <a:t>c.json_document.lastName</a:t>
              </a:r>
              <a:r>
                <a:rPr lang="en-US" sz="1200" dirty="0">
                  <a:latin typeface="Courier"/>
                  <a:cs typeface="Courier"/>
                </a:rPr>
                <a:t>,</a:t>
              </a:r>
            </a:p>
            <a:p>
              <a:pPr marL="323781" lvl="1">
                <a:spcBef>
                  <a:spcPts val="0"/>
                </a:spcBef>
                <a:defRPr/>
              </a:pPr>
              <a:r>
                <a:rPr lang="en-US" sz="1200" dirty="0">
                  <a:latin typeface="Courier"/>
                  <a:cs typeface="Courier"/>
                </a:rPr>
                <a:t>  </a:t>
              </a:r>
              <a:r>
                <a:rPr lang="en-US" sz="1200" dirty="0" err="1">
                  <a:latin typeface="Courier"/>
                  <a:cs typeface="Courier"/>
                </a:rPr>
                <a:t>c.json_document.address.city</a:t>
              </a:r>
              <a:endParaRPr lang="en-US" sz="1200" dirty="0">
                <a:latin typeface="Courier"/>
                <a:cs typeface="Courier"/>
              </a:endParaRPr>
            </a:p>
            <a:p>
              <a:pPr marL="323781" lvl="1">
                <a:spcBef>
                  <a:spcPts val="0"/>
                </a:spcBef>
                <a:defRPr/>
              </a:pPr>
              <a:r>
                <a:rPr lang="en-US" sz="1200" dirty="0">
                  <a:latin typeface="Courier"/>
                  <a:cs typeface="Courier"/>
                </a:rPr>
                <a:t>from customers c;</a:t>
              </a:r>
            </a:p>
            <a:p>
              <a:pPr marL="323781" lvl="1">
                <a:spcBef>
                  <a:spcPts val="0"/>
                </a:spcBef>
                <a:defRPr/>
              </a:pPr>
              <a:endParaRPr lang="en-US" sz="1200" dirty="0">
                <a:latin typeface="Courier"/>
                <a:cs typeface="Courier"/>
              </a:endParaRPr>
            </a:p>
            <a:p>
              <a:pPr marL="323781" lvl="1">
                <a:spcBef>
                  <a:spcPts val="0"/>
                </a:spcBef>
                <a:defRPr/>
              </a:pPr>
              <a:endParaRPr lang="en-US" sz="1200" dirty="0">
                <a:latin typeface="Courier"/>
                <a:cs typeface="Courier"/>
              </a:endParaRPr>
            </a:p>
            <a:p>
              <a:pPr marL="323781" lvl="1">
                <a:spcBef>
                  <a:spcPts val="0"/>
                </a:spcBef>
                <a:defRPr/>
              </a:pPr>
              <a:r>
                <a:rPr lang="en-US" sz="1200" dirty="0" err="1">
                  <a:latin typeface="Courier"/>
                  <a:cs typeface="Courier"/>
                </a:rPr>
                <a:t>firstName</a:t>
              </a:r>
              <a:r>
                <a:rPr lang="en-US" sz="1200" dirty="0">
                  <a:latin typeface="Courier"/>
                  <a:cs typeface="Courier"/>
                </a:rPr>
                <a:t>    </a:t>
              </a:r>
              <a:r>
                <a:rPr lang="en-US" sz="1200" dirty="0" err="1">
                  <a:latin typeface="Courier"/>
                  <a:cs typeface="Courier"/>
                </a:rPr>
                <a:t>lastName</a:t>
              </a:r>
              <a:r>
                <a:rPr lang="en-US" sz="1200" dirty="0">
                  <a:latin typeface="Courier"/>
                  <a:cs typeface="Courier"/>
                </a:rPr>
                <a:t>     </a:t>
              </a:r>
              <a:r>
                <a:rPr lang="en-US" sz="1200" dirty="0" err="1">
                  <a:latin typeface="Courier"/>
                  <a:cs typeface="Courier"/>
                </a:rPr>
                <a:t>address.city</a:t>
              </a:r>
              <a:endParaRPr lang="en-US" sz="1200" dirty="0">
                <a:latin typeface="Courier"/>
                <a:cs typeface="Courier"/>
              </a:endParaRPr>
            </a:p>
            <a:p>
              <a:pPr marL="323781" lvl="1">
                <a:spcBef>
                  <a:spcPts val="0"/>
                </a:spcBef>
                <a:defRPr/>
              </a:pPr>
              <a:r>
                <a:rPr lang="en-US" sz="1200" dirty="0">
                  <a:latin typeface="Courier"/>
                  <a:cs typeface="Courier"/>
                </a:rPr>
                <a:t>-----------  -----------  --------------</a:t>
              </a:r>
            </a:p>
            <a:p>
              <a:pPr marL="323781" lvl="1">
                <a:spcBef>
                  <a:spcPts val="0"/>
                </a:spcBef>
                <a:defRPr/>
              </a:pPr>
              <a:r>
                <a:rPr lang="en-US" sz="1200" dirty="0">
                  <a:latin typeface="Courier"/>
                  <a:cs typeface="Courier"/>
                </a:rPr>
                <a:t>“John”       “Smith”      “New York”</a:t>
              </a:r>
            </a:p>
          </p:txBody>
        </p:sp>
        <p:sp>
          <p:nvSpPr>
            <p:cNvPr id="64526" name="TextBox 36"/>
            <p:cNvSpPr txBox="1">
              <a:spLocks noChangeArrowheads="1"/>
            </p:cNvSpPr>
            <p:nvPr/>
          </p:nvSpPr>
          <p:spPr bwMode="auto">
            <a:xfrm>
              <a:off x="6668826" y="1508223"/>
              <a:ext cx="5012873" cy="771205"/>
            </a:xfrm>
            <a:prstGeom prst="rect">
              <a:avLst/>
            </a:prstGeom>
            <a:noFill/>
            <a:ln w="9525">
              <a:solidFill>
                <a:srgbClr val="FF0000"/>
              </a:solidFill>
              <a:miter lim="800000"/>
              <a:headEnd/>
              <a:tailEnd/>
            </a:ln>
          </p:spPr>
          <p:txBody>
            <a:bodyPr lIns="121899" tIns="60949" rIns="121899" bIns="60949">
              <a:spAutoFit/>
            </a:bodyPr>
            <a:lstStyle/>
            <a:p>
              <a:r>
                <a:rPr lang="en-US" dirty="0">
                  <a:solidFill>
                    <a:schemeClr val="tx2"/>
                  </a:solidFill>
                </a:rPr>
                <a:t>SQL Developers and Analytical tools: </a:t>
              </a:r>
            </a:p>
            <a:p>
              <a:r>
                <a:rPr lang="en-US" dirty="0">
                  <a:solidFill>
                    <a:schemeClr val="tx2"/>
                  </a:solidFill>
                </a:rPr>
                <a:t>Query JSON using SQL </a:t>
              </a:r>
            </a:p>
          </p:txBody>
        </p:sp>
      </p:grpSp>
      <p:grpSp>
        <p:nvGrpSpPr>
          <p:cNvPr id="4" name="Group 5"/>
          <p:cNvGrpSpPr>
            <a:grpSpLocks/>
          </p:cNvGrpSpPr>
          <p:nvPr/>
        </p:nvGrpSpPr>
        <p:grpSpPr bwMode="auto">
          <a:xfrm>
            <a:off x="4843421" y="2992966"/>
            <a:ext cx="2649063" cy="2188634"/>
            <a:chOff x="4842141" y="2992495"/>
            <a:chExt cx="2649187" cy="2189374"/>
          </a:xfrm>
        </p:grpSpPr>
        <p:pic>
          <p:nvPicPr>
            <p:cNvPr id="64521" name="Picture 37"/>
            <p:cNvPicPr>
              <a:picLocks noChangeAspect="1"/>
            </p:cNvPicPr>
            <p:nvPr/>
          </p:nvPicPr>
          <p:blipFill>
            <a:blip r:embed="rId3" cstate="print"/>
            <a:srcRect/>
            <a:stretch>
              <a:fillRect/>
            </a:stretch>
          </p:blipFill>
          <p:spPr bwMode="auto">
            <a:xfrm>
              <a:off x="5387524" y="3411444"/>
              <a:ext cx="1622513" cy="1770424"/>
            </a:xfrm>
            <a:prstGeom prst="rect">
              <a:avLst/>
            </a:prstGeom>
            <a:noFill/>
            <a:ln w="9525">
              <a:noFill/>
              <a:miter lim="800000"/>
              <a:headEnd/>
              <a:tailEnd/>
            </a:ln>
          </p:spPr>
        </p:pic>
        <p:grpSp>
          <p:nvGrpSpPr>
            <p:cNvPr id="5" name="Group 4"/>
            <p:cNvGrpSpPr>
              <a:grpSpLocks/>
            </p:cNvGrpSpPr>
            <p:nvPr/>
          </p:nvGrpSpPr>
          <p:grpSpPr bwMode="auto">
            <a:xfrm>
              <a:off x="4842141" y="2992495"/>
              <a:ext cx="2649187" cy="2189374"/>
              <a:chOff x="4488409" y="2291455"/>
              <a:chExt cx="3152166" cy="2605051"/>
            </a:xfrm>
          </p:grpSpPr>
          <p:sp>
            <p:nvSpPr>
              <p:cNvPr id="26" name="Text Box 14"/>
              <p:cNvSpPr txBox="1">
                <a:spLocks noChangeArrowheads="1"/>
              </p:cNvSpPr>
              <p:nvPr/>
            </p:nvSpPr>
            <p:spPr bwMode="auto">
              <a:xfrm>
                <a:off x="4488409" y="2291455"/>
                <a:ext cx="3152166" cy="532294"/>
              </a:xfrm>
              <a:prstGeom prst="rect">
                <a:avLst/>
              </a:prstGeom>
              <a:noFill/>
              <a:ln w="9525">
                <a:noFill/>
                <a:round/>
                <a:headEnd/>
                <a:tailEnd/>
              </a:ln>
            </p:spPr>
            <p:txBody>
              <a:bodyPr wrap="none" lIns="122842" tIns="61421" rIns="122842" bIns="61421">
                <a:spAutoFit/>
              </a:bodyPr>
              <a:lstStyle/>
              <a:p>
                <a:pPr marL="158696" indent="-154464" algn="ctr" defTabSz="609392">
                  <a:buClr>
                    <a:srgbClr val="000000"/>
                  </a:buClr>
                  <a:buSzPct val="100000"/>
                  <a:tabLst>
                    <a:tab pos="158696" algn="l"/>
                    <a:tab pos="768088" algn="l"/>
                    <a:tab pos="1377480" algn="l"/>
                    <a:tab pos="1986872" algn="l"/>
                    <a:tab pos="2596264" algn="l"/>
                    <a:tab pos="3205655" algn="l"/>
                    <a:tab pos="3815048" algn="l"/>
                    <a:tab pos="4424439" algn="l"/>
                    <a:tab pos="5033830" algn="l"/>
                    <a:tab pos="5643220" algn="l"/>
                    <a:tab pos="6252615" algn="l"/>
                    <a:tab pos="6862006" algn="l"/>
                    <a:tab pos="7471396" algn="l"/>
                    <a:tab pos="8080787" algn="l"/>
                    <a:tab pos="8690180" algn="l"/>
                    <a:tab pos="9299571" algn="l"/>
                    <a:tab pos="9908963" algn="l"/>
                    <a:tab pos="10518355" algn="l"/>
                    <a:tab pos="11127747" algn="l"/>
                    <a:tab pos="11737139" algn="l"/>
                    <a:tab pos="12346531" algn="l"/>
                  </a:tabLst>
                  <a:defRPr/>
                </a:pPr>
                <a:r>
                  <a:rPr lang="en-US" sz="2100" dirty="0">
                    <a:solidFill>
                      <a:schemeClr val="accent1"/>
                    </a:solidFill>
                    <a:latin typeface="+mj-lt"/>
                    <a:cs typeface="ＭＳ Ｐゴシック" pitchFamily="-111" charset="-128"/>
                  </a:rPr>
                  <a:t>Oracle Database 12c</a:t>
                </a:r>
              </a:p>
            </p:txBody>
          </p:sp>
          <p:sp>
            <p:nvSpPr>
              <p:cNvPr id="30" name="Snip Single Corner Rectangle 29"/>
              <p:cNvSpPr/>
              <p:nvPr/>
            </p:nvSpPr>
            <p:spPr>
              <a:xfrm>
                <a:off x="5067362" y="3961811"/>
                <a:ext cx="911512" cy="934695"/>
              </a:xfrm>
              <a:prstGeom prst="snip1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60947" rIns="0" bIns="60947" anchor="ctr"/>
              <a:lstStyle/>
              <a:p>
                <a:pPr algn="ctr">
                  <a:defRPr/>
                </a:pPr>
                <a:r>
                  <a:rPr lang="en-US" sz="2000" b="1" dirty="0">
                    <a:solidFill>
                      <a:schemeClr val="accent1"/>
                    </a:solidFill>
                  </a:rPr>
                  <a:t>JSON</a:t>
                </a:r>
                <a:endParaRPr lang="en-US" b="1" dirty="0">
                  <a:solidFill>
                    <a:schemeClr val="accent1"/>
                  </a:solidFill>
                </a:endParaRPr>
              </a:p>
            </p:txBody>
          </p:sp>
        </p:grpSp>
      </p:grpSp>
      <p:pic>
        <p:nvPicPr>
          <p:cNvPr id="17" name="Picture 2" descr="json.png">
            <a:extLst>
              <a:ext uri="{FF2B5EF4-FFF2-40B4-BE49-F238E27FC236}">
                <a16:creationId xmlns:a16="http://schemas.microsoft.com/office/drawing/2014/main" id="{59F01173-153D-634B-8A61-AAEEE37E5D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24679" y="381228"/>
            <a:ext cx="1600200" cy="1093886"/>
          </a:xfrm>
          <a:prstGeom prst="rect">
            <a:avLst/>
          </a:prstGeom>
        </p:spPr>
      </p:pic>
    </p:spTree>
    <p:extLst>
      <p:ext uri="{BB962C8B-B14F-4D97-AF65-F5344CB8AC3E}">
        <p14:creationId xmlns:p14="http://schemas.microsoft.com/office/powerpoint/2010/main" val="1321559513"/>
      </p:ext>
    </p:extLst>
  </p:cSld>
  <p:clrMapOvr>
    <a:masterClrMapping/>
  </p:clrMapOvr>
  <mc:AlternateContent xmlns:mc="http://schemas.openxmlformats.org/markup-compatibility/2006" xmlns:p14="http://schemas.microsoft.com/office/powerpoint/2010/main">
    <mc:Choice Requires="p14">
      <p:transition spd="med" p14:dur="700" advTm="47725">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ppt_x</p:attrName>
                                        </p:attrNameLst>
                                      </p:cBhvr>
                                      <p:tavLst>
                                        <p:tav tm="0">
                                          <p:val>
                                            <p:fltVal val="0.5"/>
                                          </p:val>
                                        </p:tav>
                                        <p:tav tm="100000">
                                          <p:val>
                                            <p:strVal val="#ppt_x"/>
                                          </p:val>
                                        </p:tav>
                                      </p:tavLst>
                                    </p:anim>
                                    <p:anim calcmode="lin" valueType="num">
                                      <p:cBhvr>
                                        <p:cTn id="10" dur="500" fill="hold"/>
                                        <p:tgtEl>
                                          <p:spTgt spid="2"/>
                                        </p:tgtEl>
                                        <p:attrNameLst>
                                          <p:attrName>ppt_y</p:attrName>
                                        </p:attrNameLst>
                                      </p:cBhvr>
                                      <p:tavLst>
                                        <p:tav tm="0">
                                          <p:val>
                                            <p:fltVal val="0.5"/>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3" presetClass="entr" presetSubtype="528"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 calcmode="lin" valueType="num">
                                      <p:cBhvr>
                                        <p:cTn id="17" dur="500" fill="hold"/>
                                        <p:tgtEl>
                                          <p:spTgt spid="3"/>
                                        </p:tgtEl>
                                        <p:attrNameLst>
                                          <p:attrName>ppt_x</p:attrName>
                                        </p:attrNameLst>
                                      </p:cBhvr>
                                      <p:tavLst>
                                        <p:tav tm="0">
                                          <p:val>
                                            <p:fltVal val="0.5"/>
                                          </p:val>
                                        </p:tav>
                                        <p:tav tm="100000">
                                          <p:val>
                                            <p:strVal val="#ppt_x"/>
                                          </p:val>
                                        </p:tav>
                                      </p:tavLst>
                                    </p:anim>
                                    <p:anim calcmode="lin" valueType="num">
                                      <p:cBhvr>
                                        <p:cTn id="18" dur="500" fill="hold"/>
                                        <p:tgtEl>
                                          <p:spTgt spid="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117072" y="1721913"/>
            <a:ext cx="3669700" cy="2139408"/>
          </a:xfrm>
          <a:prstGeom prst="rect">
            <a:avLst/>
          </a:prstGeom>
          <a:solidFill>
            <a:schemeClr val="bg1">
              <a:lumMod val="85000"/>
            </a:schemeClr>
          </a:solid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2" name="Title 1"/>
          <p:cNvSpPr>
            <a:spLocks noGrp="1"/>
          </p:cNvSpPr>
          <p:nvPr>
            <p:ph type="title"/>
          </p:nvPr>
        </p:nvSpPr>
        <p:spPr>
          <a:xfrm>
            <a:off x="611038" y="738790"/>
            <a:ext cx="10969924" cy="541860"/>
          </a:xfrm>
        </p:spPr>
        <p:txBody>
          <a:bodyPr/>
          <a:lstStyle/>
          <a:p>
            <a:r>
              <a:rPr lang="en-US" dirty="0"/>
              <a:t>Oracle REST Data Services </a:t>
            </a:r>
            <a:br>
              <a:rPr lang="en-US" dirty="0"/>
            </a:br>
            <a:r>
              <a:rPr lang="en-US" sz="2700" dirty="0">
                <a:solidFill>
                  <a:schemeClr val="accent1"/>
                </a:solidFill>
              </a:rPr>
              <a:t>Serving JSON results from relational data</a:t>
            </a:r>
            <a:endParaRPr lang="en-US" dirty="0"/>
          </a:p>
        </p:txBody>
      </p:sp>
      <p:sp>
        <p:nvSpPr>
          <p:cNvPr id="69" name="Rectangle 68"/>
          <p:cNvSpPr/>
          <p:nvPr/>
        </p:nvSpPr>
        <p:spPr>
          <a:xfrm>
            <a:off x="9672308" y="3595930"/>
            <a:ext cx="2078145" cy="415476"/>
          </a:xfrm>
          <a:prstGeom prst="rect">
            <a:avLst/>
          </a:prstGeom>
        </p:spPr>
        <p:txBody>
          <a:bodyPr wrap="square" lIns="121899" tIns="60949" rIns="121899" bIns="60949">
            <a:spAutoFit/>
          </a:bodyPr>
          <a:lstStyle/>
          <a:p>
            <a:pPr algn="ctr"/>
            <a:r>
              <a:rPr lang="en-US" sz="1900" dirty="0">
                <a:solidFill>
                  <a:schemeClr val="tx1">
                    <a:lumMod val="50000"/>
                    <a:lumOff val="50000"/>
                  </a:schemeClr>
                </a:solidFill>
              </a:rPr>
              <a:t>Oracle Database</a:t>
            </a:r>
          </a:p>
        </p:txBody>
      </p:sp>
      <p:sp>
        <p:nvSpPr>
          <p:cNvPr id="50" name="Pentagon 49"/>
          <p:cNvSpPr/>
          <p:nvPr/>
        </p:nvSpPr>
        <p:spPr>
          <a:xfrm>
            <a:off x="7029601" y="2229747"/>
            <a:ext cx="2784629" cy="517073"/>
          </a:xfrm>
          <a:prstGeom prst="homePlate">
            <a:avLst>
              <a:gd name="adj" fmla="val 19116"/>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48" name="Pentagon 47"/>
          <p:cNvSpPr/>
          <p:nvPr/>
        </p:nvSpPr>
        <p:spPr>
          <a:xfrm>
            <a:off x="4258996" y="2229334"/>
            <a:ext cx="2868853" cy="517073"/>
          </a:xfrm>
          <a:prstGeom prst="homePlate">
            <a:avLst>
              <a:gd name="adj" fmla="val 1911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53" name="Pentagon 52"/>
          <p:cNvSpPr/>
          <p:nvPr/>
        </p:nvSpPr>
        <p:spPr>
          <a:xfrm>
            <a:off x="2335233" y="2228921"/>
            <a:ext cx="2014999" cy="517073"/>
          </a:xfrm>
          <a:prstGeom prst="homePlate">
            <a:avLst>
              <a:gd name="adj" fmla="val 1911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56" name="Rectangle 55"/>
          <p:cNvSpPr/>
          <p:nvPr/>
        </p:nvSpPr>
        <p:spPr>
          <a:xfrm>
            <a:off x="2474142" y="2244826"/>
            <a:ext cx="674181" cy="446254"/>
          </a:xfrm>
          <a:prstGeom prst="rect">
            <a:avLst/>
          </a:prstGeom>
        </p:spPr>
        <p:txBody>
          <a:bodyPr wrap="none" lIns="121899" tIns="60949" rIns="121899" bIns="60949">
            <a:spAutoFit/>
          </a:bodyPr>
          <a:lstStyle/>
          <a:p>
            <a:r>
              <a:rPr lang="en-US" sz="2100" dirty="0">
                <a:solidFill>
                  <a:schemeClr val="bg1"/>
                </a:solidFill>
              </a:rPr>
              <a:t>URI</a:t>
            </a:r>
          </a:p>
        </p:txBody>
      </p:sp>
      <p:sp>
        <p:nvSpPr>
          <p:cNvPr id="86" name="Rectangle 85"/>
          <p:cNvSpPr/>
          <p:nvPr/>
        </p:nvSpPr>
        <p:spPr>
          <a:xfrm>
            <a:off x="600636" y="3573654"/>
            <a:ext cx="1824368" cy="415476"/>
          </a:xfrm>
          <a:prstGeom prst="rect">
            <a:avLst/>
          </a:prstGeom>
        </p:spPr>
        <p:txBody>
          <a:bodyPr wrap="none" lIns="121899" tIns="60949" rIns="121899" bIns="60949">
            <a:spAutoFit/>
          </a:bodyPr>
          <a:lstStyle/>
          <a:p>
            <a:r>
              <a:rPr lang="en-US" sz="1900" dirty="0">
                <a:solidFill>
                  <a:schemeClr val="tx1">
                    <a:lumMod val="50000"/>
                    <a:lumOff val="50000"/>
                  </a:schemeClr>
                </a:solidFill>
              </a:rPr>
              <a:t>HTTP(S) client</a:t>
            </a:r>
          </a:p>
        </p:txBody>
      </p:sp>
      <p:sp>
        <p:nvSpPr>
          <p:cNvPr id="91" name="Rectangle 90"/>
          <p:cNvSpPr/>
          <p:nvPr/>
        </p:nvSpPr>
        <p:spPr>
          <a:xfrm>
            <a:off x="4385421" y="1772020"/>
            <a:ext cx="3142100" cy="415476"/>
          </a:xfrm>
          <a:prstGeom prst="rect">
            <a:avLst/>
          </a:prstGeom>
        </p:spPr>
        <p:txBody>
          <a:bodyPr wrap="none" lIns="121899" tIns="60949" rIns="121899" bIns="60949">
            <a:spAutoFit/>
          </a:bodyPr>
          <a:lstStyle/>
          <a:p>
            <a:r>
              <a:rPr lang="en-US" sz="1900" dirty="0">
                <a:solidFill>
                  <a:schemeClr val="tx1">
                    <a:lumMod val="50000"/>
                    <a:lumOff val="50000"/>
                  </a:schemeClr>
                </a:solidFill>
              </a:rPr>
              <a:t>Oracle REST Data Services</a:t>
            </a:r>
          </a:p>
        </p:txBody>
      </p:sp>
      <p:sp>
        <p:nvSpPr>
          <p:cNvPr id="49" name="Rectangle 48"/>
          <p:cNvSpPr/>
          <p:nvPr/>
        </p:nvSpPr>
        <p:spPr>
          <a:xfrm>
            <a:off x="4897356" y="2265518"/>
            <a:ext cx="1937347" cy="446254"/>
          </a:xfrm>
          <a:prstGeom prst="rect">
            <a:avLst/>
          </a:prstGeom>
        </p:spPr>
        <p:txBody>
          <a:bodyPr wrap="none" lIns="121899" tIns="60949" rIns="121899" bIns="60949">
            <a:spAutoFit/>
          </a:bodyPr>
          <a:lstStyle/>
          <a:p>
            <a:r>
              <a:rPr lang="en-US" sz="2100" dirty="0">
                <a:solidFill>
                  <a:schemeClr val="bg1"/>
                </a:solidFill>
              </a:rPr>
              <a:t>Map and Bind</a:t>
            </a:r>
          </a:p>
        </p:txBody>
      </p:sp>
      <p:sp>
        <p:nvSpPr>
          <p:cNvPr id="51" name="Rectangle 50"/>
          <p:cNvSpPr/>
          <p:nvPr/>
        </p:nvSpPr>
        <p:spPr>
          <a:xfrm>
            <a:off x="7898399" y="2265931"/>
            <a:ext cx="752728" cy="446254"/>
          </a:xfrm>
          <a:prstGeom prst="rect">
            <a:avLst/>
          </a:prstGeom>
        </p:spPr>
        <p:txBody>
          <a:bodyPr wrap="none" lIns="121899" tIns="60949" rIns="121899" bIns="60949">
            <a:spAutoFit/>
          </a:bodyPr>
          <a:lstStyle/>
          <a:p>
            <a:r>
              <a:rPr lang="en-US" sz="2100" dirty="0">
                <a:solidFill>
                  <a:schemeClr val="bg1"/>
                </a:solidFill>
              </a:rPr>
              <a:t>SQL</a:t>
            </a:r>
          </a:p>
        </p:txBody>
      </p:sp>
      <p:sp>
        <p:nvSpPr>
          <p:cNvPr id="66" name="Rectangle 65"/>
          <p:cNvSpPr/>
          <p:nvPr/>
        </p:nvSpPr>
        <p:spPr>
          <a:xfrm>
            <a:off x="2687832" y="2955406"/>
            <a:ext cx="1499984" cy="446254"/>
          </a:xfrm>
          <a:prstGeom prst="rect">
            <a:avLst/>
          </a:prstGeom>
        </p:spPr>
        <p:txBody>
          <a:bodyPr wrap="none" lIns="121899" tIns="60949" rIns="121899" bIns="60949">
            <a:spAutoFit/>
          </a:bodyPr>
          <a:lstStyle/>
          <a:p>
            <a:r>
              <a:rPr lang="en-US" sz="2100" dirty="0">
                <a:solidFill>
                  <a:schemeClr val="bg1"/>
                </a:solidFill>
              </a:rPr>
              <a:t>Transform</a:t>
            </a:r>
          </a:p>
        </p:txBody>
      </p:sp>
      <p:sp>
        <p:nvSpPr>
          <p:cNvPr id="67" name="Pentagon 66"/>
          <p:cNvSpPr/>
          <p:nvPr/>
        </p:nvSpPr>
        <p:spPr>
          <a:xfrm flipH="1">
            <a:off x="2221800" y="2920049"/>
            <a:ext cx="2575674" cy="517073"/>
          </a:xfrm>
          <a:prstGeom prst="homePlate">
            <a:avLst>
              <a:gd name="adj" fmla="val 19116"/>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63" name="Pentagon 62"/>
          <p:cNvSpPr/>
          <p:nvPr/>
        </p:nvSpPr>
        <p:spPr>
          <a:xfrm flipH="1">
            <a:off x="4228585" y="2919223"/>
            <a:ext cx="3264207" cy="517073"/>
          </a:xfrm>
          <a:prstGeom prst="homePlate">
            <a:avLst>
              <a:gd name="adj" fmla="val 1911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52" name="Pentagon 51"/>
          <p:cNvSpPr/>
          <p:nvPr/>
        </p:nvSpPr>
        <p:spPr>
          <a:xfrm flipH="1">
            <a:off x="7016337" y="2919635"/>
            <a:ext cx="2716795" cy="517073"/>
          </a:xfrm>
          <a:prstGeom prst="homePlate">
            <a:avLst>
              <a:gd name="adj" fmla="val 19116"/>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62" name="Rectangle 61"/>
          <p:cNvSpPr/>
          <p:nvPr/>
        </p:nvSpPr>
        <p:spPr>
          <a:xfrm>
            <a:off x="7351384" y="2955819"/>
            <a:ext cx="2026859" cy="446254"/>
          </a:xfrm>
          <a:prstGeom prst="rect">
            <a:avLst/>
          </a:prstGeom>
        </p:spPr>
        <p:txBody>
          <a:bodyPr wrap="none" lIns="121899" tIns="60949" rIns="121899" bIns="60949">
            <a:spAutoFit/>
          </a:bodyPr>
          <a:lstStyle/>
          <a:p>
            <a:r>
              <a:rPr lang="en-US" sz="2100" dirty="0">
                <a:solidFill>
                  <a:schemeClr val="bg1"/>
                </a:solidFill>
              </a:rPr>
              <a:t>SQL Result Set</a:t>
            </a:r>
          </a:p>
        </p:txBody>
      </p:sp>
      <p:sp>
        <p:nvSpPr>
          <p:cNvPr id="77" name="Rectangle 76"/>
          <p:cNvSpPr/>
          <p:nvPr/>
        </p:nvSpPr>
        <p:spPr>
          <a:xfrm>
            <a:off x="4381584" y="2935127"/>
            <a:ext cx="2558479" cy="446254"/>
          </a:xfrm>
          <a:prstGeom prst="rect">
            <a:avLst/>
          </a:prstGeom>
        </p:spPr>
        <p:txBody>
          <a:bodyPr wrap="none" lIns="121899" tIns="60949" rIns="121899" bIns="60949">
            <a:spAutoFit/>
          </a:bodyPr>
          <a:lstStyle/>
          <a:p>
            <a:r>
              <a:rPr lang="en-US" sz="2100" dirty="0">
                <a:solidFill>
                  <a:schemeClr val="bg1"/>
                </a:solidFill>
              </a:rPr>
              <a:t>Transform to JSON</a:t>
            </a:r>
          </a:p>
        </p:txBody>
      </p:sp>
      <p:sp>
        <p:nvSpPr>
          <p:cNvPr id="80" name="Rectangle 79"/>
          <p:cNvSpPr/>
          <p:nvPr/>
        </p:nvSpPr>
        <p:spPr>
          <a:xfrm>
            <a:off x="2433993" y="2944854"/>
            <a:ext cx="927456" cy="446254"/>
          </a:xfrm>
          <a:prstGeom prst="rect">
            <a:avLst/>
          </a:prstGeom>
        </p:spPr>
        <p:txBody>
          <a:bodyPr wrap="none" lIns="121899" tIns="60949" rIns="121899" bIns="60949">
            <a:spAutoFit/>
          </a:bodyPr>
          <a:lstStyle/>
          <a:p>
            <a:r>
              <a:rPr lang="en-US" sz="2100" dirty="0">
                <a:solidFill>
                  <a:schemeClr val="bg1"/>
                </a:solidFill>
              </a:rPr>
              <a:t>JSON</a:t>
            </a:r>
          </a:p>
        </p:txBody>
      </p:sp>
      <p:sp>
        <p:nvSpPr>
          <p:cNvPr id="96" name="Text Box 31"/>
          <p:cNvSpPr txBox="1">
            <a:spLocks noChangeArrowheads="1"/>
          </p:cNvSpPr>
          <p:nvPr/>
        </p:nvSpPr>
        <p:spPr bwMode="gray">
          <a:xfrm>
            <a:off x="513263" y="4508721"/>
            <a:ext cx="11038266" cy="13418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21899" tIns="60949" rIns="121899" bIns="60949">
            <a:spAutoFit/>
          </a:bodyP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marL="380933" indent="-380933" eaLnBrk="1" hangingPunct="1">
              <a:lnSpc>
                <a:spcPct val="110000"/>
              </a:lnSpc>
              <a:buClr>
                <a:schemeClr val="accent1"/>
              </a:buClr>
              <a:buFont typeface="Wingdings" pitchFamily="2" charset="2"/>
              <a:buChar char="§"/>
            </a:pPr>
            <a:r>
              <a:rPr lang="en-US" sz="2400" dirty="0"/>
              <a:t>Data stored in standard relational tables and columns</a:t>
            </a:r>
          </a:p>
          <a:p>
            <a:pPr marL="380933" indent="-380933" eaLnBrk="1" hangingPunct="1">
              <a:lnSpc>
                <a:spcPct val="110000"/>
              </a:lnSpc>
              <a:buClr>
                <a:schemeClr val="accent1"/>
              </a:buClr>
              <a:buFont typeface="Wingdings" pitchFamily="2" charset="2"/>
              <a:buChar char="§"/>
            </a:pPr>
            <a:r>
              <a:rPr lang="en-US" sz="2400" dirty="0"/>
              <a:t>Oracle REST Data Services (ORDS) Developer defines  URI&lt;&gt;SQL mapping</a:t>
            </a:r>
          </a:p>
          <a:p>
            <a:pPr marL="380933" indent="-380933" eaLnBrk="1" hangingPunct="1">
              <a:lnSpc>
                <a:spcPct val="110000"/>
              </a:lnSpc>
              <a:buClr>
                <a:schemeClr val="accent1"/>
              </a:buClr>
              <a:buFont typeface="Wingdings" pitchFamily="2" charset="2"/>
              <a:buChar char="§"/>
            </a:pPr>
            <a:r>
              <a:rPr lang="en-US" sz="2400" dirty="0"/>
              <a:t>App Developer calls named URI over HTTP(S) gets and posts</a:t>
            </a:r>
          </a:p>
        </p:txBody>
      </p:sp>
      <p:pic>
        <p:nvPicPr>
          <p:cNvPr id="23" name="Picture 22" descr="ic-Application-gray.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781" y="1751100"/>
            <a:ext cx="1946826" cy="1947333"/>
          </a:xfrm>
          <a:prstGeom prst="rect">
            <a:avLst/>
          </a:prstGeom>
        </p:spPr>
      </p:pic>
      <p:pic>
        <p:nvPicPr>
          <p:cNvPr id="24" name="Picture 23" descr="ic-Database-red.png"/>
          <p:cNvPicPr>
            <a:picLocks noChangeAspect="1"/>
          </p:cNvPicPr>
          <p:nvPr/>
        </p:nvPicPr>
        <p:blipFill>
          <a:blip r:embed="rId4" cstate="print"/>
          <a:stretch>
            <a:fillRect/>
          </a:stretch>
        </p:blipFill>
        <p:spPr>
          <a:xfrm>
            <a:off x="9718103" y="1818234"/>
            <a:ext cx="2008934" cy="2009457"/>
          </a:xfrm>
          <a:prstGeom prst="rect">
            <a:avLst/>
          </a:prstGeom>
        </p:spPr>
      </p:pic>
      <p:pic>
        <p:nvPicPr>
          <p:cNvPr id="25" name="Picture 4" descr="rest1.png">
            <a:extLst>
              <a:ext uri="{FF2B5EF4-FFF2-40B4-BE49-F238E27FC236}">
                <a16:creationId xmlns:a16="http://schemas.microsoft.com/office/drawing/2014/main" id="{F30519FD-1EBC-D244-B060-B0E2A08E027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17596" y="330463"/>
            <a:ext cx="966825" cy="967077"/>
          </a:xfrm>
          <a:prstGeom prst="rect">
            <a:avLst/>
          </a:prstGeom>
        </p:spPr>
      </p:pic>
    </p:spTree>
    <p:extLst>
      <p:ext uri="{BB962C8B-B14F-4D97-AF65-F5344CB8AC3E}">
        <p14:creationId xmlns:p14="http://schemas.microsoft.com/office/powerpoint/2010/main" val="143279128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C76E1649-D7AD-344B-AFE2-33772BA3C42D}"/>
              </a:ext>
            </a:extLst>
          </p:cNvPr>
          <p:cNvSpPr>
            <a:spLocks noGrp="1"/>
          </p:cNvSpPr>
          <p:nvPr>
            <p:ph type="title"/>
          </p:nvPr>
        </p:nvSpPr>
        <p:spPr/>
        <p:txBody>
          <a:bodyPr/>
          <a:lstStyle/>
          <a:p>
            <a:r>
              <a:rPr lang="es-ES" dirty="0" err="1"/>
              <a:t>Overview</a:t>
            </a:r>
            <a:endParaRPr lang="es-ES" dirty="0"/>
          </a:p>
        </p:txBody>
      </p:sp>
      <p:sp>
        <p:nvSpPr>
          <p:cNvPr id="6" name="CuadroTexto 5">
            <a:extLst>
              <a:ext uri="{FF2B5EF4-FFF2-40B4-BE49-F238E27FC236}">
                <a16:creationId xmlns:a16="http://schemas.microsoft.com/office/drawing/2014/main" id="{B5F6DC83-F56F-3E4F-91DD-51ACE9D9FB48}"/>
              </a:ext>
            </a:extLst>
          </p:cNvPr>
          <p:cNvSpPr txBox="1"/>
          <p:nvPr/>
        </p:nvSpPr>
        <p:spPr>
          <a:xfrm>
            <a:off x="3275730" y="2300748"/>
            <a:ext cx="5471652" cy="2344994"/>
          </a:xfrm>
          <a:prstGeom prst="rect">
            <a:avLst/>
          </a:prstGeom>
          <a:noFill/>
        </p:spPr>
        <p:txBody>
          <a:bodyPr wrap="square" lIns="0" tIns="0" rIns="0" bIns="0" rtlCol="0">
            <a:noAutofit/>
          </a:bodyPr>
          <a:lstStyle/>
          <a:p>
            <a:pPr marL="342900" indent="-342900">
              <a:lnSpc>
                <a:spcPct val="90000"/>
              </a:lnSpc>
              <a:buFont typeface="Arial" panose="020B0604020202020204" pitchFamily="34" charset="0"/>
              <a:buChar char="•"/>
            </a:pPr>
            <a:r>
              <a:rPr lang="es-ES" sz="4000" dirty="0" err="1"/>
              <a:t>MultiTenant</a:t>
            </a:r>
            <a:endParaRPr lang="es-ES" sz="4000" dirty="0"/>
          </a:p>
          <a:p>
            <a:pPr marL="342900" indent="-342900">
              <a:lnSpc>
                <a:spcPct val="90000"/>
              </a:lnSpc>
              <a:buFont typeface="Arial" panose="020B0604020202020204" pitchFamily="34" charset="0"/>
              <a:buChar char="•"/>
            </a:pPr>
            <a:r>
              <a:rPr lang="es-ES" sz="4000" dirty="0"/>
              <a:t>JSON</a:t>
            </a:r>
          </a:p>
          <a:p>
            <a:pPr marL="342900" indent="-342900">
              <a:lnSpc>
                <a:spcPct val="90000"/>
              </a:lnSpc>
              <a:buFont typeface="Arial" panose="020B0604020202020204" pitchFamily="34" charset="0"/>
              <a:buChar char="•"/>
            </a:pPr>
            <a:r>
              <a:rPr lang="es-ES" sz="4000" dirty="0" err="1"/>
              <a:t>InMemory</a:t>
            </a:r>
            <a:endParaRPr lang="es-ES" sz="4000" dirty="0"/>
          </a:p>
          <a:p>
            <a:pPr marL="342900" indent="-342900">
              <a:lnSpc>
                <a:spcPct val="90000"/>
              </a:lnSpc>
              <a:buFont typeface="Arial" panose="020B0604020202020204" pitchFamily="34" charset="0"/>
              <a:buChar char="•"/>
            </a:pPr>
            <a:r>
              <a:rPr lang="es-ES" sz="4000" dirty="0"/>
              <a:t>ACO</a:t>
            </a:r>
          </a:p>
        </p:txBody>
      </p:sp>
    </p:spTree>
    <p:extLst>
      <p:ext uri="{BB962C8B-B14F-4D97-AF65-F5344CB8AC3E}">
        <p14:creationId xmlns:p14="http://schemas.microsoft.com/office/powerpoint/2010/main" val="32543480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739" y="356626"/>
            <a:ext cx="10969924" cy="541860"/>
          </a:xfrm>
        </p:spPr>
        <p:txBody>
          <a:bodyPr/>
          <a:lstStyle/>
          <a:p>
            <a:r>
              <a:rPr lang="en-US" dirty="0"/>
              <a:t>Oracle REST Data Services</a:t>
            </a:r>
          </a:p>
        </p:txBody>
      </p:sp>
      <p:sp>
        <p:nvSpPr>
          <p:cNvPr id="4" name="Text Placeholder 3"/>
          <p:cNvSpPr>
            <a:spLocks noGrp="1"/>
          </p:cNvSpPr>
          <p:nvPr>
            <p:ph type="body" sz="quarter" idx="13"/>
          </p:nvPr>
        </p:nvSpPr>
        <p:spPr>
          <a:xfrm>
            <a:off x="489740" y="893525"/>
            <a:ext cx="10969943" cy="406400"/>
          </a:xfrm>
        </p:spPr>
        <p:txBody>
          <a:bodyPr/>
          <a:lstStyle/>
          <a:p>
            <a:r>
              <a:rPr lang="en-US" dirty="0"/>
              <a:t>HTTP(s) API App-Dev with Relational Tables in Oracle Database</a:t>
            </a:r>
          </a:p>
        </p:txBody>
      </p:sp>
      <p:pic>
        <p:nvPicPr>
          <p:cNvPr id="6" name="Picture 5" descr="ppt_display.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4572" y="1471904"/>
            <a:ext cx="1492209" cy="1492597"/>
          </a:xfrm>
          <a:prstGeom prst="rect">
            <a:avLst/>
          </a:prstGeom>
        </p:spPr>
      </p:pic>
      <p:cxnSp>
        <p:nvCxnSpPr>
          <p:cNvPr id="17" name="Straight Arrow Connector 16"/>
          <p:cNvCxnSpPr/>
          <p:nvPr/>
        </p:nvCxnSpPr>
        <p:spPr>
          <a:xfrm flipH="1" flipV="1">
            <a:off x="729925" y="3134490"/>
            <a:ext cx="13018" cy="807899"/>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750199" y="3940807"/>
            <a:ext cx="1612317" cy="1"/>
          </a:xfrm>
          <a:prstGeom prst="straightConnector1">
            <a:avLst/>
          </a:prstGeom>
          <a:ln>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1269288" y="2974198"/>
            <a:ext cx="4564925" cy="2339080"/>
          </a:xfrm>
          <a:prstGeom prst="rect">
            <a:avLst/>
          </a:prstGeom>
          <a:solidFill>
            <a:srgbClr val="77B9DB"/>
          </a:solidFill>
        </p:spPr>
        <p:txBody>
          <a:bodyPr wrap="none" lIns="121899" tIns="60949" rIns="121899" bIns="60949">
            <a:spAutoFit/>
          </a:bodyPr>
          <a:lstStyle/>
          <a:p>
            <a:r>
              <a:rPr lang="en-US" sz="1600" dirty="0"/>
              <a:t>{  “</a:t>
            </a:r>
            <a:r>
              <a:rPr lang="en-US" sz="1600" dirty="0" err="1"/>
              <a:t>custno</a:t>
            </a:r>
            <a:r>
              <a:rPr lang="en-US" sz="1600" dirty="0"/>
              <a:t>”:  1001,</a:t>
            </a:r>
          </a:p>
          <a:p>
            <a:r>
              <a:rPr lang="en-US" sz="1600" dirty="0"/>
              <a:t>    “name”:   “Scott King”,</a:t>
            </a:r>
          </a:p>
          <a:p>
            <a:r>
              <a:rPr lang="en-US" sz="1600" dirty="0"/>
              <a:t>    “address”:  “500 Main street, Innovation CA”,</a:t>
            </a:r>
          </a:p>
          <a:p>
            <a:r>
              <a:rPr lang="en-US" sz="1600" dirty="0"/>
              <a:t>    “orders”: [ { “</a:t>
            </a:r>
            <a:r>
              <a:rPr lang="en-US" sz="1600" dirty="0" err="1"/>
              <a:t>orderno</a:t>
            </a:r>
            <a:r>
              <a:rPr lang="en-US" sz="1600" dirty="0"/>
              <a:t>”:  404,</a:t>
            </a:r>
          </a:p>
          <a:p>
            <a:r>
              <a:rPr lang="en-US" sz="1600" dirty="0"/>
              <a:t>                       “</a:t>
            </a:r>
            <a:r>
              <a:rPr lang="en-US" sz="1600" dirty="0" err="1"/>
              <a:t>orderdate</a:t>
            </a:r>
            <a:r>
              <a:rPr lang="en-US" sz="1600" dirty="0"/>
              <a:t>”: “Feb 27, 2016”,</a:t>
            </a:r>
          </a:p>
          <a:p>
            <a:r>
              <a:rPr lang="en-US" sz="1600" dirty="0"/>
              <a:t>                       “status”: “in process”} } } </a:t>
            </a:r>
          </a:p>
          <a:p>
            <a:r>
              <a:rPr lang="en-US" sz="1600" dirty="0"/>
              <a:t>                    { “</a:t>
            </a:r>
            <a:r>
              <a:rPr lang="en-US" sz="1600" dirty="0" err="1"/>
              <a:t>orderno</a:t>
            </a:r>
            <a:r>
              <a:rPr lang="en-US" sz="1600" dirty="0"/>
              <a:t>”:  303,</a:t>
            </a:r>
          </a:p>
          <a:p>
            <a:r>
              <a:rPr lang="en-US" sz="1600" dirty="0"/>
              <a:t>                      “</a:t>
            </a:r>
            <a:r>
              <a:rPr lang="en-US" sz="1600" dirty="0" err="1"/>
              <a:t>orderdate</a:t>
            </a:r>
            <a:r>
              <a:rPr lang="en-US" sz="1600" dirty="0"/>
              <a:t>”: “Feb 26, 2016”,</a:t>
            </a:r>
          </a:p>
          <a:p>
            <a:r>
              <a:rPr lang="en-US" sz="1600" dirty="0"/>
              <a:t>                      “status”: “in process”} ] }</a:t>
            </a:r>
          </a:p>
        </p:txBody>
      </p:sp>
      <p:sp>
        <p:nvSpPr>
          <p:cNvPr id="25" name="Rectangle 24"/>
          <p:cNvSpPr/>
          <p:nvPr/>
        </p:nvSpPr>
        <p:spPr>
          <a:xfrm>
            <a:off x="6360784" y="3913387"/>
            <a:ext cx="763949" cy="369310"/>
          </a:xfrm>
          <a:prstGeom prst="rect">
            <a:avLst/>
          </a:prstGeom>
        </p:spPr>
        <p:txBody>
          <a:bodyPr wrap="none" lIns="121899" tIns="60949" rIns="121899" bIns="60949">
            <a:spAutoFit/>
          </a:bodyPr>
          <a:lstStyle/>
          <a:p>
            <a:r>
              <a:rPr lang="en-US" sz="1600" dirty="0">
                <a:solidFill>
                  <a:schemeClr val="tx1">
                    <a:lumMod val="50000"/>
                    <a:lumOff val="50000"/>
                  </a:schemeClr>
                </a:solidFill>
              </a:rPr>
              <a:t>JSON</a:t>
            </a:r>
          </a:p>
        </p:txBody>
      </p:sp>
      <p:sp>
        <p:nvSpPr>
          <p:cNvPr id="27" name="Rectangle 26"/>
          <p:cNvSpPr/>
          <p:nvPr/>
        </p:nvSpPr>
        <p:spPr>
          <a:xfrm>
            <a:off x="2091712" y="1704775"/>
            <a:ext cx="6060259" cy="64919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31" name="Rectangle 30"/>
          <p:cNvSpPr/>
          <p:nvPr/>
        </p:nvSpPr>
        <p:spPr>
          <a:xfrm>
            <a:off x="7650721" y="1342675"/>
            <a:ext cx="1003246" cy="369310"/>
          </a:xfrm>
          <a:prstGeom prst="rect">
            <a:avLst/>
          </a:prstGeom>
        </p:spPr>
        <p:txBody>
          <a:bodyPr wrap="none" lIns="121899" tIns="60949" rIns="121899" bIns="60949">
            <a:spAutoFit/>
          </a:bodyPr>
          <a:lstStyle/>
          <a:p>
            <a:r>
              <a:rPr lang="en-US" sz="1600" dirty="0">
                <a:solidFill>
                  <a:schemeClr val="tx1">
                    <a:lumMod val="50000"/>
                    <a:lumOff val="50000"/>
                  </a:schemeClr>
                </a:solidFill>
              </a:rPr>
              <a:t>HTTP(s)</a:t>
            </a:r>
          </a:p>
        </p:txBody>
      </p:sp>
      <p:cxnSp>
        <p:nvCxnSpPr>
          <p:cNvPr id="34" name="Straight Arrow Connector 33"/>
          <p:cNvCxnSpPr/>
          <p:nvPr/>
        </p:nvCxnSpPr>
        <p:spPr>
          <a:xfrm flipH="1">
            <a:off x="5683339" y="3884240"/>
            <a:ext cx="1850255"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2225886" y="1810376"/>
            <a:ext cx="6202361" cy="446254"/>
          </a:xfrm>
          <a:prstGeom prst="rect">
            <a:avLst/>
          </a:prstGeom>
          <a:solidFill>
            <a:schemeClr val="bg1"/>
          </a:solidFill>
        </p:spPr>
        <p:txBody>
          <a:bodyPr wrap="none" lIns="121899" tIns="60949" rIns="121899" bIns="60949">
            <a:spAutoFit/>
          </a:bodyPr>
          <a:lstStyle/>
          <a:p>
            <a:r>
              <a:rPr lang="en-US" sz="2100" dirty="0"/>
              <a:t>https://myhost/myapp/</a:t>
            </a:r>
            <a:r>
              <a:rPr lang="en-US" sz="2100" dirty="0" err="1"/>
              <a:t>hr</a:t>
            </a:r>
            <a:r>
              <a:rPr lang="en-US" sz="2100" dirty="0"/>
              <a:t>/customerorders/1001</a:t>
            </a:r>
          </a:p>
        </p:txBody>
      </p:sp>
      <p:pic>
        <p:nvPicPr>
          <p:cNvPr id="15" name="Picture 14" descr="cylinder-ho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48106" y="3578976"/>
            <a:ext cx="1574990" cy="1575400"/>
          </a:xfrm>
          <a:prstGeom prst="rect">
            <a:avLst/>
          </a:prstGeom>
        </p:spPr>
      </p:pic>
      <p:sp>
        <p:nvSpPr>
          <p:cNvPr id="18" name="Rectangle 17"/>
          <p:cNvSpPr/>
          <p:nvPr/>
        </p:nvSpPr>
        <p:spPr>
          <a:xfrm>
            <a:off x="8511260" y="1693273"/>
            <a:ext cx="1573076" cy="175410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5" name="Rectangle 4"/>
          <p:cNvSpPr/>
          <p:nvPr/>
        </p:nvSpPr>
        <p:spPr>
          <a:xfrm>
            <a:off x="8540791" y="2273246"/>
            <a:ext cx="1498766" cy="615531"/>
          </a:xfrm>
          <a:prstGeom prst="rect">
            <a:avLst/>
          </a:prstGeom>
        </p:spPr>
        <p:txBody>
          <a:bodyPr wrap="none" lIns="121899" tIns="60949" rIns="121899" bIns="60949">
            <a:spAutoFit/>
          </a:bodyPr>
          <a:lstStyle/>
          <a:p>
            <a:pPr algn="ctr"/>
            <a:r>
              <a:rPr lang="en-US" sz="1600" dirty="0">
                <a:solidFill>
                  <a:schemeClr val="bg1"/>
                </a:solidFill>
              </a:rPr>
              <a:t>Oracle REST</a:t>
            </a:r>
          </a:p>
          <a:p>
            <a:pPr algn="ctr"/>
            <a:r>
              <a:rPr lang="en-US" sz="1600" dirty="0">
                <a:solidFill>
                  <a:schemeClr val="bg1"/>
                </a:solidFill>
              </a:rPr>
              <a:t>Data Services</a:t>
            </a:r>
          </a:p>
        </p:txBody>
      </p:sp>
      <p:cxnSp>
        <p:nvCxnSpPr>
          <p:cNvPr id="22" name="Straight Arrow Connector 21"/>
          <p:cNvCxnSpPr/>
          <p:nvPr/>
        </p:nvCxnSpPr>
        <p:spPr>
          <a:xfrm>
            <a:off x="10656571" y="2007590"/>
            <a:ext cx="0" cy="1528867"/>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7519504" y="3133077"/>
            <a:ext cx="0" cy="756640"/>
          </a:xfrm>
          <a:prstGeom prst="straightConnector1">
            <a:avLst/>
          </a:prstGeom>
          <a:ln>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10637460" y="2749853"/>
            <a:ext cx="632503" cy="369310"/>
          </a:xfrm>
          <a:prstGeom prst="rect">
            <a:avLst/>
          </a:prstGeom>
        </p:spPr>
        <p:txBody>
          <a:bodyPr wrap="none" lIns="121899" tIns="60949" rIns="121899" bIns="60949">
            <a:spAutoFit/>
          </a:bodyPr>
          <a:lstStyle/>
          <a:p>
            <a:r>
              <a:rPr lang="en-US" sz="1600" dirty="0">
                <a:solidFill>
                  <a:schemeClr val="tx1">
                    <a:lumMod val="50000"/>
                    <a:lumOff val="50000"/>
                  </a:schemeClr>
                </a:solidFill>
              </a:rPr>
              <a:t>SQL</a:t>
            </a:r>
          </a:p>
        </p:txBody>
      </p:sp>
      <p:cxnSp>
        <p:nvCxnSpPr>
          <p:cNvPr id="33" name="Straight Arrow Connector 32"/>
          <p:cNvCxnSpPr/>
          <p:nvPr/>
        </p:nvCxnSpPr>
        <p:spPr>
          <a:xfrm>
            <a:off x="9432616" y="4146427"/>
            <a:ext cx="548393" cy="0"/>
          </a:xfrm>
          <a:prstGeom prst="straightConnector1">
            <a:avLst/>
          </a:prstGeom>
          <a:ln>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V="1">
            <a:off x="9437075" y="3118017"/>
            <a:ext cx="5396" cy="1032856"/>
          </a:xfrm>
          <a:prstGeom prst="straightConnector1">
            <a:avLst/>
          </a:prstGeom>
          <a:ln>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7503181" y="3118527"/>
            <a:ext cx="1925056" cy="0"/>
          </a:xfrm>
          <a:prstGeom prst="straightConnector1">
            <a:avLst/>
          </a:prstGeom>
          <a:ln>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325982" y="5369748"/>
            <a:ext cx="11445000" cy="723253"/>
          </a:xfrm>
          <a:prstGeom prst="rect">
            <a:avLst/>
          </a:prstGeom>
        </p:spPr>
        <p:txBody>
          <a:bodyPr wrap="square" lIns="121899" tIns="60949" rIns="121899" bIns="60949">
            <a:spAutoFit/>
          </a:bodyPr>
          <a:lstStyle/>
          <a:p>
            <a:pPr algn="ctr"/>
            <a:r>
              <a:rPr lang="en-US" sz="1300" dirty="0">
                <a:solidFill>
                  <a:schemeClr val="tx1">
                    <a:lumMod val="50000"/>
                    <a:lumOff val="50000"/>
                  </a:schemeClr>
                </a:solidFill>
              </a:rPr>
              <a:t>ORDS maps standard URI requests to corresponding relational SQL (not </a:t>
            </a:r>
            <a:r>
              <a:rPr lang="en-US" sz="1300" dirty="0" err="1">
                <a:solidFill>
                  <a:schemeClr val="tx1">
                    <a:lumMod val="50000"/>
                    <a:lumOff val="50000"/>
                  </a:schemeClr>
                </a:solidFill>
              </a:rPr>
              <a:t>schemaless</a:t>
            </a:r>
            <a:r>
              <a:rPr lang="en-US" sz="1300" dirty="0">
                <a:solidFill>
                  <a:schemeClr val="tx1">
                    <a:lumMod val="50000"/>
                    <a:lumOff val="50000"/>
                  </a:schemeClr>
                </a:solidFill>
              </a:rPr>
              <a:t>): e.g. SQL SELECT from customers and orders table.</a:t>
            </a:r>
          </a:p>
          <a:p>
            <a:pPr algn="ctr"/>
            <a:r>
              <a:rPr lang="en-US" sz="1300" dirty="0">
                <a:solidFill>
                  <a:schemeClr val="tx1">
                    <a:lumMod val="50000"/>
                    <a:lumOff val="50000"/>
                  </a:schemeClr>
                </a:solidFill>
              </a:rPr>
              <a:t>ORDS also transforms the SQL results </a:t>
            </a:r>
            <a:r>
              <a:rPr lang="en-US" sz="1300">
                <a:solidFill>
                  <a:schemeClr val="tx1">
                    <a:lumMod val="50000"/>
                    <a:lumOff val="50000"/>
                  </a:schemeClr>
                </a:solidFill>
              </a:rPr>
              <a:t>into JavaScript </a:t>
            </a:r>
            <a:r>
              <a:rPr lang="en-US" sz="1300" dirty="0">
                <a:solidFill>
                  <a:schemeClr val="tx1">
                    <a:lumMod val="50000"/>
                    <a:lumOff val="50000"/>
                  </a:schemeClr>
                </a:solidFill>
              </a:rPr>
              <a:t>Object Notation (JSON), other formats include HTML, binary and CSV.</a:t>
            </a:r>
          </a:p>
          <a:p>
            <a:pPr algn="ctr"/>
            <a:r>
              <a:rPr lang="en-US" sz="1300" dirty="0">
                <a:solidFill>
                  <a:schemeClr val="tx1">
                    <a:lumMod val="50000"/>
                    <a:lumOff val="50000"/>
                  </a:schemeClr>
                </a:solidFill>
              </a:rPr>
              <a:t>Fully committed to supporting any and all standards required by Fusion / </a:t>
            </a:r>
            <a:r>
              <a:rPr lang="en-US" sz="1300" dirty="0" err="1">
                <a:solidFill>
                  <a:schemeClr val="tx1">
                    <a:lumMod val="50000"/>
                    <a:lumOff val="50000"/>
                  </a:schemeClr>
                </a:solidFill>
              </a:rPr>
              <a:t>SaaS</a:t>
            </a:r>
            <a:r>
              <a:rPr lang="en-US" sz="1300" dirty="0">
                <a:solidFill>
                  <a:schemeClr val="tx1">
                    <a:lumMod val="50000"/>
                    <a:lumOff val="50000"/>
                  </a:schemeClr>
                </a:solidFill>
              </a:rPr>
              <a:t> / FMW; we are actively engaged in the ongoing dialog.</a:t>
            </a:r>
          </a:p>
        </p:txBody>
      </p:sp>
      <p:sp>
        <p:nvSpPr>
          <p:cNvPr id="26" name="Rectangle 25"/>
          <p:cNvSpPr/>
          <p:nvPr/>
        </p:nvSpPr>
        <p:spPr>
          <a:xfrm>
            <a:off x="7945102" y="3756270"/>
            <a:ext cx="1230733" cy="630920"/>
          </a:xfrm>
          <a:prstGeom prst="rect">
            <a:avLst/>
          </a:prstGeom>
        </p:spPr>
        <p:txBody>
          <a:bodyPr wrap="square" lIns="121899" tIns="60949" rIns="121899" bIns="60949">
            <a:spAutoFit/>
          </a:bodyPr>
          <a:lstStyle/>
          <a:p>
            <a:pPr algn="ctr"/>
            <a:r>
              <a:rPr lang="en-US" sz="1100" dirty="0">
                <a:solidFill>
                  <a:schemeClr val="tx1">
                    <a:lumMod val="50000"/>
                    <a:lumOff val="50000"/>
                  </a:schemeClr>
                </a:solidFill>
              </a:rPr>
              <a:t>SQL result to JSON transformation</a:t>
            </a:r>
          </a:p>
        </p:txBody>
      </p:sp>
      <p:cxnSp>
        <p:nvCxnSpPr>
          <p:cNvPr id="23" name="Straight Arrow Connector 22"/>
          <p:cNvCxnSpPr>
            <a:endCxn id="27" idx="3"/>
          </p:cNvCxnSpPr>
          <p:nvPr/>
        </p:nvCxnSpPr>
        <p:spPr>
          <a:xfrm flipH="1">
            <a:off x="8151971" y="2024908"/>
            <a:ext cx="2514046" cy="4463"/>
          </a:xfrm>
          <a:prstGeom prst="straightConnector1">
            <a:avLst/>
          </a:prstGeom>
          <a:ln>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a:off x="9997038" y="1333373"/>
            <a:ext cx="2193377" cy="461643"/>
          </a:xfrm>
          <a:prstGeom prst="rect">
            <a:avLst/>
          </a:prstGeom>
        </p:spPr>
        <p:txBody>
          <a:bodyPr wrap="square" lIns="121899" tIns="60949" rIns="121899" bIns="60949">
            <a:spAutoFit/>
          </a:bodyPr>
          <a:lstStyle/>
          <a:p>
            <a:pPr algn="ctr"/>
            <a:r>
              <a:rPr lang="en-US" sz="1100" dirty="0">
                <a:solidFill>
                  <a:schemeClr val="tx1">
                    <a:lumMod val="50000"/>
                    <a:lumOff val="50000"/>
                  </a:schemeClr>
                </a:solidFill>
              </a:rPr>
              <a:t>URI Request or HTTP(s) post mapped to SQL request</a:t>
            </a:r>
          </a:p>
        </p:txBody>
      </p:sp>
      <p:sp>
        <p:nvSpPr>
          <p:cNvPr id="41" name="Rectangle 40"/>
          <p:cNvSpPr/>
          <p:nvPr/>
        </p:nvSpPr>
        <p:spPr>
          <a:xfrm>
            <a:off x="10625464" y="2002576"/>
            <a:ext cx="997256" cy="630920"/>
          </a:xfrm>
          <a:prstGeom prst="rect">
            <a:avLst/>
          </a:prstGeom>
        </p:spPr>
        <p:txBody>
          <a:bodyPr wrap="square" lIns="121899" tIns="60949" rIns="121899" bIns="60949">
            <a:spAutoFit/>
          </a:bodyPr>
          <a:lstStyle/>
          <a:p>
            <a:pPr algn="ctr"/>
            <a:r>
              <a:rPr lang="en-US" sz="1100" dirty="0">
                <a:solidFill>
                  <a:schemeClr val="tx1">
                    <a:lumMod val="50000"/>
                    <a:lumOff val="50000"/>
                  </a:schemeClr>
                </a:solidFill>
              </a:rPr>
              <a:t>JDBC Connection Pool</a:t>
            </a:r>
          </a:p>
        </p:txBody>
      </p:sp>
      <p:cxnSp>
        <p:nvCxnSpPr>
          <p:cNvPr id="13" name="Straight Connector 12"/>
          <p:cNvCxnSpPr/>
          <p:nvPr/>
        </p:nvCxnSpPr>
        <p:spPr>
          <a:xfrm flipH="1">
            <a:off x="9307620" y="1541186"/>
            <a:ext cx="821122" cy="344732"/>
          </a:xfrm>
          <a:prstGeom prst="line">
            <a:avLst/>
          </a:prstGeom>
          <a:ln w="635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a:endCxn id="26" idx="0"/>
          </p:cNvCxnSpPr>
          <p:nvPr/>
        </p:nvCxnSpPr>
        <p:spPr>
          <a:xfrm flipH="1">
            <a:off x="8560468" y="3214584"/>
            <a:ext cx="483986" cy="541686"/>
          </a:xfrm>
          <a:prstGeom prst="line">
            <a:avLst/>
          </a:prstGeom>
          <a:ln w="635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9907976" y="5062034"/>
            <a:ext cx="1752553" cy="369310"/>
          </a:xfrm>
          <a:prstGeom prst="rect">
            <a:avLst/>
          </a:prstGeom>
        </p:spPr>
        <p:txBody>
          <a:bodyPr wrap="none" lIns="121899" tIns="60949" rIns="121899" bIns="60949">
            <a:spAutoFit/>
          </a:bodyPr>
          <a:lstStyle/>
          <a:p>
            <a:r>
              <a:rPr lang="en-US" sz="1600" dirty="0">
                <a:solidFill>
                  <a:schemeClr val="tx1">
                    <a:lumMod val="50000"/>
                    <a:lumOff val="50000"/>
                  </a:schemeClr>
                </a:solidFill>
              </a:rPr>
              <a:t>Oracle Database</a:t>
            </a:r>
          </a:p>
        </p:txBody>
      </p:sp>
      <p:sp>
        <p:nvSpPr>
          <p:cNvPr id="43" name="Pentagon 42"/>
          <p:cNvSpPr/>
          <p:nvPr/>
        </p:nvSpPr>
        <p:spPr>
          <a:xfrm>
            <a:off x="8962954" y="1841696"/>
            <a:ext cx="537277" cy="358549"/>
          </a:xfrm>
          <a:prstGeom prst="homePlate">
            <a:avLst>
              <a:gd name="adj" fmla="val 30429"/>
            </a:avLst>
          </a:prstGeom>
          <a:solidFill>
            <a:srgbClr val="77B9DB"/>
          </a:solidFill>
          <a:ln>
            <a:solidFill>
              <a:srgbClr val="77B9DB"/>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45" name="Pentagon 44"/>
          <p:cNvSpPr/>
          <p:nvPr/>
        </p:nvSpPr>
        <p:spPr>
          <a:xfrm flipH="1">
            <a:off x="8720061" y="2937157"/>
            <a:ext cx="537277" cy="358549"/>
          </a:xfrm>
          <a:prstGeom prst="homePlate">
            <a:avLst>
              <a:gd name="adj" fmla="val 30429"/>
            </a:avLst>
          </a:prstGeom>
          <a:solidFill>
            <a:srgbClr val="77B9DB"/>
          </a:solidFill>
          <a:ln>
            <a:solidFill>
              <a:srgbClr val="77B9DB"/>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8" name="Rectangle 7"/>
          <p:cNvSpPr/>
          <p:nvPr/>
        </p:nvSpPr>
        <p:spPr>
          <a:xfrm>
            <a:off x="2119369" y="1357697"/>
            <a:ext cx="621282" cy="369310"/>
          </a:xfrm>
          <a:prstGeom prst="rect">
            <a:avLst/>
          </a:prstGeom>
        </p:spPr>
        <p:txBody>
          <a:bodyPr wrap="none" lIns="121899" tIns="60949" rIns="121899" bIns="60949">
            <a:spAutoFit/>
          </a:bodyPr>
          <a:lstStyle/>
          <a:p>
            <a:r>
              <a:rPr lang="en-US" sz="1600" dirty="0">
                <a:solidFill>
                  <a:schemeClr val="tx1">
                    <a:lumMod val="50000"/>
                    <a:lumOff val="50000"/>
                  </a:schemeClr>
                </a:solidFill>
              </a:rPr>
              <a:t>URI </a:t>
            </a:r>
            <a:endParaRPr lang="en-US" sz="1600" dirty="0"/>
          </a:p>
        </p:txBody>
      </p:sp>
      <p:sp>
        <p:nvSpPr>
          <p:cNvPr id="38" name="Rectangle 37"/>
          <p:cNvSpPr/>
          <p:nvPr/>
        </p:nvSpPr>
        <p:spPr>
          <a:xfrm>
            <a:off x="5284490" y="1303595"/>
            <a:ext cx="730286" cy="292366"/>
          </a:xfrm>
          <a:prstGeom prst="rect">
            <a:avLst/>
          </a:prstGeom>
        </p:spPr>
        <p:txBody>
          <a:bodyPr wrap="none" lIns="121899" tIns="60949" rIns="121899" bIns="60949">
            <a:spAutoFit/>
          </a:bodyPr>
          <a:lstStyle/>
          <a:p>
            <a:r>
              <a:rPr lang="en-US" sz="1100" dirty="0">
                <a:solidFill>
                  <a:schemeClr val="bg1">
                    <a:lumMod val="50000"/>
                  </a:schemeClr>
                </a:solidFill>
              </a:rPr>
              <a:t>Module</a:t>
            </a:r>
            <a:endParaRPr lang="en-US" sz="1100" dirty="0"/>
          </a:p>
        </p:txBody>
      </p:sp>
      <p:cxnSp>
        <p:nvCxnSpPr>
          <p:cNvPr id="47" name="Straight Connector 46"/>
          <p:cNvCxnSpPr/>
          <p:nvPr/>
        </p:nvCxnSpPr>
        <p:spPr>
          <a:xfrm flipV="1">
            <a:off x="5159157" y="1571600"/>
            <a:ext cx="468629" cy="353795"/>
          </a:xfrm>
          <a:prstGeom prst="line">
            <a:avLst/>
          </a:prstGeom>
          <a:ln w="3175" cmpd="sng">
            <a:solidFill>
              <a:schemeClr val="bg2">
                <a:lumMod val="50000"/>
              </a:schemeClr>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48" name="Rectangle 47"/>
          <p:cNvSpPr/>
          <p:nvPr/>
        </p:nvSpPr>
        <p:spPr>
          <a:xfrm>
            <a:off x="6865810" y="1214024"/>
            <a:ext cx="852114" cy="292366"/>
          </a:xfrm>
          <a:prstGeom prst="rect">
            <a:avLst/>
          </a:prstGeom>
        </p:spPr>
        <p:txBody>
          <a:bodyPr wrap="none" lIns="121899" tIns="60949" rIns="121899" bIns="60949">
            <a:spAutoFit/>
          </a:bodyPr>
          <a:lstStyle/>
          <a:p>
            <a:r>
              <a:rPr lang="en-US" sz="1100" dirty="0">
                <a:solidFill>
                  <a:schemeClr val="bg1">
                    <a:lumMod val="50000"/>
                  </a:schemeClr>
                </a:solidFill>
              </a:rPr>
              <a:t>Template</a:t>
            </a:r>
            <a:endParaRPr lang="en-US" sz="1100" dirty="0"/>
          </a:p>
        </p:txBody>
      </p:sp>
      <p:cxnSp>
        <p:nvCxnSpPr>
          <p:cNvPr id="49" name="Straight Connector 48"/>
          <p:cNvCxnSpPr/>
          <p:nvPr/>
        </p:nvCxnSpPr>
        <p:spPr>
          <a:xfrm flipV="1">
            <a:off x="6398220" y="1458220"/>
            <a:ext cx="845264" cy="437839"/>
          </a:xfrm>
          <a:prstGeom prst="line">
            <a:avLst/>
          </a:prstGeom>
          <a:ln w="3175" cmpd="sng">
            <a:solidFill>
              <a:schemeClr val="bg2">
                <a:lumMod val="5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H="1" flipV="1">
            <a:off x="7281274" y="1450660"/>
            <a:ext cx="242185" cy="414981"/>
          </a:xfrm>
          <a:prstGeom prst="line">
            <a:avLst/>
          </a:prstGeom>
          <a:ln w="3175" cmpd="sng">
            <a:solidFill>
              <a:schemeClr val="bg2">
                <a:lumMod val="50000"/>
              </a:schemeClr>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51" name="Rectangle 50"/>
          <p:cNvSpPr/>
          <p:nvPr/>
        </p:nvSpPr>
        <p:spPr>
          <a:xfrm>
            <a:off x="3692048" y="1297539"/>
            <a:ext cx="1079740" cy="292366"/>
          </a:xfrm>
          <a:prstGeom prst="rect">
            <a:avLst/>
          </a:prstGeom>
        </p:spPr>
        <p:txBody>
          <a:bodyPr wrap="none" lIns="121899" tIns="60949" rIns="121899" bIns="60949">
            <a:spAutoFit/>
          </a:bodyPr>
          <a:lstStyle/>
          <a:p>
            <a:r>
              <a:rPr lang="en-US" sz="1100" dirty="0">
                <a:solidFill>
                  <a:schemeClr val="bg1">
                    <a:lumMod val="50000"/>
                  </a:schemeClr>
                </a:solidFill>
              </a:rPr>
              <a:t>Context Root</a:t>
            </a:r>
            <a:endParaRPr lang="en-US" sz="1100" dirty="0"/>
          </a:p>
        </p:txBody>
      </p:sp>
      <p:cxnSp>
        <p:nvCxnSpPr>
          <p:cNvPr id="52" name="Straight Connector 51"/>
          <p:cNvCxnSpPr/>
          <p:nvPr/>
        </p:nvCxnSpPr>
        <p:spPr>
          <a:xfrm flipH="1" flipV="1">
            <a:off x="4242086" y="1602570"/>
            <a:ext cx="169225" cy="293489"/>
          </a:xfrm>
          <a:prstGeom prst="line">
            <a:avLst/>
          </a:prstGeom>
          <a:ln w="3175" cmpd="sng">
            <a:solidFill>
              <a:schemeClr val="bg2">
                <a:lumMod val="50000"/>
              </a:schemeClr>
            </a:solidFill>
            <a:headEnd type="none"/>
            <a:tailEnd type="none"/>
          </a:ln>
        </p:spPr>
        <p:style>
          <a:lnRef idx="2">
            <a:schemeClr val="accent1"/>
          </a:lnRef>
          <a:fillRef idx="0">
            <a:schemeClr val="accent1"/>
          </a:fillRef>
          <a:effectRef idx="1">
            <a:schemeClr val="accent1"/>
          </a:effectRef>
          <a:fontRef idx="minor">
            <a:schemeClr val="tx1"/>
          </a:fontRef>
        </p:style>
      </p:cxnSp>
      <p:pic>
        <p:nvPicPr>
          <p:cNvPr id="46" name="Picture 4" descr="rest1.png">
            <a:extLst>
              <a:ext uri="{FF2B5EF4-FFF2-40B4-BE49-F238E27FC236}">
                <a16:creationId xmlns:a16="http://schemas.microsoft.com/office/drawing/2014/main" id="{5416DAAD-4DBB-EC42-BA80-71B18F65A2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17596" y="330463"/>
            <a:ext cx="966825" cy="967077"/>
          </a:xfrm>
          <a:prstGeom prst="rect">
            <a:avLst/>
          </a:prstGeom>
        </p:spPr>
      </p:pic>
    </p:spTree>
    <p:extLst>
      <p:ext uri="{BB962C8B-B14F-4D97-AF65-F5344CB8AC3E}">
        <p14:creationId xmlns:p14="http://schemas.microsoft.com/office/powerpoint/2010/main" val="553816542"/>
      </p:ext>
    </p:extLst>
  </p:cSld>
  <p:clrMapOvr>
    <a:masterClrMapping/>
  </p:clrMapOvr>
  <p:transition spd="med">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139"/>
          <p:cNvSpPr/>
          <p:nvPr/>
        </p:nvSpPr>
        <p:spPr>
          <a:xfrm>
            <a:off x="5921988" y="1965108"/>
            <a:ext cx="5952070" cy="3825510"/>
          </a:xfrm>
          <a:prstGeom prst="roundRect">
            <a:avLst>
              <a:gd name="adj" fmla="val 12548"/>
            </a:avLst>
          </a:prstGeom>
          <a:solidFill>
            <a:schemeClr val="accent6">
              <a:lumMod val="40000"/>
              <a:lumOff val="60000"/>
            </a:schemeClr>
          </a:solidFill>
          <a:ln w="12700">
            <a:miter lim="400000"/>
          </a:ln>
        </p:spPr>
        <p:txBody>
          <a:bodyPr lIns="0" tIns="0" rIns="0" bIns="0" anchor="ctr"/>
          <a:lstStyle/>
          <a:p>
            <a:pPr defTabSz="914171" hangingPunct="0"/>
            <a:endParaRPr sz="1098" kern="0" dirty="0">
              <a:solidFill>
                <a:srgbClr val="5F5F5F"/>
              </a:solidFill>
              <a:latin typeface="Calibri"/>
              <a:sym typeface="Calibri"/>
            </a:endParaRPr>
          </a:p>
        </p:txBody>
      </p:sp>
      <p:sp>
        <p:nvSpPr>
          <p:cNvPr id="8" name="Title 7"/>
          <p:cNvSpPr>
            <a:spLocks noGrp="1"/>
          </p:cNvSpPr>
          <p:nvPr>
            <p:ph type="title"/>
          </p:nvPr>
        </p:nvSpPr>
        <p:spPr>
          <a:xfrm>
            <a:off x="534848" y="406709"/>
            <a:ext cx="11122304" cy="888768"/>
          </a:xfrm>
        </p:spPr>
        <p:txBody>
          <a:bodyPr/>
          <a:lstStyle/>
          <a:p>
            <a:r>
              <a:rPr kumimoji="1" lang="en-US" dirty="0"/>
              <a:t>ORDS Typical Architecture</a:t>
            </a:r>
          </a:p>
        </p:txBody>
      </p:sp>
      <p:sp>
        <p:nvSpPr>
          <p:cNvPr id="9" name="Content Placeholder 8"/>
          <p:cNvSpPr>
            <a:spLocks noGrp="1"/>
          </p:cNvSpPr>
          <p:nvPr>
            <p:ph idx="1"/>
          </p:nvPr>
        </p:nvSpPr>
        <p:spPr>
          <a:xfrm>
            <a:off x="575569" y="2282834"/>
            <a:ext cx="6618099" cy="3958273"/>
          </a:xfrm>
        </p:spPr>
        <p:txBody>
          <a:bodyPr/>
          <a:lstStyle/>
          <a:p>
            <a:r>
              <a:rPr lang="en-US" dirty="0"/>
              <a:t>Standard webserver layout</a:t>
            </a:r>
          </a:p>
          <a:p>
            <a:r>
              <a:rPr lang="en-US" dirty="0"/>
              <a:t>Implements Java Servlet</a:t>
            </a:r>
          </a:p>
          <a:p>
            <a:r>
              <a:rPr lang="en-US" dirty="0"/>
              <a:t>Deploys to Tomcat or WLS</a:t>
            </a:r>
          </a:p>
          <a:p>
            <a:r>
              <a:rPr lang="en-US" dirty="0"/>
              <a:t>Also Supported:</a:t>
            </a:r>
            <a:br>
              <a:rPr lang="en-US" dirty="0"/>
            </a:br>
            <a:r>
              <a:rPr lang="en-US" dirty="0"/>
              <a:t>  Standalone mode (Jetty)</a:t>
            </a:r>
            <a:br>
              <a:rPr lang="en-US" dirty="0"/>
            </a:br>
            <a:endParaRPr lang="en-US" dirty="0"/>
          </a:p>
          <a:p>
            <a:endParaRPr lang="en-US" dirty="0"/>
          </a:p>
        </p:txBody>
      </p:sp>
      <p:sp>
        <p:nvSpPr>
          <p:cNvPr id="5" name="Footer Placeholder 4"/>
          <p:cNvSpPr>
            <a:spLocks noGrp="1"/>
          </p:cNvSpPr>
          <p:nvPr>
            <p:ph type="ftr" sz="quarter" idx="11"/>
          </p:nvPr>
        </p:nvSpPr>
        <p:spPr>
          <a:xfrm flipH="1" flipV="1">
            <a:off x="-840065" y="-318014"/>
            <a:ext cx="45708" cy="45708"/>
          </a:xfrm>
        </p:spPr>
        <p:txBody>
          <a:bodyPr/>
          <a:lstStyle/>
          <a:p>
            <a:pPr defTabSz="914171" hangingPunct="0"/>
            <a:endParaRPr lang="en-US" kern="0" dirty="0">
              <a:solidFill>
                <a:srgbClr val="5F5F5F"/>
              </a:solidFill>
              <a:latin typeface="Calibri"/>
              <a:sym typeface="Calibri"/>
            </a:endParaRPr>
          </a:p>
        </p:txBody>
      </p:sp>
      <p:pic>
        <p:nvPicPr>
          <p:cNvPr id="12" name="Picture 11" descr="downloa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2223" y="5411169"/>
            <a:ext cx="1218303" cy="1218303"/>
          </a:xfrm>
          <a:prstGeom prst="rect">
            <a:avLst/>
          </a:prstGeom>
        </p:spPr>
      </p:pic>
      <p:grpSp>
        <p:nvGrpSpPr>
          <p:cNvPr id="14" name="Group 218"/>
          <p:cNvGrpSpPr/>
          <p:nvPr/>
        </p:nvGrpSpPr>
        <p:grpSpPr>
          <a:xfrm>
            <a:off x="7044405" y="3877865"/>
            <a:ext cx="2231571" cy="1411655"/>
            <a:chOff x="0" y="0"/>
            <a:chExt cx="1168400" cy="1485901"/>
          </a:xfrm>
        </p:grpSpPr>
        <p:pic>
          <p:nvPicPr>
            <p:cNvPr id="15" name="image9.png"/>
            <p:cNvPicPr/>
            <p:nvPr/>
          </p:nvPicPr>
          <p:blipFill>
            <a:blip r:embed="rId3"/>
            <a:stretch>
              <a:fillRect/>
            </a:stretch>
          </p:blipFill>
          <p:spPr>
            <a:xfrm>
              <a:off x="0" y="0"/>
              <a:ext cx="1168400" cy="1485901"/>
            </a:xfrm>
            <a:prstGeom prst="rect">
              <a:avLst/>
            </a:prstGeom>
            <a:ln w="12700" cap="flat">
              <a:noFill/>
              <a:miter lim="400000"/>
            </a:ln>
            <a:effectLst/>
          </p:spPr>
        </p:pic>
        <p:sp>
          <p:nvSpPr>
            <p:cNvPr id="16" name="Shape 216"/>
            <p:cNvSpPr/>
            <p:nvPr/>
          </p:nvSpPr>
          <p:spPr>
            <a:xfrm>
              <a:off x="103447" y="634188"/>
              <a:ext cx="961507" cy="2426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gn="ctr">
                <a:defRPr>
                  <a:solidFill>
                    <a:srgbClr val="46575E"/>
                  </a:solidFill>
                  <a:latin typeface="Calibri"/>
                  <a:ea typeface="Calibri"/>
                  <a:cs typeface="Calibri"/>
                  <a:sym typeface="Calibri"/>
                </a:defRPr>
              </a:lvl1pPr>
            </a:lstStyle>
            <a:p>
              <a:pPr defTabSz="914171" hangingPunct="0">
                <a:defRPr>
                  <a:solidFill>
                    <a:srgbClr val="000000"/>
                  </a:solidFill>
                </a:defRPr>
              </a:pPr>
              <a:r>
                <a:rPr lang="en-US" sz="1498" kern="0" dirty="0">
                  <a:solidFill>
                    <a:srgbClr val="5F5F5F"/>
                  </a:solidFill>
                </a:rPr>
                <a:t>Tomcat, WLS</a:t>
              </a:r>
              <a:endParaRPr sz="1498" kern="0" dirty="0">
                <a:solidFill>
                  <a:srgbClr val="5F5F5F"/>
                </a:solidFill>
              </a:endParaRPr>
            </a:p>
          </p:txBody>
        </p:sp>
        <p:sp>
          <p:nvSpPr>
            <p:cNvPr id="17" name="Shape 217"/>
            <p:cNvSpPr/>
            <p:nvPr/>
          </p:nvSpPr>
          <p:spPr>
            <a:xfrm>
              <a:off x="103447" y="53406"/>
              <a:ext cx="961507" cy="19404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gn="ctr">
                <a:defRPr>
                  <a:solidFill>
                    <a:srgbClr val="FFFFFF"/>
                  </a:solidFill>
                  <a:latin typeface="Calibri"/>
                  <a:ea typeface="Calibri"/>
                  <a:cs typeface="Calibri"/>
                  <a:sym typeface="Calibri"/>
                </a:defRPr>
              </a:lvl1pPr>
            </a:lstStyle>
            <a:p>
              <a:pPr defTabSz="914171" hangingPunct="0">
                <a:defRPr>
                  <a:solidFill>
                    <a:srgbClr val="000000"/>
                  </a:solidFill>
                </a:defRPr>
              </a:pPr>
              <a:r>
                <a:rPr sz="1198" kern="0" dirty="0">
                  <a:solidFill>
                    <a:srgbClr val="000000"/>
                  </a:solidFill>
                </a:rPr>
                <a:t>ORDS</a:t>
              </a:r>
            </a:p>
          </p:txBody>
        </p:sp>
      </p:grpSp>
      <p:sp>
        <p:nvSpPr>
          <p:cNvPr id="23" name="Shape 139"/>
          <p:cNvSpPr/>
          <p:nvPr/>
        </p:nvSpPr>
        <p:spPr>
          <a:xfrm>
            <a:off x="7353983" y="2457216"/>
            <a:ext cx="1421348" cy="977452"/>
          </a:xfrm>
          <a:prstGeom prst="roundRect">
            <a:avLst>
              <a:gd name="adj" fmla="val 12548"/>
            </a:avLst>
          </a:prstGeom>
          <a:solidFill>
            <a:srgbClr val="C4D2D6"/>
          </a:solidFill>
          <a:ln w="12700">
            <a:miter lim="400000"/>
          </a:ln>
        </p:spPr>
        <p:txBody>
          <a:bodyPr lIns="0" tIns="0" rIns="0" bIns="0" anchor="ctr"/>
          <a:lstStyle/>
          <a:p>
            <a:pPr algn="ctr" defTabSz="914171" hangingPunct="0"/>
            <a:r>
              <a:rPr lang="en-US" sz="1498" kern="0" dirty="0">
                <a:solidFill>
                  <a:srgbClr val="5F5F5F"/>
                </a:solidFill>
                <a:latin typeface="Calibri"/>
                <a:sym typeface="Calibri"/>
              </a:rPr>
              <a:t>Apache</a:t>
            </a:r>
          </a:p>
        </p:txBody>
      </p:sp>
      <p:pic>
        <p:nvPicPr>
          <p:cNvPr id="25" name="Picture 24" descr="PastedGraphic-60.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0092" y="800716"/>
            <a:ext cx="1213003" cy="909754"/>
          </a:xfrm>
          <a:prstGeom prst="rect">
            <a:avLst/>
          </a:prstGeom>
        </p:spPr>
      </p:pic>
      <p:pic>
        <p:nvPicPr>
          <p:cNvPr id="2" name="Picture 1" descr="doc.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11739" y="2368834"/>
            <a:ext cx="879479" cy="1082433"/>
          </a:xfrm>
          <a:prstGeom prst="rect">
            <a:avLst/>
          </a:prstGeom>
        </p:spPr>
      </p:pic>
      <p:sp>
        <p:nvSpPr>
          <p:cNvPr id="3" name="TextBox 2"/>
          <p:cNvSpPr txBox="1"/>
          <p:nvPr/>
        </p:nvSpPr>
        <p:spPr>
          <a:xfrm>
            <a:off x="9299679" y="2739390"/>
            <a:ext cx="1865605" cy="1084168"/>
          </a:xfrm>
          <a:prstGeom prst="rect">
            <a:avLst/>
          </a:prstGeom>
          <a:noFill/>
        </p:spPr>
        <p:txBody>
          <a:bodyPr wrap="none" lIns="0" tIns="0" rIns="0" bIns="0" rtlCol="0">
            <a:noAutofit/>
          </a:bodyPr>
          <a:lstStyle/>
          <a:p>
            <a:pPr defTabSz="914171" hangingPunct="0"/>
            <a:r>
              <a:rPr lang="en-US" sz="1398" kern="0" dirty="0">
                <a:solidFill>
                  <a:srgbClr val="8DA6B1"/>
                </a:solidFill>
                <a:latin typeface="Calibri"/>
                <a:sym typeface="Calibri"/>
              </a:rPr>
              <a:t>Static Files</a:t>
            </a:r>
          </a:p>
          <a:p>
            <a:pPr defTabSz="914171" hangingPunct="0"/>
            <a:r>
              <a:rPr lang="en-US" sz="1398" kern="0" dirty="0">
                <a:solidFill>
                  <a:srgbClr val="8DA6B1"/>
                </a:solidFill>
                <a:latin typeface="Calibri"/>
                <a:sym typeface="Calibri"/>
              </a:rPr>
              <a:t>-HTML, CSS, JS</a:t>
            </a:r>
          </a:p>
          <a:p>
            <a:pPr defTabSz="914171" hangingPunct="0">
              <a:lnSpc>
                <a:spcPct val="90000"/>
              </a:lnSpc>
            </a:pPr>
            <a:endParaRPr lang="en-US" sz="1398" kern="0" dirty="0">
              <a:solidFill>
                <a:srgbClr val="8DA6B1"/>
              </a:solidFill>
              <a:latin typeface="Calibri"/>
              <a:sym typeface="Calibri"/>
            </a:endParaRPr>
          </a:p>
        </p:txBody>
      </p:sp>
      <p:sp>
        <p:nvSpPr>
          <p:cNvPr id="28" name="Shape 143"/>
          <p:cNvSpPr/>
          <p:nvPr/>
        </p:nvSpPr>
        <p:spPr>
          <a:xfrm flipV="1">
            <a:off x="8084896" y="3159974"/>
            <a:ext cx="0" cy="1081477"/>
          </a:xfrm>
          <a:prstGeom prst="line">
            <a:avLst/>
          </a:prstGeom>
          <a:ln w="12700">
            <a:solidFill>
              <a:srgbClr val="A7A7A7"/>
            </a:solidFill>
          </a:ln>
        </p:spPr>
        <p:txBody>
          <a:bodyPr lIns="0" tIns="0" rIns="0" bIns="0"/>
          <a:lstStyle/>
          <a:p>
            <a:pPr defTabSz="456620" hangingPunct="0">
              <a:defRPr sz="1200">
                <a:solidFill>
                  <a:srgbClr val="000000"/>
                </a:solidFill>
                <a:latin typeface="+mj-lt"/>
                <a:ea typeface="+mj-ea"/>
                <a:cs typeface="+mj-cs"/>
                <a:sym typeface="Helvetica"/>
              </a:defRPr>
            </a:pPr>
            <a:endParaRPr sz="1498" kern="0">
              <a:solidFill>
                <a:srgbClr val="000000"/>
              </a:solidFill>
              <a:latin typeface="Calibri"/>
              <a:sym typeface="Helvetica"/>
            </a:endParaRPr>
          </a:p>
        </p:txBody>
      </p:sp>
      <p:sp>
        <p:nvSpPr>
          <p:cNvPr id="29" name="TextBox 28"/>
          <p:cNvSpPr txBox="1"/>
          <p:nvPr/>
        </p:nvSpPr>
        <p:spPr>
          <a:xfrm>
            <a:off x="6760041" y="3044607"/>
            <a:ext cx="1772362" cy="718561"/>
          </a:xfrm>
          <a:prstGeom prst="rect">
            <a:avLst/>
          </a:prstGeom>
          <a:noFill/>
        </p:spPr>
        <p:txBody>
          <a:bodyPr wrap="none" lIns="0" tIns="0" rIns="0" bIns="0" rtlCol="0">
            <a:noAutofit/>
          </a:bodyPr>
          <a:lstStyle/>
          <a:p>
            <a:pPr defTabSz="914171" hangingPunct="0"/>
            <a:r>
              <a:rPr lang="en-US" sz="1398" kern="0" dirty="0">
                <a:solidFill>
                  <a:srgbClr val="8DA6B1"/>
                </a:solidFill>
                <a:latin typeface="Calibri"/>
                <a:sym typeface="Calibri"/>
              </a:rPr>
              <a:t>                /</a:t>
            </a:r>
            <a:r>
              <a:rPr lang="en-US" sz="1398" kern="0" dirty="0" err="1">
                <a:solidFill>
                  <a:srgbClr val="8DA6B1"/>
                </a:solidFill>
                <a:latin typeface="Calibri"/>
                <a:sym typeface="Calibri"/>
              </a:rPr>
              <a:t>ords</a:t>
            </a:r>
            <a:r>
              <a:rPr lang="en-US" sz="1398" kern="0" dirty="0">
                <a:solidFill>
                  <a:srgbClr val="8DA6B1"/>
                </a:solidFill>
                <a:latin typeface="Calibri"/>
                <a:sym typeface="Calibri"/>
              </a:rPr>
              <a:t>/…</a:t>
            </a:r>
          </a:p>
          <a:p>
            <a:pPr defTabSz="914171" hangingPunct="0"/>
            <a:endParaRPr lang="en-US" sz="1398" kern="0" dirty="0">
              <a:solidFill>
                <a:srgbClr val="8DA6B1"/>
              </a:solidFill>
              <a:latin typeface="Calibri"/>
              <a:sym typeface="Calibri"/>
            </a:endParaRPr>
          </a:p>
          <a:p>
            <a:pPr defTabSz="914171" hangingPunct="0"/>
            <a:r>
              <a:rPr lang="en-US" sz="1398" kern="0" dirty="0">
                <a:solidFill>
                  <a:srgbClr val="8DA6B1"/>
                </a:solidFill>
                <a:latin typeface="Calibri"/>
                <a:sym typeface="Calibri"/>
              </a:rPr>
              <a:t>/db1/</a:t>
            </a:r>
            <a:r>
              <a:rPr lang="en-US" sz="1398" kern="0" dirty="0" err="1">
                <a:solidFill>
                  <a:srgbClr val="8DA6B1"/>
                </a:solidFill>
                <a:latin typeface="Calibri"/>
                <a:sym typeface="Calibri"/>
              </a:rPr>
              <a:t>hr</a:t>
            </a:r>
            <a:r>
              <a:rPr lang="en-US" sz="1398" kern="0" dirty="0">
                <a:solidFill>
                  <a:srgbClr val="8DA6B1"/>
                </a:solidFill>
                <a:latin typeface="Calibri"/>
                <a:sym typeface="Calibri"/>
              </a:rPr>
              <a:t>/emp/</a:t>
            </a:r>
          </a:p>
        </p:txBody>
      </p:sp>
      <p:sp>
        <p:nvSpPr>
          <p:cNvPr id="30" name="TextBox 29"/>
          <p:cNvSpPr txBox="1"/>
          <p:nvPr/>
        </p:nvSpPr>
        <p:spPr>
          <a:xfrm>
            <a:off x="8325636" y="3156418"/>
            <a:ext cx="1249517" cy="961993"/>
          </a:xfrm>
          <a:prstGeom prst="rect">
            <a:avLst/>
          </a:prstGeom>
          <a:noFill/>
        </p:spPr>
        <p:txBody>
          <a:bodyPr wrap="none" lIns="0" tIns="0" rIns="0" bIns="0" rtlCol="0">
            <a:noAutofit/>
          </a:bodyPr>
          <a:lstStyle/>
          <a:p>
            <a:pPr defTabSz="914171" hangingPunct="0"/>
            <a:r>
              <a:rPr lang="en-US" sz="1198" kern="0" dirty="0">
                <a:solidFill>
                  <a:srgbClr val="8DA6B1"/>
                </a:solidFill>
                <a:latin typeface="Calibri"/>
                <a:sym typeface="Calibri"/>
              </a:rPr>
              <a:t>JSON</a:t>
            </a:r>
          </a:p>
          <a:p>
            <a:pPr defTabSz="914171" hangingPunct="0"/>
            <a:r>
              <a:rPr lang="en-US" sz="1198" kern="0" dirty="0">
                <a:solidFill>
                  <a:srgbClr val="8DA6B1"/>
                </a:solidFill>
                <a:latin typeface="Calibri"/>
                <a:sym typeface="Calibri"/>
              </a:rPr>
              <a:t>Binary</a:t>
            </a:r>
          </a:p>
          <a:p>
            <a:pPr defTabSz="914171" hangingPunct="0"/>
            <a:r>
              <a:rPr lang="en-US" sz="1198" kern="0" dirty="0">
                <a:solidFill>
                  <a:srgbClr val="8DA6B1"/>
                </a:solidFill>
                <a:latin typeface="Calibri"/>
                <a:sym typeface="Calibri"/>
              </a:rPr>
              <a:t>HTML</a:t>
            </a:r>
          </a:p>
          <a:p>
            <a:pPr defTabSz="914171" hangingPunct="0"/>
            <a:r>
              <a:rPr lang="is-IS" sz="1198" kern="0" dirty="0">
                <a:solidFill>
                  <a:srgbClr val="8DA6B1"/>
                </a:solidFill>
                <a:latin typeface="Calibri"/>
                <a:sym typeface="Calibri"/>
              </a:rPr>
              <a:t>…</a:t>
            </a:r>
            <a:endParaRPr lang="en-US" sz="1198" kern="0" dirty="0">
              <a:solidFill>
                <a:srgbClr val="8DA6B1"/>
              </a:solidFill>
              <a:latin typeface="Calibri"/>
              <a:sym typeface="Calibri"/>
            </a:endParaRPr>
          </a:p>
        </p:txBody>
      </p:sp>
      <p:cxnSp>
        <p:nvCxnSpPr>
          <p:cNvPr id="6" name="Straight Arrow Connector 5"/>
          <p:cNvCxnSpPr/>
          <p:nvPr/>
        </p:nvCxnSpPr>
        <p:spPr>
          <a:xfrm>
            <a:off x="7933087" y="3370690"/>
            <a:ext cx="0" cy="470496"/>
          </a:xfrm>
          <a:prstGeom prst="straightConnector1">
            <a:avLst/>
          </a:prstGeom>
          <a:ln w="1270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p:cNvCxnSpPr>
          <p:nvPr/>
        </p:nvCxnSpPr>
        <p:spPr>
          <a:xfrm flipV="1">
            <a:off x="8217213" y="3370690"/>
            <a:ext cx="4833" cy="432870"/>
          </a:xfrm>
          <a:prstGeom prst="straightConnector1">
            <a:avLst/>
          </a:prstGeom>
          <a:ln w="1270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32" name="Shape 143"/>
          <p:cNvSpPr/>
          <p:nvPr/>
        </p:nvSpPr>
        <p:spPr>
          <a:xfrm flipV="1">
            <a:off x="8342561" y="5063625"/>
            <a:ext cx="0" cy="627193"/>
          </a:xfrm>
          <a:prstGeom prst="line">
            <a:avLst/>
          </a:prstGeom>
          <a:ln w="12700">
            <a:solidFill>
              <a:srgbClr val="A7A7A7"/>
            </a:solidFill>
          </a:ln>
        </p:spPr>
        <p:txBody>
          <a:bodyPr lIns="0" tIns="0" rIns="0" bIns="0"/>
          <a:lstStyle/>
          <a:p>
            <a:pPr defTabSz="456620" hangingPunct="0">
              <a:defRPr sz="1200">
                <a:solidFill>
                  <a:srgbClr val="000000"/>
                </a:solidFill>
                <a:latin typeface="+mj-lt"/>
                <a:ea typeface="+mj-ea"/>
                <a:cs typeface="+mj-cs"/>
                <a:sym typeface="Helvetica"/>
              </a:defRPr>
            </a:pPr>
            <a:endParaRPr sz="1498" kern="0">
              <a:solidFill>
                <a:srgbClr val="000000"/>
              </a:solidFill>
              <a:latin typeface="Calibri"/>
              <a:sym typeface="Helvetica"/>
            </a:endParaRPr>
          </a:p>
        </p:txBody>
      </p:sp>
      <p:cxnSp>
        <p:nvCxnSpPr>
          <p:cNvPr id="33" name="Straight Arrow Connector 32"/>
          <p:cNvCxnSpPr>
            <a:cxnSpLocks/>
          </p:cNvCxnSpPr>
          <p:nvPr/>
        </p:nvCxnSpPr>
        <p:spPr>
          <a:xfrm flipH="1">
            <a:off x="6758444" y="5018831"/>
            <a:ext cx="219603" cy="395908"/>
          </a:xfrm>
          <a:prstGeom prst="straightConnector1">
            <a:avLst/>
          </a:prstGeom>
          <a:ln w="1270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cxnSpLocks/>
          </p:cNvCxnSpPr>
          <p:nvPr/>
        </p:nvCxnSpPr>
        <p:spPr>
          <a:xfrm flipV="1">
            <a:off x="7105628" y="5109947"/>
            <a:ext cx="174212" cy="357666"/>
          </a:xfrm>
          <a:prstGeom prst="straightConnector1">
            <a:avLst/>
          </a:prstGeom>
          <a:ln w="1270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858436" y="1704782"/>
            <a:ext cx="887641" cy="502837"/>
          </a:xfrm>
          <a:prstGeom prst="rect">
            <a:avLst/>
          </a:prstGeom>
          <a:noFill/>
        </p:spPr>
        <p:txBody>
          <a:bodyPr wrap="none" lIns="0" tIns="0" rIns="0" bIns="0" rtlCol="0">
            <a:noAutofit/>
          </a:bodyPr>
          <a:lstStyle/>
          <a:p>
            <a:pPr defTabSz="914171" hangingPunct="0"/>
            <a:r>
              <a:rPr lang="en-US" sz="1398" kern="0" dirty="0">
                <a:solidFill>
                  <a:srgbClr val="8DA6B1"/>
                </a:solidFill>
                <a:latin typeface="Calibri"/>
                <a:sym typeface="Calibri"/>
              </a:rPr>
              <a:t>HTTP(s)</a:t>
            </a:r>
          </a:p>
        </p:txBody>
      </p:sp>
      <p:sp>
        <p:nvSpPr>
          <p:cNvPr id="36" name="TextBox 35"/>
          <p:cNvSpPr txBox="1"/>
          <p:nvPr/>
        </p:nvSpPr>
        <p:spPr>
          <a:xfrm>
            <a:off x="8088584" y="2105860"/>
            <a:ext cx="887641" cy="502837"/>
          </a:xfrm>
          <a:prstGeom prst="rect">
            <a:avLst/>
          </a:prstGeom>
          <a:noFill/>
        </p:spPr>
        <p:txBody>
          <a:bodyPr wrap="none" lIns="0" tIns="0" rIns="0" bIns="0" rtlCol="0">
            <a:noAutofit/>
          </a:bodyPr>
          <a:lstStyle/>
          <a:p>
            <a:pPr defTabSz="914171" hangingPunct="0"/>
            <a:r>
              <a:rPr lang="en-US" sz="1398" kern="0" dirty="0">
                <a:solidFill>
                  <a:srgbClr val="8DA6B1"/>
                </a:solidFill>
                <a:latin typeface="Calibri"/>
                <a:sym typeface="Calibri"/>
              </a:rPr>
              <a:t>Results</a:t>
            </a:r>
          </a:p>
        </p:txBody>
      </p:sp>
      <p:cxnSp>
        <p:nvCxnSpPr>
          <p:cNvPr id="37" name="Straight Arrow Connector 36"/>
          <p:cNvCxnSpPr/>
          <p:nvPr/>
        </p:nvCxnSpPr>
        <p:spPr>
          <a:xfrm>
            <a:off x="8605233" y="2953387"/>
            <a:ext cx="445551" cy="1"/>
          </a:xfrm>
          <a:prstGeom prst="straightConnector1">
            <a:avLst/>
          </a:prstGeom>
          <a:ln w="1270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7076118" y="4819136"/>
            <a:ext cx="2223561" cy="502837"/>
          </a:xfrm>
          <a:prstGeom prst="rect">
            <a:avLst/>
          </a:prstGeom>
          <a:noFill/>
        </p:spPr>
        <p:txBody>
          <a:bodyPr wrap="none" lIns="0" tIns="0" rIns="0" bIns="0" rtlCol="0">
            <a:noAutofit/>
          </a:bodyPr>
          <a:lstStyle/>
          <a:p>
            <a:pPr defTabSz="914171" hangingPunct="0"/>
            <a:r>
              <a:rPr lang="en-US" sz="1398" kern="0" dirty="0">
                <a:solidFill>
                  <a:srgbClr val="8DA6B1"/>
                </a:solidFill>
                <a:latin typeface="Calibri"/>
                <a:sym typeface="Calibri"/>
              </a:rPr>
              <a:t>JDBC</a:t>
            </a:r>
            <a:br>
              <a:rPr lang="en-US" sz="1398" kern="0" dirty="0">
                <a:solidFill>
                  <a:srgbClr val="8DA6B1"/>
                </a:solidFill>
                <a:latin typeface="Calibri"/>
                <a:sym typeface="Calibri"/>
              </a:rPr>
            </a:br>
            <a:r>
              <a:rPr lang="en-US" sz="1398" kern="0" dirty="0">
                <a:solidFill>
                  <a:srgbClr val="8DA6B1"/>
                </a:solidFill>
                <a:latin typeface="Calibri"/>
                <a:sym typeface="Calibri"/>
              </a:rPr>
              <a:t>       pool1   pool2          pool3</a:t>
            </a:r>
          </a:p>
        </p:txBody>
      </p:sp>
      <p:sp>
        <p:nvSpPr>
          <p:cNvPr id="43" name="Shape 143"/>
          <p:cNvSpPr/>
          <p:nvPr/>
        </p:nvSpPr>
        <p:spPr>
          <a:xfrm flipV="1">
            <a:off x="7998012" y="1469213"/>
            <a:ext cx="0" cy="1128877"/>
          </a:xfrm>
          <a:prstGeom prst="line">
            <a:avLst/>
          </a:prstGeom>
          <a:ln w="12700">
            <a:solidFill>
              <a:srgbClr val="A7A7A7"/>
            </a:solidFill>
          </a:ln>
        </p:spPr>
        <p:txBody>
          <a:bodyPr lIns="0" tIns="0" rIns="0" bIns="0"/>
          <a:lstStyle/>
          <a:p>
            <a:pPr defTabSz="456620" hangingPunct="0">
              <a:defRPr sz="1200">
                <a:solidFill>
                  <a:srgbClr val="000000"/>
                </a:solidFill>
                <a:latin typeface="+mj-lt"/>
                <a:ea typeface="+mj-ea"/>
                <a:cs typeface="+mj-cs"/>
                <a:sym typeface="Helvetica"/>
              </a:defRPr>
            </a:pPr>
            <a:endParaRPr sz="1498" kern="0">
              <a:solidFill>
                <a:srgbClr val="000000"/>
              </a:solidFill>
              <a:latin typeface="Calibri"/>
              <a:sym typeface="Helvetica"/>
            </a:endParaRPr>
          </a:p>
        </p:txBody>
      </p:sp>
      <p:cxnSp>
        <p:nvCxnSpPr>
          <p:cNvPr id="44" name="Straight Arrow Connector 43"/>
          <p:cNvCxnSpPr>
            <a:cxnSpLocks/>
          </p:cNvCxnSpPr>
          <p:nvPr/>
        </p:nvCxnSpPr>
        <p:spPr>
          <a:xfrm>
            <a:off x="7859821" y="2033652"/>
            <a:ext cx="0" cy="377871"/>
          </a:xfrm>
          <a:prstGeom prst="straightConnector1">
            <a:avLst/>
          </a:prstGeom>
          <a:ln w="1270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cxnSpLocks/>
          </p:cNvCxnSpPr>
          <p:nvPr/>
        </p:nvCxnSpPr>
        <p:spPr>
          <a:xfrm flipV="1">
            <a:off x="8243745" y="1636305"/>
            <a:ext cx="0" cy="448074"/>
          </a:xfrm>
          <a:prstGeom prst="straightConnector1">
            <a:avLst/>
          </a:prstGeom>
          <a:ln w="1270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F9F091BD-1EC2-4C29-80A3-B58031D0499A}"/>
              </a:ext>
            </a:extLst>
          </p:cNvPr>
          <p:cNvSpPr txBox="1"/>
          <p:nvPr/>
        </p:nvSpPr>
        <p:spPr>
          <a:xfrm>
            <a:off x="7494643" y="1717338"/>
            <a:ext cx="887641" cy="502837"/>
          </a:xfrm>
          <a:prstGeom prst="rect">
            <a:avLst/>
          </a:prstGeom>
          <a:noFill/>
        </p:spPr>
        <p:txBody>
          <a:bodyPr wrap="none" lIns="0" tIns="0" rIns="0" bIns="0" rtlCol="0">
            <a:noAutofit/>
          </a:bodyPr>
          <a:lstStyle/>
          <a:p>
            <a:pPr defTabSz="914171" hangingPunct="0"/>
            <a:r>
              <a:rPr lang="en-US" sz="1398" kern="0" dirty="0">
                <a:solidFill>
                  <a:srgbClr val="8DA6B1"/>
                </a:solidFill>
                <a:latin typeface="Calibri"/>
                <a:sym typeface="Calibri"/>
              </a:rPr>
              <a:t>Request</a:t>
            </a:r>
          </a:p>
        </p:txBody>
      </p:sp>
      <p:pic>
        <p:nvPicPr>
          <p:cNvPr id="41" name="Picture 40" descr="download.png">
            <a:extLst>
              <a:ext uri="{FF2B5EF4-FFF2-40B4-BE49-F238E27FC236}">
                <a16:creationId xmlns:a16="http://schemas.microsoft.com/office/drawing/2014/main" id="{F6463184-6A87-4AFD-A273-830FDB433A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64316" y="5427720"/>
            <a:ext cx="1218303" cy="1218303"/>
          </a:xfrm>
          <a:prstGeom prst="rect">
            <a:avLst/>
          </a:prstGeom>
        </p:spPr>
      </p:pic>
      <p:pic>
        <p:nvPicPr>
          <p:cNvPr id="46" name="Picture 45" descr="download.png">
            <a:extLst>
              <a:ext uri="{FF2B5EF4-FFF2-40B4-BE49-F238E27FC236}">
                <a16:creationId xmlns:a16="http://schemas.microsoft.com/office/drawing/2014/main" id="{2B7F9F47-678F-4A51-B8A2-5A869718F0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0130" y="5450179"/>
            <a:ext cx="1218303" cy="1218303"/>
          </a:xfrm>
          <a:prstGeom prst="rect">
            <a:avLst/>
          </a:prstGeom>
        </p:spPr>
      </p:pic>
      <p:sp>
        <p:nvSpPr>
          <p:cNvPr id="48" name="Shape 143">
            <a:extLst>
              <a:ext uri="{FF2B5EF4-FFF2-40B4-BE49-F238E27FC236}">
                <a16:creationId xmlns:a16="http://schemas.microsoft.com/office/drawing/2014/main" id="{CEACF629-E575-4347-97A7-06E4526073B8}"/>
              </a:ext>
            </a:extLst>
          </p:cNvPr>
          <p:cNvSpPr/>
          <p:nvPr/>
        </p:nvSpPr>
        <p:spPr>
          <a:xfrm flipH="1" flipV="1">
            <a:off x="9180276" y="5053502"/>
            <a:ext cx="610933" cy="627193"/>
          </a:xfrm>
          <a:prstGeom prst="line">
            <a:avLst/>
          </a:prstGeom>
          <a:ln w="12700">
            <a:solidFill>
              <a:srgbClr val="A7A7A7"/>
            </a:solidFill>
          </a:ln>
        </p:spPr>
        <p:txBody>
          <a:bodyPr lIns="0" tIns="0" rIns="0" bIns="0"/>
          <a:lstStyle/>
          <a:p>
            <a:pPr defTabSz="456620" hangingPunct="0">
              <a:defRPr sz="1200">
                <a:solidFill>
                  <a:srgbClr val="000000"/>
                </a:solidFill>
                <a:latin typeface="+mj-lt"/>
                <a:ea typeface="+mj-ea"/>
                <a:cs typeface="+mj-cs"/>
                <a:sym typeface="Helvetica"/>
              </a:defRPr>
            </a:pPr>
            <a:endParaRPr sz="1498" kern="0">
              <a:solidFill>
                <a:srgbClr val="000000"/>
              </a:solidFill>
              <a:latin typeface="Calibri"/>
              <a:sym typeface="Helvetica"/>
            </a:endParaRPr>
          </a:p>
        </p:txBody>
      </p:sp>
      <p:sp>
        <p:nvSpPr>
          <p:cNvPr id="49" name="Shape 143">
            <a:extLst>
              <a:ext uri="{FF2B5EF4-FFF2-40B4-BE49-F238E27FC236}">
                <a16:creationId xmlns:a16="http://schemas.microsoft.com/office/drawing/2014/main" id="{6405F8FE-E514-4AB9-8E38-3312633788BC}"/>
              </a:ext>
            </a:extLst>
          </p:cNvPr>
          <p:cNvSpPr/>
          <p:nvPr/>
        </p:nvSpPr>
        <p:spPr>
          <a:xfrm flipV="1">
            <a:off x="6869050" y="5056886"/>
            <a:ext cx="255528" cy="536143"/>
          </a:xfrm>
          <a:prstGeom prst="line">
            <a:avLst/>
          </a:prstGeom>
          <a:ln w="12700">
            <a:solidFill>
              <a:srgbClr val="A7A7A7"/>
            </a:solidFill>
          </a:ln>
        </p:spPr>
        <p:txBody>
          <a:bodyPr lIns="0" tIns="0" rIns="0" bIns="0"/>
          <a:lstStyle/>
          <a:p>
            <a:pPr defTabSz="456620" hangingPunct="0">
              <a:defRPr sz="1200">
                <a:solidFill>
                  <a:srgbClr val="000000"/>
                </a:solidFill>
                <a:latin typeface="+mj-lt"/>
                <a:ea typeface="+mj-ea"/>
                <a:cs typeface="+mj-cs"/>
                <a:sym typeface="Helvetica"/>
              </a:defRPr>
            </a:pPr>
            <a:endParaRPr sz="1498" kern="0">
              <a:solidFill>
                <a:srgbClr val="000000"/>
              </a:solidFill>
              <a:latin typeface="Calibri"/>
              <a:sym typeface="Helvetica"/>
            </a:endParaRPr>
          </a:p>
        </p:txBody>
      </p:sp>
      <p:sp>
        <p:nvSpPr>
          <p:cNvPr id="50" name="TextBox 49">
            <a:extLst>
              <a:ext uri="{FF2B5EF4-FFF2-40B4-BE49-F238E27FC236}">
                <a16:creationId xmlns:a16="http://schemas.microsoft.com/office/drawing/2014/main" id="{FDAC80E7-E282-4C99-BC6A-6C915549684C}"/>
              </a:ext>
            </a:extLst>
          </p:cNvPr>
          <p:cNvSpPr txBox="1"/>
          <p:nvPr/>
        </p:nvSpPr>
        <p:spPr>
          <a:xfrm>
            <a:off x="8095756" y="4819136"/>
            <a:ext cx="1249517" cy="502837"/>
          </a:xfrm>
          <a:prstGeom prst="rect">
            <a:avLst/>
          </a:prstGeom>
          <a:noFill/>
        </p:spPr>
        <p:txBody>
          <a:bodyPr wrap="none" lIns="0" tIns="0" rIns="0" bIns="0" rtlCol="0">
            <a:noAutofit/>
          </a:bodyPr>
          <a:lstStyle/>
          <a:p>
            <a:pPr defTabSz="914171" hangingPunct="0"/>
            <a:r>
              <a:rPr lang="en-US" sz="1398" kern="0" dirty="0">
                <a:solidFill>
                  <a:srgbClr val="8DA6B1"/>
                </a:solidFill>
                <a:latin typeface="Calibri"/>
                <a:sym typeface="Calibri"/>
              </a:rPr>
              <a:t>JDBC </a:t>
            </a:r>
          </a:p>
        </p:txBody>
      </p:sp>
      <p:sp>
        <p:nvSpPr>
          <p:cNvPr id="51" name="TextBox 50">
            <a:extLst>
              <a:ext uri="{FF2B5EF4-FFF2-40B4-BE49-F238E27FC236}">
                <a16:creationId xmlns:a16="http://schemas.microsoft.com/office/drawing/2014/main" id="{F8B557BF-62A7-4F92-A263-9B8E09711CBF}"/>
              </a:ext>
            </a:extLst>
          </p:cNvPr>
          <p:cNvSpPr txBox="1"/>
          <p:nvPr/>
        </p:nvSpPr>
        <p:spPr>
          <a:xfrm>
            <a:off x="8898024" y="4792085"/>
            <a:ext cx="1249517" cy="502837"/>
          </a:xfrm>
          <a:prstGeom prst="rect">
            <a:avLst/>
          </a:prstGeom>
          <a:noFill/>
        </p:spPr>
        <p:txBody>
          <a:bodyPr wrap="none" lIns="0" tIns="0" rIns="0" bIns="0" rtlCol="0">
            <a:noAutofit/>
          </a:bodyPr>
          <a:lstStyle/>
          <a:p>
            <a:pPr defTabSz="914171" hangingPunct="0"/>
            <a:r>
              <a:rPr lang="en-US" sz="1398" kern="0" dirty="0">
                <a:solidFill>
                  <a:srgbClr val="8DA6B1"/>
                </a:solidFill>
                <a:latin typeface="Calibri"/>
                <a:sym typeface="Calibri"/>
              </a:rPr>
              <a:t>JDBC </a:t>
            </a:r>
          </a:p>
        </p:txBody>
      </p:sp>
      <p:pic>
        <p:nvPicPr>
          <p:cNvPr id="38" name="Picture 4" descr="rest1.png">
            <a:extLst>
              <a:ext uri="{FF2B5EF4-FFF2-40B4-BE49-F238E27FC236}">
                <a16:creationId xmlns:a16="http://schemas.microsoft.com/office/drawing/2014/main" id="{2BCC19AD-0E94-0A40-B21F-1164B95037F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17596" y="330463"/>
            <a:ext cx="966825" cy="967077"/>
          </a:xfrm>
          <a:prstGeom prst="rect">
            <a:avLst/>
          </a:prstGeom>
        </p:spPr>
      </p:pic>
    </p:spTree>
    <p:extLst>
      <p:ext uri="{BB962C8B-B14F-4D97-AF65-F5344CB8AC3E}">
        <p14:creationId xmlns:p14="http://schemas.microsoft.com/office/powerpoint/2010/main" val="2302722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39">
            <a:extLst>
              <a:ext uri="{FF2B5EF4-FFF2-40B4-BE49-F238E27FC236}">
                <a16:creationId xmlns:a16="http://schemas.microsoft.com/office/drawing/2014/main" id="{15D86BC1-6AD7-47EF-AE28-46ED904B7D06}"/>
              </a:ext>
            </a:extLst>
          </p:cNvPr>
          <p:cNvSpPr/>
          <p:nvPr/>
        </p:nvSpPr>
        <p:spPr>
          <a:xfrm>
            <a:off x="7131832" y="2286384"/>
            <a:ext cx="4225553" cy="2319992"/>
          </a:xfrm>
          <a:prstGeom prst="roundRect">
            <a:avLst>
              <a:gd name="adj" fmla="val 12548"/>
            </a:avLst>
          </a:prstGeom>
          <a:solidFill>
            <a:schemeClr val="accent6">
              <a:lumMod val="40000"/>
              <a:lumOff val="60000"/>
            </a:schemeClr>
          </a:solidFill>
          <a:ln w="12700">
            <a:miter lim="400000"/>
          </a:ln>
        </p:spPr>
        <p:txBody>
          <a:bodyPr lIns="0" tIns="0" rIns="0" bIns="0" anchor="ctr"/>
          <a:lstStyle/>
          <a:p>
            <a:pPr defTabSz="914171" hangingPunct="0"/>
            <a:endParaRPr sz="1098" kern="0" dirty="0">
              <a:solidFill>
                <a:srgbClr val="5F5F5F"/>
              </a:solidFill>
              <a:latin typeface="Calibri"/>
              <a:sym typeface="Calibri"/>
            </a:endParaRPr>
          </a:p>
        </p:txBody>
      </p:sp>
      <p:sp>
        <p:nvSpPr>
          <p:cNvPr id="6" name="Title 7">
            <a:extLst>
              <a:ext uri="{FF2B5EF4-FFF2-40B4-BE49-F238E27FC236}">
                <a16:creationId xmlns:a16="http://schemas.microsoft.com/office/drawing/2014/main" id="{D546D4BB-211D-4983-8204-BE8FF9EA8C87}"/>
              </a:ext>
            </a:extLst>
          </p:cNvPr>
          <p:cNvSpPr>
            <a:spLocks noGrp="1"/>
          </p:cNvSpPr>
          <p:nvPr>
            <p:ph type="title"/>
          </p:nvPr>
        </p:nvSpPr>
        <p:spPr>
          <a:xfrm>
            <a:off x="534848" y="406709"/>
            <a:ext cx="11122304" cy="888768"/>
          </a:xfrm>
        </p:spPr>
        <p:txBody>
          <a:bodyPr/>
          <a:lstStyle/>
          <a:p>
            <a:r>
              <a:rPr kumimoji="1" lang="en-US" dirty="0"/>
              <a:t>ORDS Standalone Deployments</a:t>
            </a:r>
          </a:p>
        </p:txBody>
      </p:sp>
      <p:sp>
        <p:nvSpPr>
          <p:cNvPr id="7" name="Content Placeholder 8">
            <a:extLst>
              <a:ext uri="{FF2B5EF4-FFF2-40B4-BE49-F238E27FC236}">
                <a16:creationId xmlns:a16="http://schemas.microsoft.com/office/drawing/2014/main" id="{76D69768-927F-42A5-A84A-3C35303C2087}"/>
              </a:ext>
            </a:extLst>
          </p:cNvPr>
          <p:cNvSpPr txBox="1">
            <a:spLocks/>
          </p:cNvSpPr>
          <p:nvPr/>
        </p:nvSpPr>
        <p:spPr>
          <a:xfrm>
            <a:off x="575569" y="2282834"/>
            <a:ext cx="6618099" cy="395827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marL="171450" marR="0" indent="-171450" algn="l" defTabSz="685800" rtl="0" latinLnBrk="0">
              <a:lnSpc>
                <a:spcPct val="90000"/>
              </a:lnSpc>
              <a:spcBef>
                <a:spcPts val="900"/>
              </a:spcBef>
              <a:spcAft>
                <a:spcPts val="0"/>
              </a:spcAft>
              <a:buClr>
                <a:srgbClr val="9F9F9F"/>
              </a:buClr>
              <a:buSzPct val="100000"/>
              <a:buFont typeface="Arial"/>
              <a:buChar char="•"/>
              <a:tabLst/>
              <a:defRPr sz="2100" b="0" i="0" u="none" strike="noStrike" cap="none" spc="0" baseline="0">
                <a:ln>
                  <a:noFill/>
                </a:ln>
                <a:solidFill>
                  <a:srgbClr val="5F5F5F"/>
                </a:solidFill>
                <a:uFillTx/>
                <a:latin typeface="+mj-lt"/>
                <a:ea typeface="+mj-ea"/>
                <a:cs typeface="+mj-cs"/>
                <a:sym typeface="Calibri"/>
              </a:defRPr>
            </a:lvl1pPr>
            <a:lvl2pPr marL="405764" marR="0" indent="-200025" algn="l" defTabSz="685800" rtl="0" latinLnBrk="0">
              <a:lnSpc>
                <a:spcPct val="90000"/>
              </a:lnSpc>
              <a:spcBef>
                <a:spcPts val="900"/>
              </a:spcBef>
              <a:spcAft>
                <a:spcPts val="0"/>
              </a:spcAft>
              <a:buClr>
                <a:srgbClr val="9F9F9F"/>
              </a:buClr>
              <a:buSzPct val="100000"/>
              <a:buFont typeface="Arial"/>
              <a:buChar char="–"/>
              <a:tabLst/>
              <a:defRPr sz="2100" b="0" i="0" u="none" strike="noStrike" cap="none" spc="0" baseline="0">
                <a:ln>
                  <a:noFill/>
                </a:ln>
                <a:solidFill>
                  <a:srgbClr val="5F5F5F"/>
                </a:solidFill>
                <a:uFillTx/>
                <a:latin typeface="+mj-lt"/>
                <a:ea typeface="+mj-ea"/>
                <a:cs typeface="+mj-cs"/>
                <a:sym typeface="Calibri"/>
              </a:defRPr>
            </a:lvl2pPr>
            <a:lvl3pPr marL="603504" marR="0" indent="-192024" algn="l" defTabSz="685800" rtl="0" latinLnBrk="0">
              <a:lnSpc>
                <a:spcPct val="90000"/>
              </a:lnSpc>
              <a:spcBef>
                <a:spcPts val="900"/>
              </a:spcBef>
              <a:spcAft>
                <a:spcPts val="0"/>
              </a:spcAft>
              <a:buClr>
                <a:srgbClr val="9F9F9F"/>
              </a:buClr>
              <a:buSzPct val="100000"/>
              <a:buFont typeface="Arial"/>
              <a:buChar char="•"/>
              <a:tabLst/>
              <a:defRPr sz="2100" b="0" i="0" u="none" strike="noStrike" cap="none" spc="0" baseline="0">
                <a:ln>
                  <a:noFill/>
                </a:ln>
                <a:solidFill>
                  <a:srgbClr val="5F5F5F"/>
                </a:solidFill>
                <a:uFillTx/>
                <a:latin typeface="+mj-lt"/>
                <a:ea typeface="+mj-ea"/>
                <a:cs typeface="+mj-cs"/>
                <a:sym typeface="Calibri"/>
              </a:defRPr>
            </a:lvl3pPr>
            <a:lvl4pPr marL="796289" marR="0" indent="-213360" algn="l" defTabSz="685800" rtl="0" latinLnBrk="0">
              <a:lnSpc>
                <a:spcPct val="90000"/>
              </a:lnSpc>
              <a:spcBef>
                <a:spcPts val="900"/>
              </a:spcBef>
              <a:spcAft>
                <a:spcPts val="0"/>
              </a:spcAft>
              <a:buClr>
                <a:srgbClr val="9F9F9F"/>
              </a:buClr>
              <a:buSzPct val="100000"/>
              <a:buFont typeface="Arial"/>
              <a:buChar char="–"/>
              <a:tabLst/>
              <a:defRPr sz="2100" b="0" i="0" u="none" strike="noStrike" cap="none" spc="0" baseline="0">
                <a:ln>
                  <a:noFill/>
                </a:ln>
                <a:solidFill>
                  <a:srgbClr val="5F5F5F"/>
                </a:solidFill>
                <a:uFillTx/>
                <a:latin typeface="+mj-lt"/>
                <a:ea typeface="+mj-ea"/>
                <a:cs typeface="+mj-cs"/>
                <a:sym typeface="Calibri"/>
              </a:defRPr>
            </a:lvl4pPr>
            <a:lvl5pPr marL="994410" marR="0" indent="-240030" algn="l" defTabSz="685800" rtl="0" latinLnBrk="0">
              <a:lnSpc>
                <a:spcPct val="90000"/>
              </a:lnSpc>
              <a:spcBef>
                <a:spcPts val="900"/>
              </a:spcBef>
              <a:spcAft>
                <a:spcPts val="0"/>
              </a:spcAft>
              <a:buClr>
                <a:srgbClr val="9F9F9F"/>
              </a:buClr>
              <a:buSzPct val="100000"/>
              <a:buFont typeface="Arial"/>
              <a:buChar char="•"/>
              <a:tabLst/>
              <a:defRPr sz="2100" b="0" i="0" u="none" strike="noStrike" cap="none" spc="0" baseline="0">
                <a:ln>
                  <a:noFill/>
                </a:ln>
                <a:solidFill>
                  <a:srgbClr val="5F5F5F"/>
                </a:solidFill>
                <a:uFillTx/>
                <a:latin typeface="+mj-lt"/>
                <a:ea typeface="+mj-ea"/>
                <a:cs typeface="+mj-cs"/>
                <a:sym typeface="Calibri"/>
              </a:defRPr>
            </a:lvl5pPr>
            <a:lvl6pPr marL="1165860" marR="0" indent="-240030" algn="l" defTabSz="685800" rtl="0" latinLnBrk="0">
              <a:lnSpc>
                <a:spcPct val="90000"/>
              </a:lnSpc>
              <a:spcBef>
                <a:spcPts val="900"/>
              </a:spcBef>
              <a:spcAft>
                <a:spcPts val="0"/>
              </a:spcAft>
              <a:buClr>
                <a:srgbClr val="9F9F9F"/>
              </a:buClr>
              <a:buSzPct val="100000"/>
              <a:buFont typeface="Arial"/>
              <a:buChar char="–"/>
              <a:tabLst/>
              <a:defRPr sz="2100" b="0" i="0" u="none" strike="noStrike" cap="none" spc="0" baseline="0">
                <a:ln>
                  <a:noFill/>
                </a:ln>
                <a:solidFill>
                  <a:srgbClr val="5F5F5F"/>
                </a:solidFill>
                <a:uFillTx/>
                <a:latin typeface="+mj-lt"/>
                <a:ea typeface="+mj-ea"/>
                <a:cs typeface="+mj-cs"/>
                <a:sym typeface="Calibri"/>
              </a:defRPr>
            </a:lvl6pPr>
            <a:lvl7pPr marL="1337310" marR="0" indent="-240030" algn="l" defTabSz="685800" rtl="0" latinLnBrk="0">
              <a:lnSpc>
                <a:spcPct val="90000"/>
              </a:lnSpc>
              <a:spcBef>
                <a:spcPts val="900"/>
              </a:spcBef>
              <a:spcAft>
                <a:spcPts val="0"/>
              </a:spcAft>
              <a:buClr>
                <a:srgbClr val="9F9F9F"/>
              </a:buClr>
              <a:buSzPct val="100000"/>
              <a:buFont typeface="Arial"/>
              <a:buChar char="•"/>
              <a:tabLst/>
              <a:defRPr sz="2100" b="0" i="0" u="none" strike="noStrike" cap="none" spc="0" baseline="0">
                <a:ln>
                  <a:noFill/>
                </a:ln>
                <a:solidFill>
                  <a:srgbClr val="5F5F5F"/>
                </a:solidFill>
                <a:uFillTx/>
                <a:latin typeface="+mj-lt"/>
                <a:ea typeface="+mj-ea"/>
                <a:cs typeface="+mj-cs"/>
                <a:sym typeface="Calibri"/>
              </a:defRPr>
            </a:lvl7pPr>
            <a:lvl8pPr marL="1508759" marR="0" indent="-240029" algn="l" defTabSz="685800" rtl="0" latinLnBrk="0">
              <a:lnSpc>
                <a:spcPct val="90000"/>
              </a:lnSpc>
              <a:spcBef>
                <a:spcPts val="900"/>
              </a:spcBef>
              <a:spcAft>
                <a:spcPts val="0"/>
              </a:spcAft>
              <a:buClr>
                <a:srgbClr val="9F9F9F"/>
              </a:buClr>
              <a:buSzPct val="100000"/>
              <a:buFont typeface="Arial"/>
              <a:buChar char="–"/>
              <a:tabLst/>
              <a:defRPr sz="2100" b="0" i="0" u="none" strike="noStrike" cap="none" spc="0" baseline="0">
                <a:ln>
                  <a:noFill/>
                </a:ln>
                <a:solidFill>
                  <a:srgbClr val="5F5F5F"/>
                </a:solidFill>
                <a:uFillTx/>
                <a:latin typeface="+mj-lt"/>
                <a:ea typeface="+mj-ea"/>
                <a:cs typeface="+mj-cs"/>
                <a:sym typeface="Calibri"/>
              </a:defRPr>
            </a:lvl8pPr>
            <a:lvl9pPr marL="1680209" marR="0" indent="-240029" algn="l" defTabSz="685800" rtl="0" latinLnBrk="0">
              <a:lnSpc>
                <a:spcPct val="90000"/>
              </a:lnSpc>
              <a:spcBef>
                <a:spcPts val="900"/>
              </a:spcBef>
              <a:spcAft>
                <a:spcPts val="0"/>
              </a:spcAft>
              <a:buClr>
                <a:srgbClr val="9F9F9F"/>
              </a:buClr>
              <a:buSzPct val="100000"/>
              <a:buFont typeface="Arial"/>
              <a:buChar char="•"/>
              <a:tabLst/>
              <a:defRPr sz="2100" b="0" i="0" u="none" strike="noStrike" cap="none" spc="0" baseline="0">
                <a:ln>
                  <a:noFill/>
                </a:ln>
                <a:solidFill>
                  <a:srgbClr val="5F5F5F"/>
                </a:solidFill>
                <a:uFillTx/>
                <a:latin typeface="+mj-lt"/>
                <a:ea typeface="+mj-ea"/>
                <a:cs typeface="+mj-cs"/>
                <a:sym typeface="Calibri"/>
              </a:defRPr>
            </a:lvl9pPr>
          </a:lstStyle>
          <a:p>
            <a:r>
              <a:rPr lang="en-US" sz="2799" kern="0" dirty="0"/>
              <a:t>ORDS running as a OS process</a:t>
            </a:r>
          </a:p>
          <a:p>
            <a:r>
              <a:rPr lang="en-US" sz="2799" kern="0" dirty="0"/>
              <a:t>Eclipse Jetty Webserver</a:t>
            </a:r>
            <a:br>
              <a:rPr lang="en-US" sz="2799" kern="0" dirty="0"/>
            </a:br>
            <a:r>
              <a:rPr lang="en-US" sz="2799" kern="0" dirty="0"/>
              <a:t> &amp; Servlet Container</a:t>
            </a:r>
          </a:p>
          <a:p>
            <a:r>
              <a:rPr lang="en-US" sz="2799" kern="0" dirty="0"/>
              <a:t>Supported for Production</a:t>
            </a:r>
          </a:p>
          <a:p>
            <a:r>
              <a:rPr lang="en-US" sz="2799" kern="0" dirty="0"/>
              <a:t>Offers much fewer control,</a:t>
            </a:r>
            <a:br>
              <a:rPr lang="en-US" sz="2799" kern="0" dirty="0"/>
            </a:br>
            <a:r>
              <a:rPr lang="en-US" sz="2799" kern="0" dirty="0"/>
              <a:t>configuration, and management</a:t>
            </a:r>
            <a:br>
              <a:rPr lang="en-US" sz="2799" kern="0" dirty="0"/>
            </a:br>
            <a:r>
              <a:rPr lang="en-US" sz="2799" kern="0" dirty="0"/>
              <a:t>features</a:t>
            </a:r>
            <a:br>
              <a:rPr lang="en-US" sz="2799" kern="0" dirty="0"/>
            </a:br>
            <a:endParaRPr lang="en-US" sz="2799" kern="0" dirty="0"/>
          </a:p>
          <a:p>
            <a:endParaRPr lang="en-US" sz="2799" kern="0" dirty="0"/>
          </a:p>
        </p:txBody>
      </p:sp>
      <p:pic>
        <p:nvPicPr>
          <p:cNvPr id="8" name="Picture 7" descr="download.png">
            <a:extLst>
              <a:ext uri="{FF2B5EF4-FFF2-40B4-BE49-F238E27FC236}">
                <a16:creationId xmlns:a16="http://schemas.microsoft.com/office/drawing/2014/main" id="{B820C680-7A9F-41A8-BDE3-4AF482E6CC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48271" y="5352935"/>
            <a:ext cx="1218303" cy="1218303"/>
          </a:xfrm>
          <a:prstGeom prst="rect">
            <a:avLst/>
          </a:prstGeom>
        </p:spPr>
      </p:pic>
      <p:sp>
        <p:nvSpPr>
          <p:cNvPr id="13" name="Shape 139">
            <a:extLst>
              <a:ext uri="{FF2B5EF4-FFF2-40B4-BE49-F238E27FC236}">
                <a16:creationId xmlns:a16="http://schemas.microsoft.com/office/drawing/2014/main" id="{5B9F5298-673A-4CBD-B5D1-DD53A55AABF0}"/>
              </a:ext>
            </a:extLst>
          </p:cNvPr>
          <p:cNvSpPr/>
          <p:nvPr/>
        </p:nvSpPr>
        <p:spPr>
          <a:xfrm>
            <a:off x="8256031" y="2778489"/>
            <a:ext cx="1484911" cy="1118822"/>
          </a:xfrm>
          <a:prstGeom prst="roundRect">
            <a:avLst>
              <a:gd name="adj" fmla="val 12548"/>
            </a:avLst>
          </a:prstGeom>
          <a:solidFill>
            <a:srgbClr val="C4D2D6"/>
          </a:solidFill>
          <a:ln w="12700">
            <a:miter lim="400000"/>
          </a:ln>
        </p:spPr>
        <p:txBody>
          <a:bodyPr lIns="0" tIns="0" rIns="0" bIns="0" anchor="ctr"/>
          <a:lstStyle/>
          <a:p>
            <a:pPr algn="ctr" defTabSz="914171" hangingPunct="0"/>
            <a:r>
              <a:rPr lang="en-US" sz="1498" kern="0" dirty="0">
                <a:solidFill>
                  <a:srgbClr val="5F5F5F"/>
                </a:solidFill>
                <a:latin typeface="Calibri"/>
                <a:sym typeface="Calibri"/>
              </a:rPr>
              <a:t>ORDS w/Embedded Jetty</a:t>
            </a:r>
          </a:p>
        </p:txBody>
      </p:sp>
      <p:pic>
        <p:nvPicPr>
          <p:cNvPr id="14" name="Picture 13" descr="PastedGraphic-60.pdf">
            <a:extLst>
              <a:ext uri="{FF2B5EF4-FFF2-40B4-BE49-F238E27FC236}">
                <a16:creationId xmlns:a16="http://schemas.microsoft.com/office/drawing/2014/main" id="{D6087913-356D-456F-BAB2-4718417979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2139" y="1121990"/>
            <a:ext cx="1213003" cy="909754"/>
          </a:xfrm>
          <a:prstGeom prst="rect">
            <a:avLst/>
          </a:prstGeom>
        </p:spPr>
      </p:pic>
      <p:pic>
        <p:nvPicPr>
          <p:cNvPr id="15" name="Picture 14" descr="doc.png">
            <a:extLst>
              <a:ext uri="{FF2B5EF4-FFF2-40B4-BE49-F238E27FC236}">
                <a16:creationId xmlns:a16="http://schemas.microsoft.com/office/drawing/2014/main" id="{5EC916A6-CD94-4C8C-8DBB-507D2A26F36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13786" y="2690108"/>
            <a:ext cx="879479" cy="1082433"/>
          </a:xfrm>
          <a:prstGeom prst="rect">
            <a:avLst/>
          </a:prstGeom>
        </p:spPr>
      </p:pic>
      <p:sp>
        <p:nvSpPr>
          <p:cNvPr id="16" name="TextBox 15">
            <a:extLst>
              <a:ext uri="{FF2B5EF4-FFF2-40B4-BE49-F238E27FC236}">
                <a16:creationId xmlns:a16="http://schemas.microsoft.com/office/drawing/2014/main" id="{E1DA42EF-8C82-4F9C-B818-8A666DB6DA90}"/>
              </a:ext>
            </a:extLst>
          </p:cNvPr>
          <p:cNvSpPr txBox="1"/>
          <p:nvPr/>
        </p:nvSpPr>
        <p:spPr>
          <a:xfrm>
            <a:off x="9262608" y="2343969"/>
            <a:ext cx="1865605" cy="1084168"/>
          </a:xfrm>
          <a:prstGeom prst="rect">
            <a:avLst/>
          </a:prstGeom>
          <a:noFill/>
        </p:spPr>
        <p:txBody>
          <a:bodyPr wrap="none" lIns="0" tIns="0" rIns="0" bIns="0" rtlCol="0">
            <a:noAutofit/>
          </a:bodyPr>
          <a:lstStyle/>
          <a:p>
            <a:pPr defTabSz="914171" hangingPunct="0"/>
            <a:r>
              <a:rPr lang="en-US" sz="1398" kern="0" dirty="0">
                <a:solidFill>
                  <a:srgbClr val="8DA6B1"/>
                </a:solidFill>
                <a:latin typeface="Calibri"/>
                <a:sym typeface="Calibri"/>
              </a:rPr>
              <a:t>Static Files</a:t>
            </a:r>
          </a:p>
          <a:p>
            <a:pPr defTabSz="914171" hangingPunct="0"/>
            <a:r>
              <a:rPr lang="en-US" sz="1398" kern="0" dirty="0">
                <a:solidFill>
                  <a:srgbClr val="8DA6B1"/>
                </a:solidFill>
                <a:latin typeface="Calibri"/>
                <a:sym typeface="Calibri"/>
              </a:rPr>
              <a:t>-HTML, CSS, JS</a:t>
            </a:r>
          </a:p>
          <a:p>
            <a:pPr defTabSz="914171" hangingPunct="0">
              <a:lnSpc>
                <a:spcPct val="90000"/>
              </a:lnSpc>
            </a:pPr>
            <a:endParaRPr lang="en-US" sz="1398" kern="0" dirty="0">
              <a:solidFill>
                <a:srgbClr val="8DA6B1"/>
              </a:solidFill>
              <a:latin typeface="Calibri"/>
              <a:sym typeface="Calibri"/>
            </a:endParaRPr>
          </a:p>
        </p:txBody>
      </p:sp>
      <p:sp>
        <p:nvSpPr>
          <p:cNvPr id="17" name="Shape 143">
            <a:extLst>
              <a:ext uri="{FF2B5EF4-FFF2-40B4-BE49-F238E27FC236}">
                <a16:creationId xmlns:a16="http://schemas.microsoft.com/office/drawing/2014/main" id="{BB1B69C7-CF20-41C3-9C13-CAD54D296554}"/>
              </a:ext>
            </a:extLst>
          </p:cNvPr>
          <p:cNvSpPr/>
          <p:nvPr/>
        </p:nvSpPr>
        <p:spPr>
          <a:xfrm flipV="1">
            <a:off x="8986943" y="3481248"/>
            <a:ext cx="0" cy="1081477"/>
          </a:xfrm>
          <a:prstGeom prst="line">
            <a:avLst/>
          </a:prstGeom>
          <a:ln w="12700">
            <a:solidFill>
              <a:srgbClr val="A7A7A7"/>
            </a:solidFill>
          </a:ln>
        </p:spPr>
        <p:txBody>
          <a:bodyPr lIns="0" tIns="0" rIns="0" bIns="0"/>
          <a:lstStyle/>
          <a:p>
            <a:pPr defTabSz="456620" hangingPunct="0">
              <a:defRPr sz="1200">
                <a:solidFill>
                  <a:srgbClr val="000000"/>
                </a:solidFill>
                <a:latin typeface="+mj-lt"/>
                <a:ea typeface="+mj-ea"/>
                <a:cs typeface="+mj-cs"/>
                <a:sym typeface="Helvetica"/>
              </a:defRPr>
            </a:pPr>
            <a:endParaRPr sz="1498" kern="0">
              <a:solidFill>
                <a:srgbClr val="000000"/>
              </a:solidFill>
              <a:latin typeface="Calibri"/>
              <a:sym typeface="Helvetica"/>
            </a:endParaRPr>
          </a:p>
        </p:txBody>
      </p:sp>
      <p:sp>
        <p:nvSpPr>
          <p:cNvPr id="18" name="TextBox 17">
            <a:extLst>
              <a:ext uri="{FF2B5EF4-FFF2-40B4-BE49-F238E27FC236}">
                <a16:creationId xmlns:a16="http://schemas.microsoft.com/office/drawing/2014/main" id="{5CC6AB95-027D-441A-8216-5FDFBACC6237}"/>
              </a:ext>
            </a:extLst>
          </p:cNvPr>
          <p:cNvSpPr txBox="1"/>
          <p:nvPr/>
        </p:nvSpPr>
        <p:spPr>
          <a:xfrm>
            <a:off x="7591910" y="3365881"/>
            <a:ext cx="1842541" cy="718561"/>
          </a:xfrm>
          <a:prstGeom prst="rect">
            <a:avLst/>
          </a:prstGeom>
          <a:noFill/>
        </p:spPr>
        <p:txBody>
          <a:bodyPr wrap="none" lIns="0" tIns="0" rIns="0" bIns="0" rtlCol="0">
            <a:noAutofit/>
          </a:bodyPr>
          <a:lstStyle/>
          <a:p>
            <a:pPr defTabSz="914171" hangingPunct="0"/>
            <a:r>
              <a:rPr lang="en-US" sz="1398" kern="0" dirty="0">
                <a:solidFill>
                  <a:srgbClr val="8DA6B1"/>
                </a:solidFill>
                <a:latin typeface="Calibri"/>
                <a:sym typeface="Calibri"/>
              </a:rPr>
              <a:t>  </a:t>
            </a:r>
            <a:br>
              <a:rPr lang="en-US" sz="1398" kern="0" dirty="0">
                <a:solidFill>
                  <a:srgbClr val="8DA6B1"/>
                </a:solidFill>
                <a:latin typeface="Calibri"/>
                <a:sym typeface="Calibri"/>
              </a:rPr>
            </a:br>
            <a:r>
              <a:rPr lang="en-US" sz="1398" kern="0" dirty="0">
                <a:solidFill>
                  <a:srgbClr val="8DA6B1"/>
                </a:solidFill>
                <a:latin typeface="Calibri"/>
                <a:sym typeface="Calibri"/>
              </a:rPr>
              <a:t> </a:t>
            </a:r>
            <a:br>
              <a:rPr lang="en-US" sz="1398" kern="0" dirty="0">
                <a:solidFill>
                  <a:srgbClr val="8DA6B1"/>
                </a:solidFill>
                <a:latin typeface="Calibri"/>
                <a:sym typeface="Calibri"/>
              </a:rPr>
            </a:br>
            <a:r>
              <a:rPr lang="en-US" sz="1398" kern="0" dirty="0">
                <a:solidFill>
                  <a:srgbClr val="8DA6B1"/>
                </a:solidFill>
                <a:latin typeface="Calibri"/>
                <a:sym typeface="Calibri"/>
              </a:rPr>
              <a:t> /db1/</a:t>
            </a:r>
            <a:r>
              <a:rPr lang="en-US" sz="1398" kern="0" dirty="0" err="1">
                <a:solidFill>
                  <a:srgbClr val="8DA6B1"/>
                </a:solidFill>
                <a:latin typeface="Calibri"/>
                <a:sym typeface="Calibri"/>
              </a:rPr>
              <a:t>hr</a:t>
            </a:r>
            <a:r>
              <a:rPr lang="en-US" sz="1398" kern="0" dirty="0">
                <a:solidFill>
                  <a:srgbClr val="8DA6B1"/>
                </a:solidFill>
                <a:latin typeface="Calibri"/>
                <a:sym typeface="Calibri"/>
              </a:rPr>
              <a:t>/emp/</a:t>
            </a:r>
          </a:p>
        </p:txBody>
      </p:sp>
      <p:sp>
        <p:nvSpPr>
          <p:cNvPr id="19" name="TextBox 18">
            <a:extLst>
              <a:ext uri="{FF2B5EF4-FFF2-40B4-BE49-F238E27FC236}">
                <a16:creationId xmlns:a16="http://schemas.microsoft.com/office/drawing/2014/main" id="{35E29BF1-8464-40A1-ABB1-EDD75B3A8261}"/>
              </a:ext>
            </a:extLst>
          </p:cNvPr>
          <p:cNvSpPr txBox="1"/>
          <p:nvPr/>
        </p:nvSpPr>
        <p:spPr>
          <a:xfrm>
            <a:off x="9281486" y="3484552"/>
            <a:ext cx="1249517" cy="961993"/>
          </a:xfrm>
          <a:prstGeom prst="rect">
            <a:avLst/>
          </a:prstGeom>
          <a:noFill/>
        </p:spPr>
        <p:txBody>
          <a:bodyPr wrap="none" lIns="0" tIns="0" rIns="0" bIns="0" rtlCol="0">
            <a:noAutofit/>
          </a:bodyPr>
          <a:lstStyle/>
          <a:p>
            <a:pPr defTabSz="914171" hangingPunct="0"/>
            <a:r>
              <a:rPr lang="en-US" sz="1198" kern="0" dirty="0">
                <a:solidFill>
                  <a:srgbClr val="8DA6B1"/>
                </a:solidFill>
                <a:latin typeface="Calibri"/>
                <a:sym typeface="Calibri"/>
              </a:rPr>
              <a:t>JSON</a:t>
            </a:r>
          </a:p>
          <a:p>
            <a:pPr defTabSz="914171" hangingPunct="0"/>
            <a:r>
              <a:rPr lang="en-US" sz="1198" kern="0" dirty="0">
                <a:solidFill>
                  <a:srgbClr val="8DA6B1"/>
                </a:solidFill>
                <a:latin typeface="Calibri"/>
                <a:sym typeface="Calibri"/>
              </a:rPr>
              <a:t>Binary</a:t>
            </a:r>
          </a:p>
          <a:p>
            <a:pPr defTabSz="914171" hangingPunct="0"/>
            <a:r>
              <a:rPr lang="en-US" sz="1198" kern="0" dirty="0">
                <a:solidFill>
                  <a:srgbClr val="8DA6B1"/>
                </a:solidFill>
                <a:latin typeface="Calibri"/>
                <a:sym typeface="Calibri"/>
              </a:rPr>
              <a:t>HTML</a:t>
            </a:r>
          </a:p>
          <a:p>
            <a:pPr defTabSz="914171" hangingPunct="0"/>
            <a:r>
              <a:rPr lang="is-IS" sz="1198" kern="0" dirty="0">
                <a:solidFill>
                  <a:srgbClr val="8DA6B1"/>
                </a:solidFill>
                <a:latin typeface="Calibri"/>
                <a:sym typeface="Calibri"/>
              </a:rPr>
              <a:t>…</a:t>
            </a:r>
            <a:endParaRPr lang="en-US" sz="1198" kern="0" dirty="0">
              <a:solidFill>
                <a:srgbClr val="8DA6B1"/>
              </a:solidFill>
              <a:latin typeface="Calibri"/>
              <a:sym typeface="Calibri"/>
            </a:endParaRPr>
          </a:p>
        </p:txBody>
      </p:sp>
      <p:cxnSp>
        <p:nvCxnSpPr>
          <p:cNvPr id="20" name="Straight Arrow Connector 19">
            <a:extLst>
              <a:ext uri="{FF2B5EF4-FFF2-40B4-BE49-F238E27FC236}">
                <a16:creationId xmlns:a16="http://schemas.microsoft.com/office/drawing/2014/main" id="{A9DEC4AD-9C89-481F-94AD-081BBFC59EFB}"/>
              </a:ext>
            </a:extLst>
          </p:cNvPr>
          <p:cNvCxnSpPr>
            <a:cxnSpLocks/>
          </p:cNvCxnSpPr>
          <p:nvPr/>
        </p:nvCxnSpPr>
        <p:spPr>
          <a:xfrm>
            <a:off x="8835134" y="3691965"/>
            <a:ext cx="0" cy="718561"/>
          </a:xfrm>
          <a:prstGeom prst="straightConnector1">
            <a:avLst/>
          </a:prstGeom>
          <a:ln w="1270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72EEE55-5009-400C-9610-245A77F8DB68}"/>
              </a:ext>
            </a:extLst>
          </p:cNvPr>
          <p:cNvCxnSpPr>
            <a:cxnSpLocks/>
          </p:cNvCxnSpPr>
          <p:nvPr/>
        </p:nvCxnSpPr>
        <p:spPr>
          <a:xfrm flipH="1" flipV="1">
            <a:off x="9124094" y="3691966"/>
            <a:ext cx="14659" cy="718559"/>
          </a:xfrm>
          <a:prstGeom prst="straightConnector1">
            <a:avLst/>
          </a:prstGeom>
          <a:ln w="1270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22" name="Shape 143">
            <a:extLst>
              <a:ext uri="{FF2B5EF4-FFF2-40B4-BE49-F238E27FC236}">
                <a16:creationId xmlns:a16="http://schemas.microsoft.com/office/drawing/2014/main" id="{7B7A3426-24C8-4348-9473-65E1646A5F76}"/>
              </a:ext>
            </a:extLst>
          </p:cNvPr>
          <p:cNvSpPr/>
          <p:nvPr/>
        </p:nvSpPr>
        <p:spPr>
          <a:xfrm flipV="1">
            <a:off x="9229860" y="4768282"/>
            <a:ext cx="0" cy="627193"/>
          </a:xfrm>
          <a:prstGeom prst="line">
            <a:avLst/>
          </a:prstGeom>
          <a:ln w="12700">
            <a:solidFill>
              <a:srgbClr val="A7A7A7"/>
            </a:solidFill>
          </a:ln>
        </p:spPr>
        <p:txBody>
          <a:bodyPr lIns="0" tIns="0" rIns="0" bIns="0"/>
          <a:lstStyle/>
          <a:p>
            <a:pPr defTabSz="456620" hangingPunct="0">
              <a:defRPr sz="1200">
                <a:solidFill>
                  <a:srgbClr val="000000"/>
                </a:solidFill>
                <a:latin typeface="+mj-lt"/>
                <a:ea typeface="+mj-ea"/>
                <a:cs typeface="+mj-cs"/>
                <a:sym typeface="Helvetica"/>
              </a:defRPr>
            </a:pPr>
            <a:endParaRPr sz="1498" kern="0">
              <a:solidFill>
                <a:srgbClr val="000000"/>
              </a:solidFill>
              <a:latin typeface="Calibri"/>
              <a:sym typeface="Helvetica"/>
            </a:endParaRPr>
          </a:p>
        </p:txBody>
      </p:sp>
      <p:cxnSp>
        <p:nvCxnSpPr>
          <p:cNvPr id="23" name="Straight Arrow Connector 22">
            <a:extLst>
              <a:ext uri="{FF2B5EF4-FFF2-40B4-BE49-F238E27FC236}">
                <a16:creationId xmlns:a16="http://schemas.microsoft.com/office/drawing/2014/main" id="{78030215-7B7C-4950-A66D-30CDEC3AFC5E}"/>
              </a:ext>
            </a:extLst>
          </p:cNvPr>
          <p:cNvCxnSpPr>
            <a:cxnSpLocks/>
          </p:cNvCxnSpPr>
          <p:nvPr/>
        </p:nvCxnSpPr>
        <p:spPr>
          <a:xfrm flipH="1">
            <a:off x="7660491" y="4778737"/>
            <a:ext cx="219603" cy="395908"/>
          </a:xfrm>
          <a:prstGeom prst="straightConnector1">
            <a:avLst/>
          </a:prstGeom>
          <a:ln w="1270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23BD755-0BF5-4F7B-860F-CEAE73295773}"/>
              </a:ext>
            </a:extLst>
          </p:cNvPr>
          <p:cNvCxnSpPr>
            <a:cxnSpLocks/>
          </p:cNvCxnSpPr>
          <p:nvPr/>
        </p:nvCxnSpPr>
        <p:spPr>
          <a:xfrm flipV="1">
            <a:off x="8007675" y="4856710"/>
            <a:ext cx="174212" cy="357666"/>
          </a:xfrm>
          <a:prstGeom prst="straightConnector1">
            <a:avLst/>
          </a:prstGeom>
          <a:ln w="1270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31EBA6C-0393-491B-8346-50409BD97C9F}"/>
              </a:ext>
            </a:extLst>
          </p:cNvPr>
          <p:cNvSpPr txBox="1"/>
          <p:nvPr/>
        </p:nvSpPr>
        <p:spPr>
          <a:xfrm>
            <a:off x="7760483" y="2026056"/>
            <a:ext cx="887641" cy="502837"/>
          </a:xfrm>
          <a:prstGeom prst="rect">
            <a:avLst/>
          </a:prstGeom>
          <a:noFill/>
        </p:spPr>
        <p:txBody>
          <a:bodyPr wrap="none" lIns="0" tIns="0" rIns="0" bIns="0" rtlCol="0">
            <a:noAutofit/>
          </a:bodyPr>
          <a:lstStyle/>
          <a:p>
            <a:pPr defTabSz="914171" hangingPunct="0"/>
            <a:r>
              <a:rPr lang="en-US" sz="1398" kern="0" dirty="0">
                <a:solidFill>
                  <a:srgbClr val="8DA6B1"/>
                </a:solidFill>
                <a:latin typeface="Calibri"/>
                <a:sym typeface="Calibri"/>
              </a:rPr>
              <a:t>HTTP(s)</a:t>
            </a:r>
          </a:p>
        </p:txBody>
      </p:sp>
      <p:sp>
        <p:nvSpPr>
          <p:cNvPr id="26" name="TextBox 25">
            <a:extLst>
              <a:ext uri="{FF2B5EF4-FFF2-40B4-BE49-F238E27FC236}">
                <a16:creationId xmlns:a16="http://schemas.microsoft.com/office/drawing/2014/main" id="{BE158AE4-F069-4CCD-BADD-FAF3BF9DF397}"/>
              </a:ext>
            </a:extLst>
          </p:cNvPr>
          <p:cNvSpPr txBox="1"/>
          <p:nvPr/>
        </p:nvSpPr>
        <p:spPr>
          <a:xfrm>
            <a:off x="8990631" y="2383300"/>
            <a:ext cx="887641" cy="502837"/>
          </a:xfrm>
          <a:prstGeom prst="rect">
            <a:avLst/>
          </a:prstGeom>
          <a:noFill/>
        </p:spPr>
        <p:txBody>
          <a:bodyPr wrap="none" lIns="0" tIns="0" rIns="0" bIns="0" rtlCol="0">
            <a:noAutofit/>
          </a:bodyPr>
          <a:lstStyle/>
          <a:p>
            <a:pPr defTabSz="914171" hangingPunct="0"/>
            <a:r>
              <a:rPr lang="en-US" sz="1398" kern="0" dirty="0">
                <a:solidFill>
                  <a:srgbClr val="8DA6B1"/>
                </a:solidFill>
                <a:latin typeface="Calibri"/>
                <a:sym typeface="Calibri"/>
              </a:rPr>
              <a:t>Results</a:t>
            </a:r>
          </a:p>
        </p:txBody>
      </p:sp>
      <p:cxnSp>
        <p:nvCxnSpPr>
          <p:cNvPr id="27" name="Straight Arrow Connector 26">
            <a:extLst>
              <a:ext uri="{FF2B5EF4-FFF2-40B4-BE49-F238E27FC236}">
                <a16:creationId xmlns:a16="http://schemas.microsoft.com/office/drawing/2014/main" id="{BA9F7014-DE40-4C38-B0BB-C26594F7315B}"/>
              </a:ext>
            </a:extLst>
          </p:cNvPr>
          <p:cNvCxnSpPr/>
          <p:nvPr/>
        </p:nvCxnSpPr>
        <p:spPr>
          <a:xfrm>
            <a:off x="9507280" y="3274661"/>
            <a:ext cx="445551" cy="1"/>
          </a:xfrm>
          <a:prstGeom prst="straightConnector1">
            <a:avLst/>
          </a:prstGeom>
          <a:ln w="1270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33B3FC2-5B48-4E14-AA8C-B5D9652C2B64}"/>
              </a:ext>
            </a:extLst>
          </p:cNvPr>
          <p:cNvSpPr txBox="1"/>
          <p:nvPr/>
        </p:nvSpPr>
        <p:spPr>
          <a:xfrm>
            <a:off x="7978165" y="4579042"/>
            <a:ext cx="2223561" cy="502837"/>
          </a:xfrm>
          <a:prstGeom prst="rect">
            <a:avLst/>
          </a:prstGeom>
          <a:noFill/>
        </p:spPr>
        <p:txBody>
          <a:bodyPr wrap="none" lIns="0" tIns="0" rIns="0" bIns="0" rtlCol="0">
            <a:noAutofit/>
          </a:bodyPr>
          <a:lstStyle/>
          <a:p>
            <a:pPr defTabSz="914171" hangingPunct="0"/>
            <a:r>
              <a:rPr lang="en-US" sz="1398" kern="0" dirty="0">
                <a:solidFill>
                  <a:srgbClr val="8DA6B1"/>
                </a:solidFill>
                <a:latin typeface="Calibri"/>
                <a:sym typeface="Calibri"/>
              </a:rPr>
              <a:t>JDBC</a:t>
            </a:r>
            <a:br>
              <a:rPr lang="en-US" sz="1398" kern="0" dirty="0">
                <a:solidFill>
                  <a:srgbClr val="8DA6B1"/>
                </a:solidFill>
                <a:latin typeface="Calibri"/>
                <a:sym typeface="Calibri"/>
              </a:rPr>
            </a:br>
            <a:r>
              <a:rPr lang="en-US" sz="1398" kern="0" dirty="0">
                <a:solidFill>
                  <a:srgbClr val="8DA6B1"/>
                </a:solidFill>
                <a:latin typeface="Calibri"/>
                <a:sym typeface="Calibri"/>
              </a:rPr>
              <a:t>       pool1   pool2          pool3</a:t>
            </a:r>
          </a:p>
        </p:txBody>
      </p:sp>
      <p:sp>
        <p:nvSpPr>
          <p:cNvPr id="29" name="Shape 143">
            <a:extLst>
              <a:ext uri="{FF2B5EF4-FFF2-40B4-BE49-F238E27FC236}">
                <a16:creationId xmlns:a16="http://schemas.microsoft.com/office/drawing/2014/main" id="{C1C8BE4F-8913-4085-95AC-BF90C4F03A5D}"/>
              </a:ext>
            </a:extLst>
          </p:cNvPr>
          <p:cNvSpPr/>
          <p:nvPr/>
        </p:nvSpPr>
        <p:spPr>
          <a:xfrm flipV="1">
            <a:off x="8900059" y="1790487"/>
            <a:ext cx="0" cy="1128877"/>
          </a:xfrm>
          <a:prstGeom prst="line">
            <a:avLst/>
          </a:prstGeom>
          <a:ln w="12700">
            <a:solidFill>
              <a:srgbClr val="A7A7A7"/>
            </a:solidFill>
          </a:ln>
        </p:spPr>
        <p:txBody>
          <a:bodyPr lIns="0" tIns="0" rIns="0" bIns="0"/>
          <a:lstStyle/>
          <a:p>
            <a:pPr defTabSz="456620" hangingPunct="0">
              <a:defRPr sz="1200">
                <a:solidFill>
                  <a:srgbClr val="000000"/>
                </a:solidFill>
                <a:latin typeface="+mj-lt"/>
                <a:ea typeface="+mj-ea"/>
                <a:cs typeface="+mj-cs"/>
                <a:sym typeface="Helvetica"/>
              </a:defRPr>
            </a:pPr>
            <a:endParaRPr sz="1498" kern="0">
              <a:solidFill>
                <a:srgbClr val="000000"/>
              </a:solidFill>
              <a:latin typeface="Calibri"/>
              <a:sym typeface="Helvetica"/>
            </a:endParaRPr>
          </a:p>
        </p:txBody>
      </p:sp>
      <p:cxnSp>
        <p:nvCxnSpPr>
          <p:cNvPr id="30" name="Straight Arrow Connector 29">
            <a:extLst>
              <a:ext uri="{FF2B5EF4-FFF2-40B4-BE49-F238E27FC236}">
                <a16:creationId xmlns:a16="http://schemas.microsoft.com/office/drawing/2014/main" id="{D2BD3734-938A-41EC-92AA-D38F59F3FEB0}"/>
              </a:ext>
            </a:extLst>
          </p:cNvPr>
          <p:cNvCxnSpPr>
            <a:cxnSpLocks/>
          </p:cNvCxnSpPr>
          <p:nvPr/>
        </p:nvCxnSpPr>
        <p:spPr>
          <a:xfrm>
            <a:off x="8761868" y="2354926"/>
            <a:ext cx="0" cy="377871"/>
          </a:xfrm>
          <a:prstGeom prst="straightConnector1">
            <a:avLst/>
          </a:prstGeom>
          <a:ln w="1270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DFF1092-A927-4E13-8975-88233BBF202D}"/>
              </a:ext>
            </a:extLst>
          </p:cNvPr>
          <p:cNvCxnSpPr>
            <a:cxnSpLocks/>
          </p:cNvCxnSpPr>
          <p:nvPr/>
        </p:nvCxnSpPr>
        <p:spPr>
          <a:xfrm flipV="1">
            <a:off x="9145792" y="1957579"/>
            <a:ext cx="0" cy="448074"/>
          </a:xfrm>
          <a:prstGeom prst="straightConnector1">
            <a:avLst/>
          </a:prstGeom>
          <a:ln w="1270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820ACD1-6288-4716-9EF1-7B251E024FF7}"/>
              </a:ext>
            </a:extLst>
          </p:cNvPr>
          <p:cNvSpPr txBox="1"/>
          <p:nvPr/>
        </p:nvSpPr>
        <p:spPr>
          <a:xfrm>
            <a:off x="8396690" y="2038612"/>
            <a:ext cx="887641" cy="502837"/>
          </a:xfrm>
          <a:prstGeom prst="rect">
            <a:avLst/>
          </a:prstGeom>
          <a:noFill/>
        </p:spPr>
        <p:txBody>
          <a:bodyPr wrap="none" lIns="0" tIns="0" rIns="0" bIns="0" rtlCol="0">
            <a:noAutofit/>
          </a:bodyPr>
          <a:lstStyle/>
          <a:p>
            <a:pPr defTabSz="914171" hangingPunct="0"/>
            <a:r>
              <a:rPr lang="en-US" sz="1398" kern="0" dirty="0">
                <a:solidFill>
                  <a:srgbClr val="8DA6B1"/>
                </a:solidFill>
                <a:latin typeface="Calibri"/>
                <a:sym typeface="Calibri"/>
              </a:rPr>
              <a:t>Request</a:t>
            </a:r>
          </a:p>
        </p:txBody>
      </p:sp>
      <p:pic>
        <p:nvPicPr>
          <p:cNvPr id="34" name="Picture 33" descr="download.png">
            <a:extLst>
              <a:ext uri="{FF2B5EF4-FFF2-40B4-BE49-F238E27FC236}">
                <a16:creationId xmlns:a16="http://schemas.microsoft.com/office/drawing/2014/main" id="{2F3C179B-B653-4346-B460-138DD2AECB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42531" y="5344439"/>
            <a:ext cx="1218303" cy="1218303"/>
          </a:xfrm>
          <a:prstGeom prst="rect">
            <a:avLst/>
          </a:prstGeom>
        </p:spPr>
      </p:pic>
      <p:pic>
        <p:nvPicPr>
          <p:cNvPr id="35" name="Picture 34" descr="download.png">
            <a:extLst>
              <a:ext uri="{FF2B5EF4-FFF2-40B4-BE49-F238E27FC236}">
                <a16:creationId xmlns:a16="http://schemas.microsoft.com/office/drawing/2014/main" id="{1C3349AA-FFCA-4401-B2E0-05AC8D78B5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7728" y="5344440"/>
            <a:ext cx="1218303" cy="1218303"/>
          </a:xfrm>
          <a:prstGeom prst="rect">
            <a:avLst/>
          </a:prstGeom>
        </p:spPr>
      </p:pic>
      <p:sp>
        <p:nvSpPr>
          <p:cNvPr id="36" name="Shape 143">
            <a:extLst>
              <a:ext uri="{FF2B5EF4-FFF2-40B4-BE49-F238E27FC236}">
                <a16:creationId xmlns:a16="http://schemas.microsoft.com/office/drawing/2014/main" id="{C772546A-40D1-49EB-B1DB-B0012F82D085}"/>
              </a:ext>
            </a:extLst>
          </p:cNvPr>
          <p:cNvSpPr/>
          <p:nvPr/>
        </p:nvSpPr>
        <p:spPr>
          <a:xfrm flipH="1" flipV="1">
            <a:off x="10056211" y="4724863"/>
            <a:ext cx="610933" cy="627193"/>
          </a:xfrm>
          <a:prstGeom prst="line">
            <a:avLst/>
          </a:prstGeom>
          <a:ln w="12700">
            <a:solidFill>
              <a:srgbClr val="A7A7A7"/>
            </a:solidFill>
          </a:ln>
        </p:spPr>
        <p:txBody>
          <a:bodyPr lIns="0" tIns="0" rIns="0" bIns="0"/>
          <a:lstStyle/>
          <a:p>
            <a:pPr defTabSz="456620" hangingPunct="0">
              <a:defRPr sz="1200">
                <a:solidFill>
                  <a:srgbClr val="000000"/>
                </a:solidFill>
                <a:latin typeface="+mj-lt"/>
                <a:ea typeface="+mj-ea"/>
                <a:cs typeface="+mj-cs"/>
                <a:sym typeface="Helvetica"/>
              </a:defRPr>
            </a:pPr>
            <a:endParaRPr sz="1498" kern="0">
              <a:solidFill>
                <a:srgbClr val="000000"/>
              </a:solidFill>
              <a:latin typeface="Calibri"/>
              <a:sym typeface="Helvetica"/>
            </a:endParaRPr>
          </a:p>
        </p:txBody>
      </p:sp>
      <p:sp>
        <p:nvSpPr>
          <p:cNvPr id="37" name="Shape 143">
            <a:extLst>
              <a:ext uri="{FF2B5EF4-FFF2-40B4-BE49-F238E27FC236}">
                <a16:creationId xmlns:a16="http://schemas.microsoft.com/office/drawing/2014/main" id="{8E897649-0560-4BE3-99B7-6A614DB6C747}"/>
              </a:ext>
            </a:extLst>
          </p:cNvPr>
          <p:cNvSpPr/>
          <p:nvPr/>
        </p:nvSpPr>
        <p:spPr>
          <a:xfrm flipV="1">
            <a:off x="7771097" y="4816792"/>
            <a:ext cx="255528" cy="536143"/>
          </a:xfrm>
          <a:prstGeom prst="line">
            <a:avLst/>
          </a:prstGeom>
          <a:ln w="12700">
            <a:solidFill>
              <a:srgbClr val="A7A7A7"/>
            </a:solidFill>
          </a:ln>
        </p:spPr>
        <p:txBody>
          <a:bodyPr lIns="0" tIns="0" rIns="0" bIns="0"/>
          <a:lstStyle/>
          <a:p>
            <a:pPr defTabSz="456620" hangingPunct="0">
              <a:defRPr sz="1200">
                <a:solidFill>
                  <a:srgbClr val="000000"/>
                </a:solidFill>
                <a:latin typeface="+mj-lt"/>
                <a:ea typeface="+mj-ea"/>
                <a:cs typeface="+mj-cs"/>
                <a:sym typeface="Helvetica"/>
              </a:defRPr>
            </a:pPr>
            <a:endParaRPr sz="1498" kern="0">
              <a:solidFill>
                <a:srgbClr val="000000"/>
              </a:solidFill>
              <a:latin typeface="Calibri"/>
              <a:sym typeface="Helvetica"/>
            </a:endParaRPr>
          </a:p>
        </p:txBody>
      </p:sp>
      <p:sp>
        <p:nvSpPr>
          <p:cNvPr id="38" name="TextBox 37">
            <a:extLst>
              <a:ext uri="{FF2B5EF4-FFF2-40B4-BE49-F238E27FC236}">
                <a16:creationId xmlns:a16="http://schemas.microsoft.com/office/drawing/2014/main" id="{2CFE0B3E-6281-46C7-88D0-222243D35F42}"/>
              </a:ext>
            </a:extLst>
          </p:cNvPr>
          <p:cNvSpPr txBox="1"/>
          <p:nvPr/>
        </p:nvSpPr>
        <p:spPr>
          <a:xfrm>
            <a:off x="8997803" y="4579042"/>
            <a:ext cx="1249517" cy="502837"/>
          </a:xfrm>
          <a:prstGeom prst="rect">
            <a:avLst/>
          </a:prstGeom>
          <a:noFill/>
        </p:spPr>
        <p:txBody>
          <a:bodyPr wrap="none" lIns="0" tIns="0" rIns="0" bIns="0" rtlCol="0">
            <a:noAutofit/>
          </a:bodyPr>
          <a:lstStyle/>
          <a:p>
            <a:pPr defTabSz="914171" hangingPunct="0"/>
            <a:r>
              <a:rPr lang="en-US" sz="1398" kern="0" dirty="0">
                <a:solidFill>
                  <a:srgbClr val="8DA6B1"/>
                </a:solidFill>
                <a:latin typeface="Calibri"/>
                <a:sym typeface="Calibri"/>
              </a:rPr>
              <a:t>JDBC </a:t>
            </a:r>
          </a:p>
        </p:txBody>
      </p:sp>
      <p:sp>
        <p:nvSpPr>
          <p:cNvPr id="39" name="TextBox 38">
            <a:extLst>
              <a:ext uri="{FF2B5EF4-FFF2-40B4-BE49-F238E27FC236}">
                <a16:creationId xmlns:a16="http://schemas.microsoft.com/office/drawing/2014/main" id="{10270E46-06CB-4770-9059-DACC24AB0C67}"/>
              </a:ext>
            </a:extLst>
          </p:cNvPr>
          <p:cNvSpPr txBox="1"/>
          <p:nvPr/>
        </p:nvSpPr>
        <p:spPr>
          <a:xfrm>
            <a:off x="9800071" y="4551990"/>
            <a:ext cx="1249517" cy="502837"/>
          </a:xfrm>
          <a:prstGeom prst="rect">
            <a:avLst/>
          </a:prstGeom>
          <a:noFill/>
        </p:spPr>
        <p:txBody>
          <a:bodyPr wrap="none" lIns="0" tIns="0" rIns="0" bIns="0" rtlCol="0">
            <a:noAutofit/>
          </a:bodyPr>
          <a:lstStyle/>
          <a:p>
            <a:pPr defTabSz="914171" hangingPunct="0"/>
            <a:r>
              <a:rPr lang="en-US" sz="1398" kern="0" dirty="0">
                <a:solidFill>
                  <a:srgbClr val="8DA6B1"/>
                </a:solidFill>
                <a:latin typeface="Calibri"/>
                <a:sym typeface="Calibri"/>
              </a:rPr>
              <a:t>JDBC </a:t>
            </a:r>
          </a:p>
        </p:txBody>
      </p:sp>
      <p:pic>
        <p:nvPicPr>
          <p:cNvPr id="40" name="Picture 4" descr="rest1.png">
            <a:extLst>
              <a:ext uri="{FF2B5EF4-FFF2-40B4-BE49-F238E27FC236}">
                <a16:creationId xmlns:a16="http://schemas.microsoft.com/office/drawing/2014/main" id="{C98A83E3-F5C2-C448-94A8-1A9D31BBBD8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17596" y="330463"/>
            <a:ext cx="966825" cy="967077"/>
          </a:xfrm>
          <a:prstGeom prst="rect">
            <a:avLst/>
          </a:prstGeom>
        </p:spPr>
      </p:pic>
    </p:spTree>
    <p:extLst>
      <p:ext uri="{BB962C8B-B14F-4D97-AF65-F5344CB8AC3E}">
        <p14:creationId xmlns:p14="http://schemas.microsoft.com/office/powerpoint/2010/main" val="3948628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US" dirty="0"/>
              <a:t>SODA: Simple Oracle Document Access</a:t>
            </a:r>
          </a:p>
        </p:txBody>
      </p:sp>
      <p:sp>
        <p:nvSpPr>
          <p:cNvPr id="46083" name="Content Placeholder 2"/>
          <p:cNvSpPr>
            <a:spLocks noGrp="1"/>
          </p:cNvSpPr>
          <p:nvPr>
            <p:ph idx="1"/>
          </p:nvPr>
        </p:nvSpPr>
        <p:spPr>
          <a:xfrm>
            <a:off x="532735" y="1524000"/>
            <a:ext cx="11126535" cy="4419600"/>
          </a:xfrm>
        </p:spPr>
        <p:txBody>
          <a:bodyPr>
            <a:normAutofit/>
          </a:bodyPr>
          <a:lstStyle/>
          <a:p>
            <a:r>
              <a:rPr lang="en-US" dirty="0"/>
              <a:t>A simple NoSQL-style API for Oracle</a:t>
            </a:r>
          </a:p>
          <a:p>
            <a:pPr lvl="1"/>
            <a:r>
              <a:rPr lang="en-US" altLang="ja-JP" dirty="0"/>
              <a:t>Collection Management: Create and drop collections</a:t>
            </a:r>
          </a:p>
          <a:p>
            <a:pPr lvl="1"/>
            <a:r>
              <a:rPr lang="en-US" altLang="ja-JP" dirty="0"/>
              <a:t>Document Management: CRUD (Create, Retrieve, Update and Delete) operations</a:t>
            </a:r>
          </a:p>
          <a:p>
            <a:pPr lvl="1"/>
            <a:r>
              <a:rPr lang="en-US" altLang="ja-JP" dirty="0"/>
              <a:t>List and Search: (Query-by-Example) operations on collections</a:t>
            </a:r>
          </a:p>
          <a:p>
            <a:pPr lvl="1"/>
            <a:r>
              <a:rPr lang="en-US" altLang="ja-JP" dirty="0"/>
              <a:t>Utility and Control: Bulk Insert, index management</a:t>
            </a:r>
            <a:endParaRPr lang="en-US" dirty="0"/>
          </a:p>
          <a:p>
            <a:r>
              <a:rPr lang="en-US" dirty="0"/>
              <a:t>Developers can work with Oracle without learning SQL or requiring DBA support</a:t>
            </a:r>
          </a:p>
          <a:p>
            <a:pPr lvl="1"/>
            <a:r>
              <a:rPr lang="en-US" dirty="0"/>
              <a:t>Same development experience as pure-play document stores</a:t>
            </a:r>
          </a:p>
        </p:txBody>
      </p:sp>
      <p:pic>
        <p:nvPicPr>
          <p:cNvPr id="4" name="Picture 4" descr="rest1.png">
            <a:extLst>
              <a:ext uri="{FF2B5EF4-FFF2-40B4-BE49-F238E27FC236}">
                <a16:creationId xmlns:a16="http://schemas.microsoft.com/office/drawing/2014/main" id="{E48C3277-6516-3540-A96D-D80CA2E662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17596" y="330463"/>
            <a:ext cx="966825" cy="967077"/>
          </a:xfrm>
          <a:prstGeom prst="rect">
            <a:avLst/>
          </a:prstGeom>
        </p:spPr>
      </p:pic>
    </p:spTree>
    <p:extLst>
      <p:ext uri="{BB962C8B-B14F-4D97-AF65-F5344CB8AC3E}">
        <p14:creationId xmlns:p14="http://schemas.microsoft.com/office/powerpoint/2010/main" val="3924498038"/>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C76E1649-D7AD-344B-AFE2-33772BA3C42D}"/>
              </a:ext>
            </a:extLst>
          </p:cNvPr>
          <p:cNvSpPr>
            <a:spLocks noGrp="1"/>
          </p:cNvSpPr>
          <p:nvPr>
            <p:ph type="title"/>
          </p:nvPr>
        </p:nvSpPr>
        <p:spPr/>
        <p:txBody>
          <a:bodyPr/>
          <a:lstStyle/>
          <a:p>
            <a:r>
              <a:rPr lang="es-ES" dirty="0" err="1"/>
              <a:t>Overview</a:t>
            </a:r>
            <a:endParaRPr lang="es-ES" dirty="0"/>
          </a:p>
        </p:txBody>
      </p:sp>
      <p:sp>
        <p:nvSpPr>
          <p:cNvPr id="6" name="CuadroTexto 5">
            <a:extLst>
              <a:ext uri="{FF2B5EF4-FFF2-40B4-BE49-F238E27FC236}">
                <a16:creationId xmlns:a16="http://schemas.microsoft.com/office/drawing/2014/main" id="{B5F6DC83-F56F-3E4F-91DD-51ACE9D9FB48}"/>
              </a:ext>
            </a:extLst>
          </p:cNvPr>
          <p:cNvSpPr txBox="1"/>
          <p:nvPr/>
        </p:nvSpPr>
        <p:spPr>
          <a:xfrm>
            <a:off x="3275730" y="2300748"/>
            <a:ext cx="5471652" cy="2344994"/>
          </a:xfrm>
          <a:prstGeom prst="rect">
            <a:avLst/>
          </a:prstGeom>
          <a:noFill/>
        </p:spPr>
        <p:txBody>
          <a:bodyPr wrap="square" lIns="0" tIns="0" rIns="0" bIns="0" rtlCol="0">
            <a:noAutofit/>
          </a:bodyPr>
          <a:lstStyle/>
          <a:p>
            <a:pPr marL="342900" indent="-342900">
              <a:lnSpc>
                <a:spcPct val="90000"/>
              </a:lnSpc>
              <a:buFont typeface="Arial" panose="020B0604020202020204" pitchFamily="34" charset="0"/>
              <a:buChar char="•"/>
            </a:pPr>
            <a:r>
              <a:rPr lang="es-ES" sz="4000" dirty="0" err="1">
                <a:solidFill>
                  <a:schemeClr val="bg1">
                    <a:lumMod val="85000"/>
                  </a:schemeClr>
                </a:solidFill>
              </a:rPr>
              <a:t>MultiTenant</a:t>
            </a:r>
            <a:endParaRPr lang="es-ES" sz="4000" dirty="0">
              <a:solidFill>
                <a:schemeClr val="bg1">
                  <a:lumMod val="85000"/>
                </a:schemeClr>
              </a:solidFill>
            </a:endParaRPr>
          </a:p>
          <a:p>
            <a:pPr marL="342900" indent="-342900">
              <a:lnSpc>
                <a:spcPct val="90000"/>
              </a:lnSpc>
              <a:buFont typeface="Arial" panose="020B0604020202020204" pitchFamily="34" charset="0"/>
              <a:buChar char="•"/>
            </a:pPr>
            <a:r>
              <a:rPr lang="es-ES" sz="4000" dirty="0">
                <a:solidFill>
                  <a:schemeClr val="bg1">
                    <a:lumMod val="85000"/>
                  </a:schemeClr>
                </a:solidFill>
              </a:rPr>
              <a:t>JSON</a:t>
            </a:r>
          </a:p>
          <a:p>
            <a:pPr marL="342900" indent="-342900">
              <a:lnSpc>
                <a:spcPct val="90000"/>
              </a:lnSpc>
              <a:buFont typeface="Arial" panose="020B0604020202020204" pitchFamily="34" charset="0"/>
              <a:buChar char="•"/>
            </a:pPr>
            <a:r>
              <a:rPr lang="es-ES" sz="4000" dirty="0" err="1"/>
              <a:t>InMemory</a:t>
            </a:r>
            <a:endParaRPr lang="es-ES" sz="4000" dirty="0"/>
          </a:p>
          <a:p>
            <a:pPr marL="342900" indent="-342900">
              <a:lnSpc>
                <a:spcPct val="90000"/>
              </a:lnSpc>
              <a:buFont typeface="Arial" panose="020B0604020202020204" pitchFamily="34" charset="0"/>
              <a:buChar char="•"/>
            </a:pPr>
            <a:r>
              <a:rPr lang="es-ES" sz="4000" dirty="0">
                <a:solidFill>
                  <a:schemeClr val="bg1">
                    <a:lumMod val="85000"/>
                  </a:schemeClr>
                </a:solidFill>
              </a:rPr>
              <a:t>ACO</a:t>
            </a:r>
          </a:p>
        </p:txBody>
      </p:sp>
    </p:spTree>
    <p:extLst>
      <p:ext uri="{BB962C8B-B14F-4D97-AF65-F5344CB8AC3E}">
        <p14:creationId xmlns:p14="http://schemas.microsoft.com/office/powerpoint/2010/main" val="2037260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515709" y="1672039"/>
            <a:ext cx="5929971" cy="4533166"/>
          </a:xfrm>
        </p:spPr>
        <p:txBody>
          <a:bodyPr/>
          <a:lstStyle/>
          <a:p>
            <a:pPr marL="342797" indent="-342797"/>
            <a:r>
              <a:rPr lang="en-US" sz="2398" dirty="0"/>
              <a:t>Analytic indexes can slow down the performance of transactional applications</a:t>
            </a:r>
          </a:p>
          <a:p>
            <a:pPr marL="574503" lvl="1" indent="-220597">
              <a:buFont typeface="System Font Regular"/>
              <a:buChar char="-"/>
            </a:pPr>
            <a:r>
              <a:rPr lang="en-US" sz="1999" dirty="0">
                <a:cs typeface="Arial" pitchFamily="34" charset="0"/>
              </a:rPr>
              <a:t>Requires significantly more database storage </a:t>
            </a:r>
            <a:br>
              <a:rPr lang="en-US" sz="1999" dirty="0">
                <a:cs typeface="Arial" pitchFamily="34" charset="0"/>
              </a:rPr>
            </a:br>
            <a:r>
              <a:rPr lang="en-US" sz="1400" dirty="0">
                <a:cs typeface="Arial" pitchFamily="34" charset="0"/>
              </a:rPr>
              <a:t>(on costly tier 1 storage)</a:t>
            </a:r>
            <a:endParaRPr lang="en-US" sz="1400" dirty="0"/>
          </a:p>
          <a:p>
            <a:pPr marL="574503" lvl="1" indent="-220597">
              <a:buFont typeface="System Font Regular"/>
              <a:buChar char="-"/>
            </a:pPr>
            <a:r>
              <a:rPr lang="en-US" sz="1999" dirty="0"/>
              <a:t>Increases overhead due to index maintenance</a:t>
            </a:r>
          </a:p>
          <a:p>
            <a:pPr marL="342797" indent="-342797"/>
            <a:r>
              <a:rPr lang="en-US" sz="2398" dirty="0"/>
              <a:t>Database In-Memory allows users to eliminate analytic reporting indexes – without impacting performance</a:t>
            </a:r>
          </a:p>
          <a:p>
            <a:pPr marL="342797" indent="-342797"/>
            <a:r>
              <a:rPr lang="en-US" sz="2398" dirty="0"/>
              <a:t>Removing the need for analytic reporting indexes greatly simplifies tuning and reduces ongoing administration</a:t>
            </a:r>
            <a:endParaRPr lang="en-US" sz="1999" dirty="0"/>
          </a:p>
        </p:txBody>
      </p:sp>
      <p:sp>
        <p:nvSpPr>
          <p:cNvPr id="6" name="Title 5"/>
          <p:cNvSpPr>
            <a:spLocks noGrp="1"/>
          </p:cNvSpPr>
          <p:nvPr>
            <p:ph type="title"/>
          </p:nvPr>
        </p:nvSpPr>
        <p:spPr>
          <a:xfrm>
            <a:off x="463783" y="551994"/>
            <a:ext cx="5701691" cy="469801"/>
          </a:xfrm>
        </p:spPr>
        <p:txBody>
          <a:bodyPr/>
          <a:lstStyle/>
          <a:p>
            <a:r>
              <a:rPr lang="en-US" sz="3599" dirty="0"/>
              <a:t>Reduced Overhead</a:t>
            </a:r>
            <a:endParaRPr lang="en-US" sz="3599" dirty="0">
              <a:solidFill>
                <a:srgbClr val="F80000"/>
              </a:solidFill>
            </a:endParaRPr>
          </a:p>
        </p:txBody>
      </p:sp>
      <p:grpSp>
        <p:nvGrpSpPr>
          <p:cNvPr id="2" name="Group 1"/>
          <p:cNvGrpSpPr/>
          <p:nvPr/>
        </p:nvGrpSpPr>
        <p:grpSpPr>
          <a:xfrm>
            <a:off x="7098405" y="1277878"/>
            <a:ext cx="4476851" cy="3135398"/>
            <a:chOff x="958684" y="2377185"/>
            <a:chExt cx="4930909" cy="3104342"/>
          </a:xfrm>
        </p:grpSpPr>
        <p:grpSp>
          <p:nvGrpSpPr>
            <p:cNvPr id="9" name="Group 8"/>
            <p:cNvGrpSpPr/>
            <p:nvPr/>
          </p:nvGrpSpPr>
          <p:grpSpPr>
            <a:xfrm>
              <a:off x="958684" y="2458162"/>
              <a:ext cx="4497340" cy="2968273"/>
              <a:chOff x="363739" y="1942742"/>
              <a:chExt cx="6479049" cy="4028089"/>
            </a:xfrm>
          </p:grpSpPr>
          <p:grpSp>
            <p:nvGrpSpPr>
              <p:cNvPr id="11" name="Group 16"/>
              <p:cNvGrpSpPr/>
              <p:nvPr/>
            </p:nvGrpSpPr>
            <p:grpSpPr>
              <a:xfrm>
                <a:off x="1674427" y="2939766"/>
                <a:ext cx="920426" cy="3031065"/>
                <a:chOff x="1320800" y="1743363"/>
                <a:chExt cx="690499" cy="2273299"/>
              </a:xfrm>
            </p:grpSpPr>
            <p:pic>
              <p:nvPicPr>
                <p:cNvPr id="29" name="Picture 9" descr="Flat Index.psd"/>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20800" y="1743363"/>
                  <a:ext cx="690499" cy="894772"/>
                </a:xfrm>
                <a:prstGeom prst="rect">
                  <a:avLst/>
                </a:prstGeom>
              </p:spPr>
            </p:pic>
            <p:pic>
              <p:nvPicPr>
                <p:cNvPr id="30" name="Picture 29" descr="Flat Index.psd"/>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20800" y="2426142"/>
                  <a:ext cx="690499" cy="894772"/>
                </a:xfrm>
                <a:prstGeom prst="rect">
                  <a:avLst/>
                </a:prstGeom>
              </p:spPr>
            </p:pic>
            <p:pic>
              <p:nvPicPr>
                <p:cNvPr id="31" name="Picture 30" descr="Flat Index.psd"/>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20800" y="3121890"/>
                  <a:ext cx="690499" cy="894772"/>
                </a:xfrm>
                <a:prstGeom prst="rect">
                  <a:avLst/>
                </a:prstGeom>
              </p:spPr>
            </p:pic>
          </p:grpSp>
          <p:cxnSp>
            <p:nvCxnSpPr>
              <p:cNvPr id="12" name="Straight Connector 11"/>
              <p:cNvCxnSpPr/>
              <p:nvPr/>
            </p:nvCxnSpPr>
            <p:spPr>
              <a:xfrm>
                <a:off x="3290968" y="2042644"/>
                <a:ext cx="0" cy="3726012"/>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grpSp>
            <p:nvGrpSpPr>
              <p:cNvPr id="13" name="Group 15"/>
              <p:cNvGrpSpPr/>
              <p:nvPr/>
            </p:nvGrpSpPr>
            <p:grpSpPr>
              <a:xfrm>
                <a:off x="4081509" y="2828975"/>
                <a:ext cx="2761279" cy="3038394"/>
                <a:chOff x="3126581" y="1636777"/>
                <a:chExt cx="2071498" cy="2278797"/>
              </a:xfrm>
            </p:grpSpPr>
            <p:grpSp>
              <p:nvGrpSpPr>
                <p:cNvPr id="17" name="Group 12"/>
                <p:cNvGrpSpPr/>
                <p:nvPr/>
              </p:nvGrpSpPr>
              <p:grpSpPr>
                <a:xfrm>
                  <a:off x="3817080" y="1642275"/>
                  <a:ext cx="690499" cy="2273299"/>
                  <a:chOff x="3817080" y="1584550"/>
                  <a:chExt cx="690499" cy="2273299"/>
                </a:xfrm>
              </p:grpSpPr>
              <p:pic>
                <p:nvPicPr>
                  <p:cNvPr id="26" name="Picture 25" descr="Flat Index.psd"/>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17080" y="1584550"/>
                    <a:ext cx="690499" cy="894772"/>
                  </a:xfrm>
                  <a:prstGeom prst="rect">
                    <a:avLst/>
                  </a:prstGeom>
                </p:spPr>
              </p:pic>
              <p:pic>
                <p:nvPicPr>
                  <p:cNvPr id="27" name="Picture 26" descr="Flat Index.psd"/>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17080" y="2267328"/>
                    <a:ext cx="690499" cy="894772"/>
                  </a:xfrm>
                  <a:prstGeom prst="rect">
                    <a:avLst/>
                  </a:prstGeom>
                </p:spPr>
              </p:pic>
              <p:pic>
                <p:nvPicPr>
                  <p:cNvPr id="28" name="Picture 27" descr="Flat Index.psd"/>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17080" y="2963077"/>
                    <a:ext cx="690499" cy="894772"/>
                  </a:xfrm>
                  <a:prstGeom prst="rect">
                    <a:avLst/>
                  </a:prstGeom>
                </p:spPr>
              </p:pic>
            </p:grpSp>
            <p:grpSp>
              <p:nvGrpSpPr>
                <p:cNvPr id="18" name="Group 60"/>
                <p:cNvGrpSpPr/>
                <p:nvPr/>
              </p:nvGrpSpPr>
              <p:grpSpPr>
                <a:xfrm>
                  <a:off x="3126581" y="1639525"/>
                  <a:ext cx="690499" cy="2273299"/>
                  <a:chOff x="3817080" y="1584549"/>
                  <a:chExt cx="690499" cy="2273299"/>
                </a:xfrm>
              </p:grpSpPr>
              <p:pic>
                <p:nvPicPr>
                  <p:cNvPr id="23" name="Picture 22" descr="Flat Index.psd"/>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17080" y="1584549"/>
                    <a:ext cx="690499" cy="894772"/>
                  </a:xfrm>
                  <a:prstGeom prst="rect">
                    <a:avLst/>
                  </a:prstGeom>
                </p:spPr>
              </p:pic>
              <p:pic>
                <p:nvPicPr>
                  <p:cNvPr id="24" name="Picture 23" descr="Flat Index.psd"/>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17080" y="2267328"/>
                    <a:ext cx="690499" cy="894772"/>
                  </a:xfrm>
                  <a:prstGeom prst="rect">
                    <a:avLst/>
                  </a:prstGeom>
                </p:spPr>
              </p:pic>
              <p:pic>
                <p:nvPicPr>
                  <p:cNvPr id="25" name="Picture 24" descr="Flat Index.psd"/>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17080" y="2963076"/>
                    <a:ext cx="690499" cy="894772"/>
                  </a:xfrm>
                  <a:prstGeom prst="rect">
                    <a:avLst/>
                  </a:prstGeom>
                </p:spPr>
              </p:pic>
            </p:grpSp>
            <p:grpSp>
              <p:nvGrpSpPr>
                <p:cNvPr id="19" name="Group 64"/>
                <p:cNvGrpSpPr/>
                <p:nvPr/>
              </p:nvGrpSpPr>
              <p:grpSpPr>
                <a:xfrm>
                  <a:off x="4507579" y="1636777"/>
                  <a:ext cx="690500" cy="2273298"/>
                  <a:chOff x="3817080" y="1584550"/>
                  <a:chExt cx="690500" cy="2273298"/>
                </a:xfrm>
              </p:grpSpPr>
              <p:pic>
                <p:nvPicPr>
                  <p:cNvPr id="20" name="Picture 19" descr="Flat Index.psd"/>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17080" y="1584550"/>
                    <a:ext cx="690499" cy="894772"/>
                  </a:xfrm>
                  <a:prstGeom prst="rect">
                    <a:avLst/>
                  </a:prstGeom>
                </p:spPr>
              </p:pic>
              <p:pic>
                <p:nvPicPr>
                  <p:cNvPr id="21" name="Picture 20" descr="Flat Index.psd"/>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17081" y="2267328"/>
                    <a:ext cx="690499" cy="894772"/>
                  </a:xfrm>
                  <a:prstGeom prst="rect">
                    <a:avLst/>
                  </a:prstGeom>
                </p:spPr>
              </p:pic>
              <p:pic>
                <p:nvPicPr>
                  <p:cNvPr id="22" name="Picture 21" descr="Flat Index.psd"/>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17081" y="2963076"/>
                    <a:ext cx="690499" cy="894772"/>
                  </a:xfrm>
                  <a:prstGeom prst="rect">
                    <a:avLst/>
                  </a:prstGeom>
                </p:spPr>
              </p:pic>
            </p:grpSp>
          </p:grpSp>
          <p:sp>
            <p:nvSpPr>
              <p:cNvPr id="14" name="TextBox 13"/>
              <p:cNvSpPr txBox="1"/>
              <p:nvPr/>
            </p:nvSpPr>
            <p:spPr>
              <a:xfrm>
                <a:off x="363739" y="3505019"/>
                <a:ext cx="837213" cy="333688"/>
              </a:xfrm>
              <a:prstGeom prst="rect">
                <a:avLst/>
              </a:prstGeom>
              <a:noFill/>
            </p:spPr>
            <p:txBody>
              <a:bodyPr wrap="none" lIns="0" tIns="0" rIns="0" bIns="0" rtlCol="0">
                <a:noAutofit/>
              </a:bodyPr>
              <a:lstStyle/>
              <a:p>
                <a:pPr defTabSz="914103">
                  <a:lnSpc>
                    <a:spcPct val="90000"/>
                  </a:lnSpc>
                </a:pPr>
                <a:r>
                  <a:rPr lang="en-US" sz="1400" dirty="0">
                    <a:solidFill>
                      <a:srgbClr val="58595B"/>
                    </a:solidFill>
                    <a:latin typeface="Calibri"/>
                  </a:rPr>
                  <a:t>Table</a:t>
                </a:r>
              </a:p>
            </p:txBody>
          </p:sp>
          <p:sp>
            <p:nvSpPr>
              <p:cNvPr id="15" name="TextBox 14"/>
              <p:cNvSpPr txBox="1"/>
              <p:nvPr/>
            </p:nvSpPr>
            <p:spPr>
              <a:xfrm>
                <a:off x="1720595" y="1942742"/>
                <a:ext cx="837213" cy="795363"/>
              </a:xfrm>
              <a:prstGeom prst="rect">
                <a:avLst/>
              </a:prstGeom>
              <a:noFill/>
            </p:spPr>
            <p:txBody>
              <a:bodyPr wrap="none" lIns="0" tIns="0" rIns="0" bIns="0" rtlCol="0">
                <a:noAutofit/>
              </a:bodyPr>
              <a:lstStyle/>
              <a:p>
                <a:pPr algn="ctr" defTabSz="914103">
                  <a:lnSpc>
                    <a:spcPct val="90000"/>
                  </a:lnSpc>
                </a:pPr>
                <a:r>
                  <a:rPr lang="en-US" sz="1400" dirty="0">
                    <a:solidFill>
                      <a:srgbClr val="58595B"/>
                    </a:solidFill>
                    <a:latin typeface="Calibri"/>
                  </a:rPr>
                  <a:t>1 – 3 </a:t>
                </a:r>
              </a:p>
              <a:p>
                <a:pPr algn="ctr" defTabSz="914103">
                  <a:lnSpc>
                    <a:spcPct val="90000"/>
                  </a:lnSpc>
                </a:pPr>
                <a:r>
                  <a:rPr lang="en-US" sz="1400" dirty="0">
                    <a:solidFill>
                      <a:srgbClr val="58595B"/>
                    </a:solidFill>
                    <a:latin typeface="Calibri"/>
                  </a:rPr>
                  <a:t>OLTP</a:t>
                </a:r>
              </a:p>
              <a:p>
                <a:pPr algn="ctr" defTabSz="914103">
                  <a:lnSpc>
                    <a:spcPct val="90000"/>
                  </a:lnSpc>
                </a:pPr>
                <a:r>
                  <a:rPr lang="en-US" sz="1400" dirty="0">
                    <a:solidFill>
                      <a:srgbClr val="58595B"/>
                    </a:solidFill>
                    <a:latin typeface="Calibri"/>
                  </a:rPr>
                  <a:t>Indexes</a:t>
                </a:r>
              </a:p>
            </p:txBody>
          </p:sp>
          <p:sp>
            <p:nvSpPr>
              <p:cNvPr id="16" name="TextBox 15"/>
              <p:cNvSpPr txBox="1"/>
              <p:nvPr/>
            </p:nvSpPr>
            <p:spPr>
              <a:xfrm>
                <a:off x="5061138" y="1942742"/>
                <a:ext cx="837213" cy="742562"/>
              </a:xfrm>
              <a:prstGeom prst="rect">
                <a:avLst/>
              </a:prstGeom>
              <a:noFill/>
            </p:spPr>
            <p:txBody>
              <a:bodyPr wrap="none" lIns="0" tIns="0" rIns="0" bIns="0" rtlCol="0">
                <a:noAutofit/>
              </a:bodyPr>
              <a:lstStyle/>
              <a:p>
                <a:pPr algn="ctr" defTabSz="914103">
                  <a:lnSpc>
                    <a:spcPct val="90000"/>
                  </a:lnSpc>
                </a:pPr>
                <a:r>
                  <a:rPr lang="en-US" sz="1400" dirty="0">
                    <a:solidFill>
                      <a:srgbClr val="58595B"/>
                    </a:solidFill>
                    <a:latin typeface="Calibri"/>
                  </a:rPr>
                  <a:t>10 – 20 </a:t>
                </a:r>
              </a:p>
              <a:p>
                <a:pPr algn="ctr" defTabSz="914103">
                  <a:lnSpc>
                    <a:spcPct val="90000"/>
                  </a:lnSpc>
                </a:pPr>
                <a:r>
                  <a:rPr lang="en-US" sz="1400" dirty="0">
                    <a:solidFill>
                      <a:srgbClr val="58595B"/>
                    </a:solidFill>
                    <a:latin typeface="Calibri"/>
                  </a:rPr>
                  <a:t>Analytic</a:t>
                </a:r>
              </a:p>
              <a:p>
                <a:pPr algn="ctr" defTabSz="914103">
                  <a:lnSpc>
                    <a:spcPct val="90000"/>
                  </a:lnSpc>
                </a:pPr>
                <a:r>
                  <a:rPr lang="en-US" sz="1400" dirty="0">
                    <a:solidFill>
                      <a:srgbClr val="58595B"/>
                    </a:solidFill>
                    <a:latin typeface="Calibri"/>
                  </a:rPr>
                  <a:t>Indexes</a:t>
                </a:r>
              </a:p>
            </p:txBody>
          </p:sp>
        </p:grpSp>
        <p:sp>
          <p:nvSpPr>
            <p:cNvPr id="41" name="Oval 40"/>
            <p:cNvSpPr/>
            <p:nvPr/>
          </p:nvSpPr>
          <p:spPr>
            <a:xfrm>
              <a:off x="3118540" y="2377185"/>
              <a:ext cx="2771053" cy="3104342"/>
            </a:xfrm>
            <a:prstGeom prst="ellipse">
              <a:avLst/>
            </a:prstGeom>
            <a:no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4103">
                <a:lnSpc>
                  <a:spcPct val="90000"/>
                </a:lnSpc>
              </a:pPr>
              <a:endParaRPr lang="en-US" sz="1400" dirty="0">
                <a:solidFill>
                  <a:srgbClr val="FFFFFF"/>
                </a:solidFill>
                <a:latin typeface="Calibri"/>
              </a:endParaRPr>
            </a:p>
          </p:txBody>
        </p:sp>
      </p:grpSp>
      <p:sp>
        <p:nvSpPr>
          <p:cNvPr id="40" name="Text Placeholder 2"/>
          <p:cNvSpPr txBox="1">
            <a:spLocks/>
          </p:cNvSpPr>
          <p:nvPr/>
        </p:nvSpPr>
        <p:spPr>
          <a:xfrm>
            <a:off x="407054" y="1053643"/>
            <a:ext cx="6023640" cy="385930"/>
          </a:xfrm>
          <a:prstGeom prst="rect">
            <a:avLst/>
          </a:prstGeom>
        </p:spPr>
        <p:txBody>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defTabSz="914103">
              <a:buClr>
                <a:srgbClr val="58595B">
                  <a:lumMod val="60000"/>
                  <a:lumOff val="40000"/>
                </a:srgbClr>
              </a:buClr>
              <a:buNone/>
            </a:pPr>
            <a:r>
              <a:rPr lang="en-US" sz="2398" dirty="0">
                <a:solidFill>
                  <a:srgbClr val="FF0000"/>
                </a:solidFill>
                <a:latin typeface="Oracle Sans Light" panose="020B0403020204020204" pitchFamily="34" charset="0"/>
                <a:cs typeface="Oracle Sans Light" panose="020B0403020204020204" pitchFamily="34" charset="0"/>
              </a:rPr>
              <a:t>Faster Analytics -- Less Storage Overhead</a:t>
            </a:r>
          </a:p>
        </p:txBody>
      </p:sp>
      <p:sp>
        <p:nvSpPr>
          <p:cNvPr id="4" name="Rectangle 3"/>
          <p:cNvSpPr/>
          <p:nvPr/>
        </p:nvSpPr>
        <p:spPr>
          <a:xfrm>
            <a:off x="7000175" y="916353"/>
            <a:ext cx="4930733" cy="3396186"/>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03">
              <a:lnSpc>
                <a:spcPct val="90000"/>
              </a:lnSpc>
            </a:pPr>
            <a:endParaRPr lang="en-US" sz="1400" dirty="0">
              <a:solidFill>
                <a:srgbClr val="FFFFFF"/>
              </a:solidFill>
              <a:latin typeface="Calibri"/>
            </a:endParaRPr>
          </a:p>
        </p:txBody>
      </p:sp>
      <p:cxnSp>
        <p:nvCxnSpPr>
          <p:cNvPr id="34" name="Straight Connector 33">
            <a:extLst>
              <a:ext uri="{FF2B5EF4-FFF2-40B4-BE49-F238E27FC236}">
                <a16:creationId xmlns:a16="http://schemas.microsoft.com/office/drawing/2014/main" id="{6E9461B0-D20C-514F-BE76-42D476195891}"/>
              </a:ext>
            </a:extLst>
          </p:cNvPr>
          <p:cNvCxnSpPr>
            <a:cxnSpLocks/>
          </p:cNvCxnSpPr>
          <p:nvPr/>
        </p:nvCxnSpPr>
        <p:spPr>
          <a:xfrm>
            <a:off x="6505316" y="1370248"/>
            <a:ext cx="0" cy="4819971"/>
          </a:xfrm>
          <a:prstGeom prst="line">
            <a:avLst/>
          </a:prstGeom>
          <a:ln w="25400">
            <a:solidFill>
              <a:schemeClr val="accent3"/>
            </a:solidFill>
            <a:miter lim="800000"/>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CC2EB5FC-53AA-DE42-80D6-C6D7A8861504}"/>
              </a:ext>
            </a:extLst>
          </p:cNvPr>
          <p:cNvSpPr txBox="1"/>
          <p:nvPr/>
        </p:nvSpPr>
        <p:spPr>
          <a:xfrm>
            <a:off x="6863493" y="4600526"/>
            <a:ext cx="4840562" cy="1200016"/>
          </a:xfrm>
          <a:prstGeom prst="rect">
            <a:avLst/>
          </a:prstGeom>
          <a:noFill/>
          <a:ln>
            <a:solidFill>
              <a:schemeClr val="tx1"/>
            </a:solidFill>
          </a:ln>
        </p:spPr>
        <p:txBody>
          <a:bodyPr wrap="square" rtlCol="0">
            <a:spAutoFit/>
          </a:bodyPr>
          <a:lstStyle/>
          <a:p>
            <a:r>
              <a:rPr lang="en-US" sz="1999"/>
              <a:t>Using Database In-Memory resulted in:</a:t>
            </a:r>
          </a:p>
          <a:p>
            <a:pPr marL="285664" indent="-285664">
              <a:spcBef>
                <a:spcPts val="600"/>
              </a:spcBef>
              <a:buFont typeface="System Font Regular"/>
              <a:buChar char="-"/>
            </a:pPr>
            <a:r>
              <a:rPr lang="en-US" sz="1400" b="1">
                <a:solidFill>
                  <a:schemeClr val="accent1"/>
                </a:solidFill>
              </a:rPr>
              <a:t>Performance Gains: 1.8X to 12X</a:t>
            </a:r>
          </a:p>
          <a:p>
            <a:pPr marL="285664" indent="-285664">
              <a:spcBef>
                <a:spcPts val="600"/>
              </a:spcBef>
              <a:buFont typeface="System Font Regular"/>
              <a:buChar char="-"/>
            </a:pPr>
            <a:r>
              <a:rPr lang="en-US" sz="1400" b="1">
                <a:solidFill>
                  <a:schemeClr val="accent1"/>
                </a:solidFill>
              </a:rPr>
              <a:t>Space savings and reduced contention on DML by dropping analytic indexes</a:t>
            </a:r>
          </a:p>
        </p:txBody>
      </p:sp>
      <p:grpSp>
        <p:nvGrpSpPr>
          <p:cNvPr id="43" name="Group 42">
            <a:extLst>
              <a:ext uri="{FF2B5EF4-FFF2-40B4-BE49-F238E27FC236}">
                <a16:creationId xmlns:a16="http://schemas.microsoft.com/office/drawing/2014/main" id="{C7FF6D3D-0171-CF47-B62A-C9DC7824DC01}"/>
              </a:ext>
            </a:extLst>
          </p:cNvPr>
          <p:cNvGrpSpPr/>
          <p:nvPr/>
        </p:nvGrpSpPr>
        <p:grpSpPr>
          <a:xfrm>
            <a:off x="6863493" y="2763011"/>
            <a:ext cx="879452" cy="773764"/>
            <a:chOff x="2707411" y="2920181"/>
            <a:chExt cx="1534705" cy="1296637"/>
          </a:xfrm>
        </p:grpSpPr>
        <p:pic>
          <p:nvPicPr>
            <p:cNvPr id="44" name="1-column-6-rows.png">
              <a:extLst>
                <a:ext uri="{FF2B5EF4-FFF2-40B4-BE49-F238E27FC236}">
                  <a16:creationId xmlns:a16="http://schemas.microsoft.com/office/drawing/2014/main" id="{A4C2F4A8-A492-E744-932A-1084A3C6A69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707411" y="2920197"/>
              <a:ext cx="457557" cy="1295401"/>
            </a:xfrm>
            <a:prstGeom prst="rect">
              <a:avLst/>
            </a:prstGeom>
            <a:ln w="12700" cap="flat">
              <a:noFill/>
              <a:miter lim="400000"/>
            </a:ln>
            <a:effectLst/>
          </p:spPr>
        </p:pic>
        <p:pic>
          <p:nvPicPr>
            <p:cNvPr id="49" name="1-column-6-rows.png">
              <a:extLst>
                <a:ext uri="{FF2B5EF4-FFF2-40B4-BE49-F238E27FC236}">
                  <a16:creationId xmlns:a16="http://schemas.microsoft.com/office/drawing/2014/main" id="{7FB5BA45-B564-A140-B39D-6327AA636E8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20507" y="2920197"/>
              <a:ext cx="457557" cy="1295401"/>
            </a:xfrm>
            <a:prstGeom prst="rect">
              <a:avLst/>
            </a:prstGeom>
            <a:ln w="12700" cap="flat">
              <a:noFill/>
              <a:miter lim="400000"/>
            </a:ln>
            <a:effectLst/>
          </p:spPr>
        </p:pic>
        <p:pic>
          <p:nvPicPr>
            <p:cNvPr id="50" name="1-column-6-rows.png">
              <a:extLst>
                <a:ext uri="{FF2B5EF4-FFF2-40B4-BE49-F238E27FC236}">
                  <a16:creationId xmlns:a16="http://schemas.microsoft.com/office/drawing/2014/main" id="{3BAB4CDD-ADEF-0741-9214-65641D4DC94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68360" y="2920181"/>
              <a:ext cx="457558" cy="1295401"/>
            </a:xfrm>
            <a:prstGeom prst="rect">
              <a:avLst/>
            </a:prstGeom>
            <a:ln w="12700" cap="flat">
              <a:noFill/>
              <a:miter lim="400000"/>
            </a:ln>
            <a:effectLst/>
          </p:spPr>
        </p:pic>
        <p:pic>
          <p:nvPicPr>
            <p:cNvPr id="53" name="1-column-6-rows.png">
              <a:extLst>
                <a:ext uri="{FF2B5EF4-FFF2-40B4-BE49-F238E27FC236}">
                  <a16:creationId xmlns:a16="http://schemas.microsoft.com/office/drawing/2014/main" id="{8F271094-4461-6D4C-97CA-87FB150051F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84559" y="2921417"/>
              <a:ext cx="457557" cy="1295401"/>
            </a:xfrm>
            <a:prstGeom prst="rect">
              <a:avLst/>
            </a:prstGeom>
            <a:ln w="12700" cap="flat">
              <a:noFill/>
              <a:miter lim="400000"/>
            </a:ln>
            <a:effectLst/>
          </p:spPr>
        </p:pic>
      </p:grpSp>
    </p:spTree>
    <p:extLst>
      <p:ext uri="{BB962C8B-B14F-4D97-AF65-F5344CB8AC3E}">
        <p14:creationId xmlns:p14="http://schemas.microsoft.com/office/powerpoint/2010/main" val="1615850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537749" y="408765"/>
            <a:ext cx="11165111" cy="775535"/>
          </a:xfrm>
        </p:spPr>
        <p:txBody>
          <a:bodyPr>
            <a:noAutofit/>
          </a:bodyPr>
          <a:lstStyle/>
          <a:p>
            <a:r>
              <a:rPr lang="en-US" sz="3599" dirty="0"/>
              <a:t>Row Format Databases vs. Column Format Databases</a:t>
            </a:r>
            <a:endParaRPr lang="en-US" sz="3599" dirty="0">
              <a:solidFill>
                <a:srgbClr val="FF0000"/>
              </a:solidFill>
            </a:endParaRPr>
          </a:p>
        </p:txBody>
      </p:sp>
      <p:sp>
        <p:nvSpPr>
          <p:cNvPr id="200" name="Rectangle 199"/>
          <p:cNvSpPr/>
          <p:nvPr/>
        </p:nvSpPr>
        <p:spPr>
          <a:xfrm>
            <a:off x="697868" y="1703022"/>
            <a:ext cx="10759116" cy="1370797"/>
          </a:xfrm>
          <a:prstGeom prst="rect">
            <a:avLst/>
          </a:prstGeom>
          <a:solidFill>
            <a:srgbClr val="EAEAEA"/>
          </a:soli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03" tIns="243608" rIns="121803" bIns="60901" anchor="t"/>
          <a:lstStyle/>
          <a:p>
            <a:pPr marL="304503" indent="-224148" defTabSz="304503" eaLnBrk="0" hangingPunct="0">
              <a:spcAft>
                <a:spcPts val="800"/>
              </a:spcAft>
              <a:buClr>
                <a:srgbClr val="FF0000"/>
              </a:buClr>
              <a:buSzPct val="85000"/>
              <a:buFont typeface="Wingdings" pitchFamily="2" charset="2"/>
              <a:buChar char="§"/>
            </a:pPr>
            <a:endParaRPr lang="en-US" sz="1400" dirty="0">
              <a:solidFill>
                <a:schemeClr val="tx1"/>
              </a:solidFill>
              <a:latin typeface="Arial" pitchFamily="34" charset="0"/>
              <a:cs typeface="Arial" pitchFamily="34" charset="0"/>
            </a:endParaRPr>
          </a:p>
        </p:txBody>
      </p:sp>
      <p:sp>
        <p:nvSpPr>
          <p:cNvPr id="201" name="Rectangle 200"/>
          <p:cNvSpPr/>
          <p:nvPr/>
        </p:nvSpPr>
        <p:spPr>
          <a:xfrm>
            <a:off x="697865" y="1688169"/>
            <a:ext cx="1522849" cy="14063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803" tIns="60901" rIns="121803" bIns="60901" rtlCol="0" anchor="ctr"/>
          <a:lstStyle/>
          <a:p>
            <a:pPr algn="ctr"/>
            <a:r>
              <a:rPr lang="en-US" sz="1400" dirty="0"/>
              <a:t>Rows Stored Contiguously </a:t>
            </a:r>
          </a:p>
        </p:txBody>
      </p:sp>
      <p:sp>
        <p:nvSpPr>
          <p:cNvPr id="205" name="Content Placeholder 2"/>
          <p:cNvSpPr txBox="1">
            <a:spLocks/>
          </p:cNvSpPr>
          <p:nvPr/>
        </p:nvSpPr>
        <p:spPr bwMode="auto">
          <a:xfrm>
            <a:off x="4481204" y="1752974"/>
            <a:ext cx="7168028" cy="11765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8600" indent="-168275" algn="l" defTabSz="228600" rtl="0" eaLnBrk="0" fontAlgn="base" hangingPunct="0">
              <a:spcBef>
                <a:spcPct val="0"/>
              </a:spcBef>
              <a:spcAft>
                <a:spcPts val="600"/>
              </a:spcAft>
              <a:buClr>
                <a:srgbClr val="FF0000"/>
              </a:buClr>
              <a:buSzPct val="85000"/>
              <a:buFont typeface="Wingdings" pitchFamily="2" charset="2"/>
              <a:buChar char="§"/>
              <a:defRPr sz="2000" kern="1200">
                <a:solidFill>
                  <a:schemeClr val="tx1"/>
                </a:solidFill>
                <a:latin typeface="Arial" pitchFamily="34" charset="0"/>
                <a:ea typeface="+mn-ea"/>
                <a:cs typeface="Arial" pitchFamily="34" charset="0"/>
              </a:defRPr>
            </a:lvl1pPr>
            <a:lvl2pPr marL="631825" indent="-228600" algn="l" defTabSz="228600" rtl="0" eaLnBrk="0" fontAlgn="base" hangingPunct="0">
              <a:spcBef>
                <a:spcPct val="0"/>
              </a:spcBef>
              <a:spcAft>
                <a:spcPts val="600"/>
              </a:spcAft>
              <a:buSzPct val="85000"/>
              <a:buFont typeface="Arial" pitchFamily="34" charset="0"/>
              <a:buChar char="–"/>
              <a:defRPr kern="1200">
                <a:solidFill>
                  <a:schemeClr val="tx1"/>
                </a:solidFill>
                <a:latin typeface="Arial" pitchFamily="34" charset="0"/>
                <a:ea typeface="+mn-ea"/>
                <a:cs typeface="Arial" pitchFamily="34" charset="0"/>
              </a:defRPr>
            </a:lvl2pPr>
            <a:lvl3pPr marL="974725" indent="-174625" algn="l" defTabSz="228600" rtl="0" eaLnBrk="0" fontAlgn="base" hangingPunct="0">
              <a:spcBef>
                <a:spcPct val="0"/>
              </a:spcBef>
              <a:spcAft>
                <a:spcPts val="600"/>
              </a:spcAft>
              <a:buClr>
                <a:srgbClr val="FF0000"/>
              </a:buClr>
              <a:buSzPct val="85000"/>
              <a:buFont typeface="Wingdings" pitchFamily="2" charset="2"/>
              <a:buChar char="§"/>
              <a:defRPr kern="1200">
                <a:solidFill>
                  <a:schemeClr val="tx1"/>
                </a:solidFill>
                <a:latin typeface="Arial" pitchFamily="34" charset="0"/>
                <a:ea typeface="+mn-ea"/>
                <a:cs typeface="Arial" pitchFamily="34" charset="0"/>
              </a:defRPr>
            </a:lvl3pPr>
            <a:lvl4pPr marL="1431925" indent="-228600" algn="l" defTabSz="228600" rtl="0" eaLnBrk="0" fontAlgn="base" hangingPunct="0">
              <a:spcBef>
                <a:spcPct val="0"/>
              </a:spcBef>
              <a:spcAft>
                <a:spcPts val="600"/>
              </a:spcAft>
              <a:buSzPct val="85000"/>
              <a:buFont typeface="Arial" pitchFamily="34" charset="0"/>
              <a:buChar char="–"/>
              <a:defRPr kern="1200">
                <a:solidFill>
                  <a:schemeClr val="tx1"/>
                </a:solidFill>
                <a:latin typeface="Arial" pitchFamily="34" charset="0"/>
                <a:ea typeface="+mn-ea"/>
                <a:cs typeface="Arial" pitchFamily="34" charset="0"/>
              </a:defRPr>
            </a:lvl4pPr>
            <a:lvl5pPr marL="1828800" indent="-168275" algn="l" rtl="0" eaLnBrk="0" fontAlgn="base" hangingPunct="0">
              <a:spcBef>
                <a:spcPct val="0"/>
              </a:spcBef>
              <a:spcAft>
                <a:spcPts val="600"/>
              </a:spcAft>
              <a:buClr>
                <a:srgbClr val="FF0000"/>
              </a:buClr>
              <a:buFont typeface="Arial" pitchFamily="34" charset="0"/>
              <a:buChar char="»"/>
              <a:defRPr sz="1400" kern="1200">
                <a:solidFill>
                  <a:schemeClr val="tx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US" sz="2697" dirty="0">
                <a:latin typeface="Oracle Sans Light" panose="020B0403020204020204" pitchFamily="34" charset="0"/>
                <a:cs typeface="Oracle Sans Light" panose="020B0403020204020204" pitchFamily="34" charset="0"/>
              </a:rPr>
              <a:t>Transactions run faster on row format</a:t>
            </a:r>
          </a:p>
          <a:p>
            <a:pPr lvl="1">
              <a:spcAft>
                <a:spcPts val="0"/>
              </a:spcAft>
            </a:pPr>
            <a:r>
              <a:rPr lang="en-US" sz="2397" dirty="0">
                <a:latin typeface="Oracle Sans Light" panose="020B0403020204020204" pitchFamily="34" charset="0"/>
                <a:cs typeface="Oracle Sans Light" panose="020B0403020204020204" pitchFamily="34" charset="0"/>
              </a:rPr>
              <a:t>Example: Query or Insert a sales order</a:t>
            </a:r>
          </a:p>
          <a:p>
            <a:pPr lvl="1">
              <a:spcAft>
                <a:spcPts val="0"/>
              </a:spcAft>
            </a:pPr>
            <a:r>
              <a:rPr lang="en-US" sz="2397" dirty="0">
                <a:latin typeface="Oracle Sans Light" panose="020B0403020204020204" pitchFamily="34" charset="0"/>
                <a:cs typeface="Oracle Sans Light" panose="020B0403020204020204" pitchFamily="34" charset="0"/>
              </a:rPr>
              <a:t>Fast processing few rows, many columns</a:t>
            </a:r>
          </a:p>
        </p:txBody>
      </p:sp>
      <p:sp>
        <p:nvSpPr>
          <p:cNvPr id="206" name="Rectangle 205"/>
          <p:cNvSpPr/>
          <p:nvPr/>
        </p:nvSpPr>
        <p:spPr>
          <a:xfrm>
            <a:off x="697868" y="3650989"/>
            <a:ext cx="10759116" cy="1364236"/>
          </a:xfrm>
          <a:prstGeom prst="rect">
            <a:avLst/>
          </a:prstGeom>
          <a:gradFill flip="none" rotWithShape="1">
            <a:gsLst>
              <a:gs pos="0">
                <a:srgbClr val="DEDEDE"/>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03" tIns="243608" rIns="121803" bIns="60901" anchor="t"/>
          <a:lstStyle/>
          <a:p>
            <a:pPr marL="304503" indent="-224148" defTabSz="304503" eaLnBrk="0" hangingPunct="0">
              <a:spcAft>
                <a:spcPts val="800"/>
              </a:spcAft>
              <a:buClr>
                <a:srgbClr val="FF0000"/>
              </a:buClr>
              <a:buSzPct val="85000"/>
              <a:buFont typeface="Wingdings" pitchFamily="2" charset="2"/>
              <a:buChar char="§"/>
            </a:pPr>
            <a:endParaRPr lang="en-US" sz="1400" dirty="0">
              <a:solidFill>
                <a:schemeClr val="tx1"/>
              </a:solidFill>
              <a:latin typeface="Arial" pitchFamily="34" charset="0"/>
              <a:cs typeface="Arial" pitchFamily="34" charset="0"/>
            </a:endParaRPr>
          </a:p>
        </p:txBody>
      </p:sp>
      <p:sp>
        <p:nvSpPr>
          <p:cNvPr id="207" name="Rectangle 206"/>
          <p:cNvSpPr/>
          <p:nvPr/>
        </p:nvSpPr>
        <p:spPr>
          <a:xfrm>
            <a:off x="697865" y="3629578"/>
            <a:ext cx="1522849" cy="14063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803" tIns="60901" rIns="121803" bIns="60901" rtlCol="0" anchor="ctr"/>
          <a:lstStyle/>
          <a:p>
            <a:pPr algn="ctr"/>
            <a:r>
              <a:rPr lang="en-US" sz="1400" dirty="0"/>
              <a:t>Columns Stored Contiguously</a:t>
            </a:r>
          </a:p>
        </p:txBody>
      </p:sp>
      <p:sp>
        <p:nvSpPr>
          <p:cNvPr id="208" name="Content Placeholder 2"/>
          <p:cNvSpPr txBox="1">
            <a:spLocks/>
          </p:cNvSpPr>
          <p:nvPr/>
        </p:nvSpPr>
        <p:spPr bwMode="auto">
          <a:xfrm>
            <a:off x="4481204" y="3659744"/>
            <a:ext cx="7168028" cy="11765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8600" indent="-168275" algn="l" defTabSz="228600" rtl="0" eaLnBrk="0" fontAlgn="base" hangingPunct="0">
              <a:spcBef>
                <a:spcPct val="0"/>
              </a:spcBef>
              <a:spcAft>
                <a:spcPts val="600"/>
              </a:spcAft>
              <a:buClr>
                <a:srgbClr val="FF0000"/>
              </a:buClr>
              <a:buSzPct val="85000"/>
              <a:buFont typeface="Wingdings" pitchFamily="2" charset="2"/>
              <a:buChar char="§"/>
              <a:defRPr sz="2000" kern="1200">
                <a:solidFill>
                  <a:schemeClr val="tx1"/>
                </a:solidFill>
                <a:latin typeface="Arial" pitchFamily="34" charset="0"/>
                <a:ea typeface="+mn-ea"/>
                <a:cs typeface="Arial" pitchFamily="34" charset="0"/>
              </a:defRPr>
            </a:lvl1pPr>
            <a:lvl2pPr marL="631825" indent="-228600" algn="l" defTabSz="228600" rtl="0" eaLnBrk="0" fontAlgn="base" hangingPunct="0">
              <a:spcBef>
                <a:spcPct val="0"/>
              </a:spcBef>
              <a:spcAft>
                <a:spcPts val="600"/>
              </a:spcAft>
              <a:buSzPct val="85000"/>
              <a:buFont typeface="Arial" pitchFamily="34" charset="0"/>
              <a:buChar char="–"/>
              <a:defRPr kern="1200">
                <a:solidFill>
                  <a:schemeClr val="tx1"/>
                </a:solidFill>
                <a:latin typeface="Arial" pitchFamily="34" charset="0"/>
                <a:ea typeface="+mn-ea"/>
                <a:cs typeface="Arial" pitchFamily="34" charset="0"/>
              </a:defRPr>
            </a:lvl2pPr>
            <a:lvl3pPr marL="974725" indent="-174625" algn="l" defTabSz="228600" rtl="0" eaLnBrk="0" fontAlgn="base" hangingPunct="0">
              <a:spcBef>
                <a:spcPct val="0"/>
              </a:spcBef>
              <a:spcAft>
                <a:spcPts val="600"/>
              </a:spcAft>
              <a:buClr>
                <a:srgbClr val="FF0000"/>
              </a:buClr>
              <a:buSzPct val="85000"/>
              <a:buFont typeface="Wingdings" pitchFamily="2" charset="2"/>
              <a:buChar char="§"/>
              <a:defRPr kern="1200">
                <a:solidFill>
                  <a:schemeClr val="tx1"/>
                </a:solidFill>
                <a:latin typeface="Arial" pitchFamily="34" charset="0"/>
                <a:ea typeface="+mn-ea"/>
                <a:cs typeface="Arial" pitchFamily="34" charset="0"/>
              </a:defRPr>
            </a:lvl3pPr>
            <a:lvl4pPr marL="1431925" indent="-228600" algn="l" defTabSz="228600" rtl="0" eaLnBrk="0" fontAlgn="base" hangingPunct="0">
              <a:spcBef>
                <a:spcPct val="0"/>
              </a:spcBef>
              <a:spcAft>
                <a:spcPts val="600"/>
              </a:spcAft>
              <a:buSzPct val="85000"/>
              <a:buFont typeface="Arial" pitchFamily="34" charset="0"/>
              <a:buChar char="–"/>
              <a:defRPr kern="1200">
                <a:solidFill>
                  <a:schemeClr val="tx1"/>
                </a:solidFill>
                <a:latin typeface="Arial" pitchFamily="34" charset="0"/>
                <a:ea typeface="+mn-ea"/>
                <a:cs typeface="Arial" pitchFamily="34" charset="0"/>
              </a:defRPr>
            </a:lvl4pPr>
            <a:lvl5pPr marL="1828800" indent="-168275" algn="l" rtl="0" eaLnBrk="0" fontAlgn="base" hangingPunct="0">
              <a:spcBef>
                <a:spcPct val="0"/>
              </a:spcBef>
              <a:spcAft>
                <a:spcPts val="600"/>
              </a:spcAft>
              <a:buClr>
                <a:srgbClr val="FF0000"/>
              </a:buClr>
              <a:buFont typeface="Arial" pitchFamily="34" charset="0"/>
              <a:buChar char="»"/>
              <a:defRPr sz="1400" kern="1200">
                <a:solidFill>
                  <a:schemeClr val="tx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US" sz="2697" dirty="0">
                <a:latin typeface="Oracle Sans Light" panose="020B0403020204020204" pitchFamily="34" charset="0"/>
                <a:cs typeface="Oracle Sans Light" panose="020B0403020204020204" pitchFamily="34" charset="0"/>
              </a:rPr>
              <a:t>Analytics run faster on column format</a:t>
            </a:r>
          </a:p>
          <a:p>
            <a:pPr lvl="1">
              <a:spcAft>
                <a:spcPts val="0"/>
              </a:spcAft>
            </a:pPr>
            <a:r>
              <a:rPr lang="en-US" sz="2397" dirty="0">
                <a:latin typeface="Oracle Sans Light" panose="020B0403020204020204" pitchFamily="34" charset="0"/>
                <a:cs typeface="Oracle Sans Light" panose="020B0403020204020204" pitchFamily="34" charset="0"/>
              </a:rPr>
              <a:t>Example : Report on sales totals by region</a:t>
            </a:r>
          </a:p>
          <a:p>
            <a:pPr lvl="1"/>
            <a:r>
              <a:rPr lang="en-US" sz="2397" dirty="0">
                <a:latin typeface="Oracle Sans Light" panose="020B0403020204020204" pitchFamily="34" charset="0"/>
                <a:cs typeface="Oracle Sans Light" panose="020B0403020204020204" pitchFamily="34" charset="0"/>
              </a:rPr>
              <a:t>Fast accessing few columns, many rows</a:t>
            </a:r>
          </a:p>
        </p:txBody>
      </p:sp>
      <p:sp>
        <p:nvSpPr>
          <p:cNvPr id="12" name="TextBox 11"/>
          <p:cNvSpPr txBox="1"/>
          <p:nvPr/>
        </p:nvSpPr>
        <p:spPr>
          <a:xfrm>
            <a:off x="3060791" y="3692151"/>
            <a:ext cx="774370" cy="382255"/>
          </a:xfrm>
          <a:prstGeom prst="rect">
            <a:avLst/>
          </a:prstGeom>
          <a:noFill/>
        </p:spPr>
        <p:txBody>
          <a:bodyPr wrap="none" lIns="0" tIns="0" rIns="0" bIns="0" rtlCol="0">
            <a:noAutofit/>
          </a:bodyPr>
          <a:lstStyle/>
          <a:p>
            <a:pPr algn="ctr">
              <a:lnSpc>
                <a:spcPct val="90000"/>
              </a:lnSpc>
            </a:pPr>
            <a:r>
              <a:rPr lang="en-US" sz="1600" dirty="0"/>
              <a:t>SALES</a:t>
            </a:r>
            <a:endParaRPr lang="en-US" sz="1899" dirty="0"/>
          </a:p>
        </p:txBody>
      </p:sp>
      <p:sp>
        <p:nvSpPr>
          <p:cNvPr id="16" name="TextBox 15"/>
          <p:cNvSpPr txBox="1"/>
          <p:nvPr/>
        </p:nvSpPr>
        <p:spPr>
          <a:xfrm>
            <a:off x="707387" y="5561292"/>
            <a:ext cx="10759116" cy="565580"/>
          </a:xfrm>
          <a:prstGeom prst="rect">
            <a:avLst/>
          </a:prstGeom>
          <a:solidFill>
            <a:schemeClr val="bg2">
              <a:lumMod val="75000"/>
            </a:schemeClr>
          </a:solidFill>
        </p:spPr>
        <p:txBody>
          <a:bodyPr wrap="none" lIns="121799" tIns="60899" rIns="121799" bIns="60899" rtlCol="0">
            <a:noAutofit/>
          </a:bodyPr>
          <a:lstStyle/>
          <a:p>
            <a:pPr algn="ctr"/>
            <a:r>
              <a:rPr lang="en-US" sz="2697" dirty="0">
                <a:solidFill>
                  <a:schemeClr val="bg1"/>
                </a:solidFill>
                <a:latin typeface="Oracle Sans Light" panose="020B0403020204020204" pitchFamily="34" charset="0"/>
                <a:cs typeface="Oracle Sans Light" panose="020B0403020204020204" pitchFamily="34" charset="0"/>
              </a:rPr>
              <a:t>Until Now Must Choose One Format and Suffer Tradeoffs</a:t>
            </a:r>
          </a:p>
        </p:txBody>
      </p:sp>
      <p:sp>
        <p:nvSpPr>
          <p:cNvPr id="17" name="TextBox 16"/>
          <p:cNvSpPr txBox="1"/>
          <p:nvPr/>
        </p:nvSpPr>
        <p:spPr>
          <a:xfrm>
            <a:off x="2763551" y="2101745"/>
            <a:ext cx="679573" cy="322991"/>
          </a:xfrm>
          <a:prstGeom prst="rect">
            <a:avLst/>
          </a:prstGeom>
          <a:noFill/>
        </p:spPr>
        <p:txBody>
          <a:bodyPr wrap="square" lIns="0" tIns="60899" rIns="0" bIns="60899" rtlCol="0">
            <a:spAutoFit/>
          </a:bodyPr>
          <a:lstStyle/>
          <a:p>
            <a:pPr algn="ctr"/>
            <a:r>
              <a:rPr lang="en-US" sz="1300" b="1" dirty="0">
                <a:solidFill>
                  <a:schemeClr val="bg1"/>
                </a:solidFill>
              </a:rPr>
              <a:t>Query</a:t>
            </a:r>
          </a:p>
        </p:txBody>
      </p:sp>
      <p:grpSp>
        <p:nvGrpSpPr>
          <p:cNvPr id="3" name="Group 2">
            <a:extLst>
              <a:ext uri="{FF2B5EF4-FFF2-40B4-BE49-F238E27FC236}">
                <a16:creationId xmlns:a16="http://schemas.microsoft.com/office/drawing/2014/main" id="{E75704D2-F2E0-1245-A291-EE3E6946B760}"/>
              </a:ext>
            </a:extLst>
          </p:cNvPr>
          <p:cNvGrpSpPr/>
          <p:nvPr/>
        </p:nvGrpSpPr>
        <p:grpSpPr>
          <a:xfrm>
            <a:off x="2711648" y="1696550"/>
            <a:ext cx="1533508" cy="1477328"/>
            <a:chOff x="2710766" y="1696098"/>
            <a:chExt cx="1533907" cy="1477713"/>
          </a:xfrm>
        </p:grpSpPr>
        <p:sp>
          <p:nvSpPr>
            <p:cNvPr id="126" name="TextBox 125"/>
            <p:cNvSpPr txBox="1"/>
            <p:nvPr/>
          </p:nvSpPr>
          <p:spPr>
            <a:xfrm>
              <a:off x="3060000" y="1696098"/>
              <a:ext cx="774572" cy="382355"/>
            </a:xfrm>
            <a:prstGeom prst="rect">
              <a:avLst/>
            </a:prstGeom>
            <a:noFill/>
          </p:spPr>
          <p:txBody>
            <a:bodyPr wrap="none" lIns="0" tIns="0" rIns="0" bIns="0" rtlCol="0">
              <a:noAutofit/>
            </a:bodyPr>
            <a:lstStyle/>
            <a:p>
              <a:pPr algn="ctr">
                <a:lnSpc>
                  <a:spcPct val="90000"/>
                </a:lnSpc>
              </a:pPr>
              <a:r>
                <a:rPr lang="en-US" sz="1600" dirty="0"/>
                <a:t>SALES</a:t>
              </a:r>
              <a:endParaRPr lang="en-US" sz="1899" dirty="0"/>
            </a:p>
          </p:txBody>
        </p:sp>
        <p:grpSp>
          <p:nvGrpSpPr>
            <p:cNvPr id="4" name="Group 3"/>
            <p:cNvGrpSpPr/>
            <p:nvPr/>
          </p:nvGrpSpPr>
          <p:grpSpPr>
            <a:xfrm>
              <a:off x="2710766" y="1877849"/>
              <a:ext cx="1533907" cy="1295962"/>
              <a:chOff x="2707411" y="2920181"/>
              <a:chExt cx="1534705" cy="1296637"/>
            </a:xfrm>
          </p:grpSpPr>
          <p:pic>
            <p:nvPicPr>
              <p:cNvPr id="38" name="1-column-6-rows.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07411" y="2920197"/>
                <a:ext cx="457557" cy="1295401"/>
              </a:xfrm>
              <a:prstGeom prst="rect">
                <a:avLst/>
              </a:prstGeom>
              <a:ln w="12700" cap="flat">
                <a:noFill/>
                <a:miter lim="400000"/>
              </a:ln>
              <a:effectLst/>
            </p:spPr>
          </p:pic>
          <p:pic>
            <p:nvPicPr>
              <p:cNvPr id="39" name="1-column-6-rows.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20507" y="2920197"/>
                <a:ext cx="457557" cy="1295401"/>
              </a:xfrm>
              <a:prstGeom prst="rect">
                <a:avLst/>
              </a:prstGeom>
              <a:ln w="12700" cap="flat">
                <a:noFill/>
                <a:miter lim="400000"/>
              </a:ln>
              <a:effectLst/>
            </p:spPr>
          </p:pic>
          <p:pic>
            <p:nvPicPr>
              <p:cNvPr id="37" name="1-column-6-rows.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68360" y="2920181"/>
                <a:ext cx="457558" cy="1295401"/>
              </a:xfrm>
              <a:prstGeom prst="rect">
                <a:avLst/>
              </a:prstGeom>
              <a:ln w="12700" cap="flat">
                <a:noFill/>
                <a:miter lim="400000"/>
              </a:ln>
              <a:effectLst/>
            </p:spPr>
          </p:pic>
          <p:pic>
            <p:nvPicPr>
              <p:cNvPr id="42" name="1-column-6-rows.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84559" y="2921417"/>
                <a:ext cx="457557" cy="1295401"/>
              </a:xfrm>
              <a:prstGeom prst="rect">
                <a:avLst/>
              </a:prstGeom>
              <a:ln w="12700" cap="flat">
                <a:noFill/>
                <a:miter lim="400000"/>
              </a:ln>
              <a:effectLst/>
            </p:spPr>
          </p:pic>
        </p:grpSp>
      </p:grpSp>
      <p:sp>
        <p:nvSpPr>
          <p:cNvPr id="28" name="Pentagon 27"/>
          <p:cNvSpPr/>
          <p:nvPr/>
        </p:nvSpPr>
        <p:spPr>
          <a:xfrm>
            <a:off x="2616699" y="2203142"/>
            <a:ext cx="1052140" cy="168660"/>
          </a:xfrm>
          <a:prstGeom prst="homePlate">
            <a:avLst/>
          </a:prstGeom>
          <a:solidFill>
            <a:schemeClr val="accent1">
              <a:alpha val="74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lnSpc>
                <a:spcPct val="90000"/>
              </a:lnSpc>
            </a:pPr>
            <a:endParaRPr lang="en-US" sz="1400"/>
          </a:p>
        </p:txBody>
      </p:sp>
      <p:sp>
        <p:nvSpPr>
          <p:cNvPr id="41" name="Shape 1019"/>
          <p:cNvSpPr/>
          <p:nvPr/>
        </p:nvSpPr>
        <p:spPr>
          <a:xfrm>
            <a:off x="2731872" y="2196610"/>
            <a:ext cx="485775" cy="199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lnSpc>
                <a:spcPct val="90000"/>
              </a:lnSpc>
              <a:defRPr>
                <a:solidFill>
                  <a:srgbClr val="FFFFFF"/>
                </a:solidFill>
              </a:defRPr>
            </a:lvl1pPr>
          </a:lstStyle>
          <a:p>
            <a:pPr defTabSz="913288"/>
            <a:r>
              <a:rPr lang="en-US" sz="1400" dirty="0">
                <a:latin typeface="Oracle Sans Light" panose="020B0403020204020204" pitchFamily="34" charset="0"/>
                <a:cs typeface="Oracle Sans Light" panose="020B0403020204020204" pitchFamily="34" charset="0"/>
              </a:rPr>
              <a:t>Query</a:t>
            </a:r>
            <a:endParaRPr sz="1400" dirty="0">
              <a:latin typeface="Oracle Sans Light" panose="020B0403020204020204" pitchFamily="34" charset="0"/>
              <a:cs typeface="Oracle Sans Light" panose="020B0403020204020204" pitchFamily="34" charset="0"/>
            </a:endParaRPr>
          </a:p>
        </p:txBody>
      </p:sp>
      <p:grpSp>
        <p:nvGrpSpPr>
          <p:cNvPr id="6" name="Group 5"/>
          <p:cNvGrpSpPr/>
          <p:nvPr/>
        </p:nvGrpSpPr>
        <p:grpSpPr>
          <a:xfrm>
            <a:off x="2635998" y="3886159"/>
            <a:ext cx="1698573" cy="1130838"/>
            <a:chOff x="2555005" y="3886513"/>
            <a:chExt cx="1776595" cy="1301320"/>
          </a:xfrm>
        </p:grpSpPr>
        <p:grpSp>
          <p:nvGrpSpPr>
            <p:cNvPr id="5" name="Group 4"/>
            <p:cNvGrpSpPr/>
            <p:nvPr/>
          </p:nvGrpSpPr>
          <p:grpSpPr>
            <a:xfrm>
              <a:off x="2555005" y="3886513"/>
              <a:ext cx="1776595" cy="1296637"/>
              <a:chOff x="2555005" y="3886513"/>
              <a:chExt cx="1776595" cy="1296637"/>
            </a:xfrm>
          </p:grpSpPr>
          <p:pic>
            <p:nvPicPr>
              <p:cNvPr id="30" name="1-column-6-rows.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55005" y="3886529"/>
                <a:ext cx="457558" cy="1295401"/>
              </a:xfrm>
              <a:prstGeom prst="rect">
                <a:avLst/>
              </a:prstGeom>
              <a:ln w="12700" cap="flat">
                <a:noFill/>
                <a:miter lim="400000"/>
              </a:ln>
              <a:effectLst/>
            </p:spPr>
          </p:pic>
          <p:pic>
            <p:nvPicPr>
              <p:cNvPr id="31" name="1-column-6-rows.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34363" y="3886529"/>
                <a:ext cx="457558" cy="1295401"/>
              </a:xfrm>
              <a:prstGeom prst="rect">
                <a:avLst/>
              </a:prstGeom>
              <a:ln w="12700" cap="flat">
                <a:noFill/>
                <a:miter lim="400000"/>
              </a:ln>
              <a:effectLst/>
            </p:spPr>
          </p:pic>
          <p:pic>
            <p:nvPicPr>
              <p:cNvPr id="34" name="1-column-6-rows.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94684" y="3886513"/>
                <a:ext cx="457558" cy="1295401"/>
              </a:xfrm>
              <a:prstGeom prst="rect">
                <a:avLst/>
              </a:prstGeom>
              <a:ln w="12700" cap="flat">
                <a:noFill/>
                <a:miter lim="400000"/>
              </a:ln>
              <a:effectLst/>
            </p:spPr>
          </p:pic>
          <p:pic>
            <p:nvPicPr>
              <p:cNvPr id="43" name="1-column-6-rows.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74042" y="3887749"/>
                <a:ext cx="457558" cy="1295401"/>
              </a:xfrm>
              <a:prstGeom prst="rect">
                <a:avLst/>
              </a:prstGeom>
              <a:ln w="12700" cap="flat">
                <a:noFill/>
                <a:miter lim="400000"/>
              </a:ln>
              <a:effectLst/>
            </p:spPr>
          </p:pic>
        </p:grpSp>
        <p:sp>
          <p:nvSpPr>
            <p:cNvPr id="44" name="Pentagon 43"/>
            <p:cNvSpPr/>
            <p:nvPr/>
          </p:nvSpPr>
          <p:spPr>
            <a:xfrm rot="5400000">
              <a:off x="3142740" y="4576956"/>
              <a:ext cx="1052963" cy="168792"/>
            </a:xfrm>
            <a:prstGeom prst="homePlate">
              <a:avLst/>
            </a:prstGeom>
            <a:solidFill>
              <a:schemeClr val="accent1">
                <a:alpha val="74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lnSpc>
                  <a:spcPct val="90000"/>
                </a:lnSpc>
              </a:pPr>
              <a:endParaRPr lang="en-US" sz="1400"/>
            </a:p>
          </p:txBody>
        </p:sp>
        <p:sp>
          <p:nvSpPr>
            <p:cNvPr id="33" name="Shape 1019"/>
            <p:cNvSpPr/>
            <p:nvPr/>
          </p:nvSpPr>
          <p:spPr>
            <a:xfrm rot="5400000">
              <a:off x="3385967" y="4482209"/>
              <a:ext cx="559009" cy="2081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lnSpc>
                  <a:spcPct val="90000"/>
                </a:lnSpc>
                <a:defRPr>
                  <a:solidFill>
                    <a:srgbClr val="FFFFFF"/>
                  </a:solidFill>
                </a:defRPr>
              </a:lvl1pPr>
            </a:lstStyle>
            <a:p>
              <a:pPr defTabSz="913288"/>
              <a:r>
                <a:rPr lang="en-US" sz="1400" dirty="0">
                  <a:latin typeface="Oracle Sans Light" panose="020B0403020204020204" pitchFamily="34" charset="0"/>
                  <a:cs typeface="Oracle Sans Light" panose="020B0403020204020204" pitchFamily="34" charset="0"/>
                </a:rPr>
                <a:t>Query</a:t>
              </a:r>
              <a:endParaRPr sz="1400" dirty="0">
                <a:latin typeface="Oracle Sans Light" panose="020B0403020204020204" pitchFamily="34" charset="0"/>
                <a:cs typeface="Oracle Sans Light" panose="020B0403020204020204" pitchFamily="34" charset="0"/>
              </a:endParaRPr>
            </a:p>
          </p:txBody>
        </p:sp>
      </p:grpSp>
    </p:spTree>
    <p:extLst>
      <p:ext uri="{BB962C8B-B14F-4D97-AF65-F5344CB8AC3E}">
        <p14:creationId xmlns:p14="http://schemas.microsoft.com/office/powerpoint/2010/main" val="738133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7229603" y="1716706"/>
            <a:ext cx="4645781" cy="4655193"/>
          </a:xfrm>
        </p:spPr>
        <p:txBody>
          <a:bodyPr/>
          <a:lstStyle/>
          <a:p>
            <a:pPr marL="403104" indent="-403104">
              <a:spcBef>
                <a:spcPts val="2398"/>
              </a:spcBef>
              <a:buClr>
                <a:schemeClr val="tx1"/>
              </a:buClr>
              <a:buFont typeface="Arial"/>
              <a:buChar char="•"/>
            </a:pPr>
            <a:r>
              <a:rPr lang="en-US" sz="2698">
                <a:solidFill>
                  <a:schemeClr val="accent1"/>
                </a:solidFill>
              </a:rPr>
              <a:t>BOTH </a:t>
            </a:r>
            <a:r>
              <a:rPr lang="en-US" sz="2698"/>
              <a:t>row and column formats for same table</a:t>
            </a:r>
          </a:p>
          <a:p>
            <a:pPr marL="380724" indent="-380724">
              <a:spcBef>
                <a:spcPts val="2398"/>
              </a:spcBef>
              <a:buFont typeface="Arial"/>
              <a:buChar char="•"/>
            </a:pPr>
            <a:r>
              <a:rPr lang="en-US" sz="2698"/>
              <a:t>Simultaneously active and </a:t>
            </a:r>
            <a:r>
              <a:rPr lang="en-US" sz="2698" err="1"/>
              <a:t>transactionally</a:t>
            </a:r>
            <a:r>
              <a:rPr lang="en-US" sz="2698"/>
              <a:t> consistent</a:t>
            </a:r>
          </a:p>
          <a:p>
            <a:pPr marL="380724" indent="-380724">
              <a:spcBef>
                <a:spcPts val="2398"/>
              </a:spcBef>
              <a:buFont typeface="Arial"/>
              <a:buChar char="•"/>
            </a:pPr>
            <a:r>
              <a:rPr lang="en-US" sz="2698"/>
              <a:t>Analytics &amp; reporting use new in-memory Column format</a:t>
            </a:r>
          </a:p>
          <a:p>
            <a:pPr marL="380724" indent="-380724">
              <a:spcBef>
                <a:spcPts val="2398"/>
              </a:spcBef>
              <a:buFont typeface="Arial"/>
              <a:buChar char="•"/>
            </a:pPr>
            <a:r>
              <a:rPr lang="en-US" sz="2698"/>
              <a:t>OLTP uses proven row format</a:t>
            </a:r>
          </a:p>
        </p:txBody>
      </p:sp>
      <p:sp>
        <p:nvSpPr>
          <p:cNvPr id="2" name="Title 1"/>
          <p:cNvSpPr>
            <a:spLocks noGrp="1"/>
          </p:cNvSpPr>
          <p:nvPr>
            <p:ph type="title"/>
          </p:nvPr>
        </p:nvSpPr>
        <p:spPr>
          <a:xfrm>
            <a:off x="536301" y="407976"/>
            <a:ext cx="11119405" cy="761144"/>
          </a:xfrm>
        </p:spPr>
        <p:txBody>
          <a:bodyPr>
            <a:normAutofit/>
          </a:bodyPr>
          <a:lstStyle/>
          <a:p>
            <a:r>
              <a:rPr lang="en-US" sz="3599">
                <a:solidFill>
                  <a:srgbClr val="FF0000"/>
                </a:solidFill>
              </a:rPr>
              <a:t>Breakthrough: </a:t>
            </a:r>
            <a:r>
              <a:rPr lang="en-US" sz="3599"/>
              <a:t>Dual Format Database</a:t>
            </a:r>
          </a:p>
        </p:txBody>
      </p:sp>
      <p:sp>
        <p:nvSpPr>
          <p:cNvPr id="34" name="TextBox 33"/>
          <p:cNvSpPr txBox="1"/>
          <p:nvPr/>
        </p:nvSpPr>
        <p:spPr>
          <a:xfrm>
            <a:off x="5800392" y="95068"/>
            <a:ext cx="1218248" cy="1218566"/>
          </a:xfrm>
          <a:prstGeom prst="rect">
            <a:avLst/>
          </a:prstGeom>
          <a:noFill/>
        </p:spPr>
        <p:txBody>
          <a:bodyPr wrap="none" lIns="0" tIns="0" rIns="0" bIns="0" rtlCol="0">
            <a:noAutofit/>
          </a:bodyPr>
          <a:lstStyle/>
          <a:p>
            <a:pPr>
              <a:lnSpc>
                <a:spcPct val="90000"/>
              </a:lnSpc>
            </a:pPr>
            <a:endParaRPr lang="en-US" sz="1400"/>
          </a:p>
        </p:txBody>
      </p:sp>
      <p:cxnSp>
        <p:nvCxnSpPr>
          <p:cNvPr id="35" name="Straight Connector 34"/>
          <p:cNvCxnSpPr/>
          <p:nvPr/>
        </p:nvCxnSpPr>
        <p:spPr>
          <a:xfrm>
            <a:off x="4624226" y="3624524"/>
            <a:ext cx="0" cy="1188561"/>
          </a:xfrm>
          <a:prstGeom prst="line">
            <a:avLst/>
          </a:prstGeom>
          <a:ln w="28575" cmpd="sng">
            <a:solidFill>
              <a:srgbClr val="F80000"/>
            </a:solidFill>
            <a:miter lim="800000"/>
          </a:ln>
        </p:spPr>
        <p:style>
          <a:lnRef idx="1">
            <a:schemeClr val="accent1"/>
          </a:lnRef>
          <a:fillRef idx="0">
            <a:schemeClr val="accent1"/>
          </a:fillRef>
          <a:effectRef idx="0">
            <a:schemeClr val="accent1"/>
          </a:effectRef>
          <a:fontRef idx="minor">
            <a:schemeClr val="tx1"/>
          </a:fontRef>
        </p:style>
      </p:cxnSp>
      <p:sp>
        <p:nvSpPr>
          <p:cNvPr id="37" name="Rounded Rectangle 36"/>
          <p:cNvSpPr/>
          <p:nvPr/>
        </p:nvSpPr>
        <p:spPr>
          <a:xfrm>
            <a:off x="3682290" y="1545157"/>
            <a:ext cx="1804968" cy="2811519"/>
          </a:xfrm>
          <a:prstGeom prst="roundRect">
            <a:avLst>
              <a:gd name="adj" fmla="val 8788"/>
            </a:avLst>
          </a:prstGeom>
          <a:solidFill>
            <a:srgbClr val="EAEAEA"/>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sp>
        <p:nvSpPr>
          <p:cNvPr id="36" name="Rounded Rectangle 35"/>
          <p:cNvSpPr/>
          <p:nvPr/>
        </p:nvSpPr>
        <p:spPr>
          <a:xfrm>
            <a:off x="1681977" y="1545157"/>
            <a:ext cx="1804968" cy="2811519"/>
          </a:xfrm>
          <a:prstGeom prst="roundRect">
            <a:avLst>
              <a:gd name="adj" fmla="val 8788"/>
            </a:avLst>
          </a:prstGeom>
          <a:solidFill>
            <a:srgbClr val="EAEAEA"/>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cxnSp>
        <p:nvCxnSpPr>
          <p:cNvPr id="40" name="Straight Connector 39"/>
          <p:cNvCxnSpPr/>
          <p:nvPr/>
        </p:nvCxnSpPr>
        <p:spPr>
          <a:xfrm flipH="1">
            <a:off x="3569325" y="4965217"/>
            <a:ext cx="4754" cy="437393"/>
          </a:xfrm>
          <a:prstGeom prst="line">
            <a:avLst/>
          </a:prstGeom>
          <a:ln w="28575" cmpd="sng">
            <a:solidFill>
              <a:srgbClr val="F80000"/>
            </a:solidFill>
            <a:miter lim="800000"/>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34648" y="4520131"/>
            <a:ext cx="1076491" cy="538387"/>
          </a:xfrm>
          <a:prstGeom prst="rect">
            <a:avLst/>
          </a:prstGeom>
        </p:spPr>
      </p:pic>
      <p:sp>
        <p:nvSpPr>
          <p:cNvPr id="16" name="TextBox 15"/>
          <p:cNvSpPr txBox="1"/>
          <p:nvPr/>
        </p:nvSpPr>
        <p:spPr>
          <a:xfrm>
            <a:off x="2095973" y="1545157"/>
            <a:ext cx="979066" cy="285255"/>
          </a:xfrm>
          <a:prstGeom prst="rect">
            <a:avLst/>
          </a:prstGeom>
          <a:noFill/>
        </p:spPr>
        <p:txBody>
          <a:bodyPr wrap="none" lIns="0" tIns="0" rIns="0" bIns="0" rtlCol="0">
            <a:noAutofit/>
          </a:bodyPr>
          <a:lstStyle/>
          <a:p>
            <a:pPr algn="ctr">
              <a:lnSpc>
                <a:spcPct val="90000"/>
              </a:lnSpc>
            </a:pPr>
            <a:br>
              <a:rPr lang="en-US" sz="1899"/>
            </a:br>
            <a:r>
              <a:rPr lang="en-US" sz="1899"/>
              <a:t>Buffer Cache</a:t>
            </a:r>
          </a:p>
        </p:txBody>
      </p:sp>
      <p:sp>
        <p:nvSpPr>
          <p:cNvPr id="17" name="TextBox 16"/>
          <p:cNvSpPr txBox="1"/>
          <p:nvPr/>
        </p:nvSpPr>
        <p:spPr>
          <a:xfrm>
            <a:off x="4095241" y="1545157"/>
            <a:ext cx="979066" cy="285255"/>
          </a:xfrm>
          <a:prstGeom prst="rect">
            <a:avLst/>
          </a:prstGeom>
          <a:noFill/>
        </p:spPr>
        <p:txBody>
          <a:bodyPr wrap="none" lIns="0" tIns="0" rIns="0" bIns="0" rtlCol="0">
            <a:noAutofit/>
          </a:bodyPr>
          <a:lstStyle/>
          <a:p>
            <a:pPr algn="ctr">
              <a:lnSpc>
                <a:spcPct val="90000"/>
              </a:lnSpc>
            </a:pPr>
            <a:r>
              <a:rPr lang="en-US" sz="1899"/>
              <a:t>New In-Memory</a:t>
            </a:r>
            <a:br>
              <a:rPr lang="en-US" sz="1899"/>
            </a:br>
            <a:r>
              <a:rPr lang="en-US" sz="1899"/>
              <a:t>Column Store</a:t>
            </a:r>
          </a:p>
        </p:txBody>
      </p:sp>
      <p:sp>
        <p:nvSpPr>
          <p:cNvPr id="18" name="TextBox 17"/>
          <p:cNvSpPr txBox="1"/>
          <p:nvPr/>
        </p:nvSpPr>
        <p:spPr>
          <a:xfrm>
            <a:off x="2095973" y="3286636"/>
            <a:ext cx="979066" cy="285255"/>
          </a:xfrm>
          <a:prstGeom prst="rect">
            <a:avLst/>
          </a:prstGeom>
          <a:noFill/>
        </p:spPr>
        <p:txBody>
          <a:bodyPr wrap="none" lIns="0" tIns="0" rIns="0" bIns="0" rtlCol="0">
            <a:noAutofit/>
          </a:bodyPr>
          <a:lstStyle/>
          <a:p>
            <a:pPr algn="ctr">
              <a:lnSpc>
                <a:spcPct val="90000"/>
              </a:lnSpc>
            </a:pPr>
            <a:r>
              <a:rPr lang="en-US" sz="1899"/>
              <a:t>SALES</a:t>
            </a:r>
          </a:p>
        </p:txBody>
      </p:sp>
      <p:sp>
        <p:nvSpPr>
          <p:cNvPr id="19" name="TextBox 18"/>
          <p:cNvSpPr txBox="1"/>
          <p:nvPr/>
        </p:nvSpPr>
        <p:spPr>
          <a:xfrm>
            <a:off x="4101632" y="3330718"/>
            <a:ext cx="979066" cy="285255"/>
          </a:xfrm>
          <a:prstGeom prst="rect">
            <a:avLst/>
          </a:prstGeom>
          <a:noFill/>
        </p:spPr>
        <p:txBody>
          <a:bodyPr wrap="none" lIns="0" tIns="0" rIns="0" bIns="0" rtlCol="0">
            <a:noAutofit/>
          </a:bodyPr>
          <a:lstStyle/>
          <a:p>
            <a:pPr algn="ctr">
              <a:lnSpc>
                <a:spcPct val="90000"/>
              </a:lnSpc>
            </a:pPr>
            <a:r>
              <a:rPr lang="en-US" sz="1899"/>
              <a:t>SALES</a:t>
            </a:r>
          </a:p>
        </p:txBody>
      </p:sp>
      <p:sp>
        <p:nvSpPr>
          <p:cNvPr id="20" name="TextBox 19"/>
          <p:cNvSpPr txBox="1"/>
          <p:nvPr/>
        </p:nvSpPr>
        <p:spPr>
          <a:xfrm>
            <a:off x="2095973" y="3700590"/>
            <a:ext cx="979066" cy="656083"/>
          </a:xfrm>
          <a:prstGeom prst="rect">
            <a:avLst/>
          </a:prstGeom>
          <a:noFill/>
        </p:spPr>
        <p:txBody>
          <a:bodyPr wrap="none" lIns="0" tIns="0" rIns="0" bIns="0" rtlCol="0">
            <a:noAutofit/>
          </a:bodyPr>
          <a:lstStyle/>
          <a:p>
            <a:pPr algn="ctr">
              <a:lnSpc>
                <a:spcPct val="90000"/>
              </a:lnSpc>
            </a:pPr>
            <a:r>
              <a:rPr lang="en-US" sz="1899"/>
              <a:t>Row</a:t>
            </a:r>
          </a:p>
          <a:p>
            <a:pPr algn="ctr">
              <a:lnSpc>
                <a:spcPct val="90000"/>
              </a:lnSpc>
            </a:pPr>
            <a:r>
              <a:rPr lang="en-US" sz="1899"/>
              <a:t>Format</a:t>
            </a:r>
          </a:p>
        </p:txBody>
      </p:sp>
      <p:sp>
        <p:nvSpPr>
          <p:cNvPr id="21" name="TextBox 20"/>
          <p:cNvSpPr txBox="1"/>
          <p:nvPr/>
        </p:nvSpPr>
        <p:spPr>
          <a:xfrm>
            <a:off x="4101632" y="3700590"/>
            <a:ext cx="979066" cy="656083"/>
          </a:xfrm>
          <a:prstGeom prst="rect">
            <a:avLst/>
          </a:prstGeom>
          <a:noFill/>
        </p:spPr>
        <p:txBody>
          <a:bodyPr wrap="none" lIns="0" tIns="0" rIns="0" bIns="0" rtlCol="0">
            <a:noAutofit/>
          </a:bodyPr>
          <a:lstStyle/>
          <a:p>
            <a:pPr algn="ctr">
              <a:lnSpc>
                <a:spcPct val="90000"/>
              </a:lnSpc>
            </a:pPr>
            <a:r>
              <a:rPr lang="en-US" sz="1899"/>
              <a:t>Column</a:t>
            </a:r>
          </a:p>
          <a:p>
            <a:pPr algn="ctr">
              <a:lnSpc>
                <a:spcPct val="90000"/>
              </a:lnSpc>
            </a:pPr>
            <a:r>
              <a:rPr lang="en-US" sz="1899"/>
              <a:t>Format</a:t>
            </a:r>
          </a:p>
        </p:txBody>
      </p:sp>
      <p:cxnSp>
        <p:nvCxnSpPr>
          <p:cNvPr id="23" name="Straight Connector 22"/>
          <p:cNvCxnSpPr/>
          <p:nvPr/>
        </p:nvCxnSpPr>
        <p:spPr>
          <a:xfrm>
            <a:off x="2003707" y="3624522"/>
            <a:ext cx="1242430"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003707" y="2103166"/>
            <a:ext cx="1242430"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998960" y="2103166"/>
            <a:ext cx="1242430"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998259" y="3624522"/>
            <a:ext cx="1242430"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561742" y="4794066"/>
            <a:ext cx="453890" cy="0"/>
          </a:xfrm>
          <a:prstGeom prst="line">
            <a:avLst/>
          </a:prstGeom>
          <a:ln w="28575" cmpd="sng">
            <a:solidFill>
              <a:srgbClr val="F80000"/>
            </a:solidFill>
            <a:miter lim="800000"/>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120642" y="4794066"/>
            <a:ext cx="508338" cy="0"/>
          </a:xfrm>
          <a:prstGeom prst="line">
            <a:avLst/>
          </a:prstGeom>
          <a:ln w="28575" cmpd="sng">
            <a:solidFill>
              <a:srgbClr val="F80000"/>
            </a:solidFill>
            <a:miter lim="800000"/>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20" idx="2"/>
          </p:cNvCxnSpPr>
          <p:nvPr/>
        </p:nvCxnSpPr>
        <p:spPr>
          <a:xfrm flipH="1">
            <a:off x="2580754" y="4356675"/>
            <a:ext cx="4754" cy="437393"/>
          </a:xfrm>
          <a:prstGeom prst="line">
            <a:avLst/>
          </a:prstGeom>
          <a:ln w="28575" cmpd="sng">
            <a:solidFill>
              <a:srgbClr val="F80000"/>
            </a:solidFill>
            <a:miter lim="800000"/>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1215558" y="2664281"/>
            <a:ext cx="390497" cy="0"/>
          </a:xfrm>
          <a:prstGeom prst="straightConnector1">
            <a:avLst/>
          </a:prstGeom>
          <a:ln w="38100" cmpd="sng">
            <a:solidFill>
              <a:srgbClr val="F8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5511408" y="2749740"/>
            <a:ext cx="390497" cy="0"/>
          </a:xfrm>
          <a:prstGeom prst="straightConnector1">
            <a:avLst/>
          </a:prstGeom>
          <a:ln w="38100" cmpd="sng">
            <a:solidFill>
              <a:srgbClr val="F80000"/>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creditcard.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8540" y="2448940"/>
            <a:ext cx="874505" cy="582587"/>
          </a:xfrm>
          <a:prstGeom prst="rect">
            <a:avLst/>
          </a:prstGeom>
        </p:spPr>
      </p:pic>
      <p:pic>
        <p:nvPicPr>
          <p:cNvPr id="39" name="Picture 3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66761" y="2159269"/>
            <a:ext cx="1394827" cy="907420"/>
          </a:xfrm>
          <a:prstGeom prst="rect">
            <a:avLst/>
          </a:prstGeom>
        </p:spPr>
      </p:pic>
      <p:grpSp>
        <p:nvGrpSpPr>
          <p:cNvPr id="41" name="Group 40"/>
          <p:cNvGrpSpPr/>
          <p:nvPr/>
        </p:nvGrpSpPr>
        <p:grpSpPr>
          <a:xfrm>
            <a:off x="1729916" y="2168381"/>
            <a:ext cx="1734776" cy="1243419"/>
            <a:chOff x="2707411" y="2920181"/>
            <a:chExt cx="1534705" cy="1296637"/>
          </a:xfrm>
        </p:grpSpPr>
        <p:pic>
          <p:nvPicPr>
            <p:cNvPr id="46" name="1-column-6-rows.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707411" y="2920197"/>
              <a:ext cx="457557" cy="1295401"/>
            </a:xfrm>
            <a:prstGeom prst="rect">
              <a:avLst/>
            </a:prstGeom>
            <a:ln w="12700" cap="flat">
              <a:noFill/>
              <a:miter lim="400000"/>
            </a:ln>
            <a:effectLst/>
          </p:spPr>
        </p:pic>
        <p:pic>
          <p:nvPicPr>
            <p:cNvPr id="48" name="1-column-6-rows.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420507" y="2920197"/>
              <a:ext cx="457557" cy="1295401"/>
            </a:xfrm>
            <a:prstGeom prst="rect">
              <a:avLst/>
            </a:prstGeom>
            <a:ln w="12700" cap="flat">
              <a:noFill/>
              <a:miter lim="400000"/>
            </a:ln>
            <a:effectLst/>
          </p:spPr>
        </p:pic>
        <p:pic>
          <p:nvPicPr>
            <p:cNvPr id="49" name="1-column-6-rows.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068360" y="2920181"/>
              <a:ext cx="457558" cy="1295401"/>
            </a:xfrm>
            <a:prstGeom prst="rect">
              <a:avLst/>
            </a:prstGeom>
            <a:ln w="12700" cap="flat">
              <a:noFill/>
              <a:miter lim="400000"/>
            </a:ln>
            <a:effectLst/>
          </p:spPr>
        </p:pic>
        <p:pic>
          <p:nvPicPr>
            <p:cNvPr id="50" name="1-column-6-rows.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84559" y="2921417"/>
              <a:ext cx="457557" cy="1295401"/>
            </a:xfrm>
            <a:prstGeom prst="rect">
              <a:avLst/>
            </a:prstGeom>
            <a:ln w="12700" cap="flat">
              <a:noFill/>
              <a:miter lim="400000"/>
            </a:ln>
            <a:effectLst/>
          </p:spPr>
        </p:pic>
      </p:grpSp>
      <p:grpSp>
        <p:nvGrpSpPr>
          <p:cNvPr id="57" name="Group 56"/>
          <p:cNvGrpSpPr/>
          <p:nvPr/>
        </p:nvGrpSpPr>
        <p:grpSpPr>
          <a:xfrm>
            <a:off x="3720869" y="2173188"/>
            <a:ext cx="1714281" cy="1220211"/>
            <a:chOff x="2555005" y="3886513"/>
            <a:chExt cx="1776595" cy="1296637"/>
          </a:xfrm>
        </p:grpSpPr>
        <p:grpSp>
          <p:nvGrpSpPr>
            <p:cNvPr id="58" name="Group 57"/>
            <p:cNvGrpSpPr/>
            <p:nvPr/>
          </p:nvGrpSpPr>
          <p:grpSpPr>
            <a:xfrm>
              <a:off x="2555005" y="3886513"/>
              <a:ext cx="1776595" cy="1296637"/>
              <a:chOff x="2555005" y="3886513"/>
              <a:chExt cx="1776595" cy="1296637"/>
            </a:xfrm>
          </p:grpSpPr>
          <p:pic>
            <p:nvPicPr>
              <p:cNvPr id="61" name="1-column-6-rows.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555005" y="3886529"/>
                <a:ext cx="457558" cy="1295401"/>
              </a:xfrm>
              <a:prstGeom prst="rect">
                <a:avLst/>
              </a:prstGeom>
              <a:ln w="12700" cap="flat">
                <a:noFill/>
                <a:miter lim="400000"/>
              </a:ln>
              <a:effectLst/>
            </p:spPr>
          </p:pic>
          <p:pic>
            <p:nvPicPr>
              <p:cNvPr id="62" name="1-column-6-rows.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434363" y="3886529"/>
                <a:ext cx="457558" cy="1295401"/>
              </a:xfrm>
              <a:prstGeom prst="rect">
                <a:avLst/>
              </a:prstGeom>
              <a:ln w="12700" cap="flat">
                <a:noFill/>
                <a:miter lim="400000"/>
              </a:ln>
              <a:effectLst/>
            </p:spPr>
          </p:pic>
          <p:pic>
            <p:nvPicPr>
              <p:cNvPr id="63" name="1-column-6-rows.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994684" y="3886513"/>
                <a:ext cx="457558" cy="1295401"/>
              </a:xfrm>
              <a:prstGeom prst="rect">
                <a:avLst/>
              </a:prstGeom>
              <a:ln w="12700" cap="flat">
                <a:noFill/>
                <a:miter lim="400000"/>
              </a:ln>
              <a:effectLst/>
            </p:spPr>
          </p:pic>
          <p:pic>
            <p:nvPicPr>
              <p:cNvPr id="64" name="1-column-6-rows.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874042" y="3887749"/>
                <a:ext cx="457558" cy="1295401"/>
              </a:xfrm>
              <a:prstGeom prst="rect">
                <a:avLst/>
              </a:prstGeom>
              <a:ln w="12700" cap="flat">
                <a:noFill/>
                <a:miter lim="400000"/>
              </a:ln>
              <a:effectLst/>
            </p:spPr>
          </p:pic>
        </p:grpSp>
        <p:sp>
          <p:nvSpPr>
            <p:cNvPr id="59" name="Pentagon 58"/>
            <p:cNvSpPr/>
            <p:nvPr/>
          </p:nvSpPr>
          <p:spPr>
            <a:xfrm rot="5400000">
              <a:off x="3189544" y="4575013"/>
              <a:ext cx="943837" cy="184310"/>
            </a:xfrm>
            <a:prstGeom prst="homePlate">
              <a:avLst/>
            </a:prstGeom>
            <a:solidFill>
              <a:schemeClr val="accent1">
                <a:alpha val="74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grpSp>
      <p:sp>
        <p:nvSpPr>
          <p:cNvPr id="65" name="Pentagon 64"/>
          <p:cNvSpPr/>
          <p:nvPr/>
        </p:nvSpPr>
        <p:spPr>
          <a:xfrm>
            <a:off x="1728775" y="2451314"/>
            <a:ext cx="888207" cy="177846"/>
          </a:xfrm>
          <a:prstGeom prst="homePlate">
            <a:avLst/>
          </a:prstGeom>
          <a:solidFill>
            <a:schemeClr val="accent1">
              <a:alpha val="74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grpSp>
        <p:nvGrpSpPr>
          <p:cNvPr id="10" name="Group 9">
            <a:extLst>
              <a:ext uri="{FF2B5EF4-FFF2-40B4-BE49-F238E27FC236}">
                <a16:creationId xmlns:a16="http://schemas.microsoft.com/office/drawing/2014/main" id="{3535A82A-C286-2E48-A57F-43C536A0AB9F}"/>
              </a:ext>
            </a:extLst>
          </p:cNvPr>
          <p:cNvGrpSpPr/>
          <p:nvPr/>
        </p:nvGrpSpPr>
        <p:grpSpPr>
          <a:xfrm>
            <a:off x="2827365" y="5281702"/>
            <a:ext cx="1415935" cy="1141687"/>
            <a:chOff x="2808224" y="5428488"/>
            <a:chExt cx="1416304" cy="1141984"/>
          </a:xfrm>
        </p:grpSpPr>
        <p:pic>
          <p:nvPicPr>
            <p:cNvPr id="8" name="Picture 7">
              <a:extLst>
                <a:ext uri="{FF2B5EF4-FFF2-40B4-BE49-F238E27FC236}">
                  <a16:creationId xmlns:a16="http://schemas.microsoft.com/office/drawing/2014/main" id="{B7A0002E-C3CD-9448-BA28-719207802E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08224" y="5428488"/>
              <a:ext cx="1416304" cy="1141984"/>
            </a:xfrm>
            <a:prstGeom prst="rect">
              <a:avLst/>
            </a:prstGeom>
          </p:spPr>
        </p:pic>
        <p:grpSp>
          <p:nvGrpSpPr>
            <p:cNvPr id="55" name="Group 54">
              <a:extLst>
                <a:ext uri="{FF2B5EF4-FFF2-40B4-BE49-F238E27FC236}">
                  <a16:creationId xmlns:a16="http://schemas.microsoft.com/office/drawing/2014/main" id="{A0CCECE4-BBB9-484F-8DF2-A238A183ACC4}"/>
                </a:ext>
              </a:extLst>
            </p:cNvPr>
            <p:cNvGrpSpPr/>
            <p:nvPr/>
          </p:nvGrpSpPr>
          <p:grpSpPr>
            <a:xfrm>
              <a:off x="3090672" y="5573155"/>
              <a:ext cx="879681" cy="882510"/>
              <a:chOff x="2710766" y="1696098"/>
              <a:chExt cx="1533907" cy="1477713"/>
            </a:xfrm>
          </p:grpSpPr>
          <p:sp>
            <p:nvSpPr>
              <p:cNvPr id="56" name="TextBox 55">
                <a:extLst>
                  <a:ext uri="{FF2B5EF4-FFF2-40B4-BE49-F238E27FC236}">
                    <a16:creationId xmlns:a16="http://schemas.microsoft.com/office/drawing/2014/main" id="{1BFC377B-FD59-794C-88B9-5522011CFD9A}"/>
                  </a:ext>
                </a:extLst>
              </p:cNvPr>
              <p:cNvSpPr txBox="1"/>
              <p:nvPr/>
            </p:nvSpPr>
            <p:spPr>
              <a:xfrm>
                <a:off x="3060000" y="1696098"/>
                <a:ext cx="774572" cy="382355"/>
              </a:xfrm>
              <a:prstGeom prst="rect">
                <a:avLst/>
              </a:prstGeom>
              <a:noFill/>
            </p:spPr>
            <p:txBody>
              <a:bodyPr wrap="none" lIns="0" tIns="0" rIns="0" bIns="0" rtlCol="0">
                <a:noAutofit/>
              </a:bodyPr>
              <a:lstStyle/>
              <a:p>
                <a:pPr algn="ctr">
                  <a:lnSpc>
                    <a:spcPct val="90000"/>
                  </a:lnSpc>
                </a:pPr>
                <a:r>
                  <a:rPr lang="en-US" sz="1000" dirty="0">
                    <a:solidFill>
                      <a:schemeClr val="bg1"/>
                    </a:solidFill>
                  </a:rPr>
                  <a:t>SALES</a:t>
                </a:r>
              </a:p>
            </p:txBody>
          </p:sp>
          <p:grpSp>
            <p:nvGrpSpPr>
              <p:cNvPr id="60" name="Group 59">
                <a:extLst>
                  <a:ext uri="{FF2B5EF4-FFF2-40B4-BE49-F238E27FC236}">
                    <a16:creationId xmlns:a16="http://schemas.microsoft.com/office/drawing/2014/main" id="{6349AC72-6143-C44A-BA33-15A7D3C9E736}"/>
                  </a:ext>
                </a:extLst>
              </p:cNvPr>
              <p:cNvGrpSpPr/>
              <p:nvPr/>
            </p:nvGrpSpPr>
            <p:grpSpPr>
              <a:xfrm>
                <a:off x="2710766" y="1877849"/>
                <a:ext cx="1533907" cy="1295962"/>
                <a:chOff x="2707411" y="2920181"/>
                <a:chExt cx="1534705" cy="1296637"/>
              </a:xfrm>
            </p:grpSpPr>
            <p:pic>
              <p:nvPicPr>
                <p:cNvPr id="69" name="1-column-6-rows.png">
                  <a:extLst>
                    <a:ext uri="{FF2B5EF4-FFF2-40B4-BE49-F238E27FC236}">
                      <a16:creationId xmlns:a16="http://schemas.microsoft.com/office/drawing/2014/main" id="{9741A9F5-8411-804D-A70F-D6EA516A9E0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707411" y="2920197"/>
                  <a:ext cx="457557" cy="1295401"/>
                </a:xfrm>
                <a:prstGeom prst="rect">
                  <a:avLst/>
                </a:prstGeom>
                <a:ln w="12700" cap="flat">
                  <a:noFill/>
                  <a:miter lim="400000"/>
                </a:ln>
                <a:effectLst/>
              </p:spPr>
            </p:pic>
            <p:pic>
              <p:nvPicPr>
                <p:cNvPr id="70" name="1-column-6-rows.png">
                  <a:extLst>
                    <a:ext uri="{FF2B5EF4-FFF2-40B4-BE49-F238E27FC236}">
                      <a16:creationId xmlns:a16="http://schemas.microsoft.com/office/drawing/2014/main" id="{B2E9482C-9B08-B349-8073-72315B858B6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420507" y="2920197"/>
                  <a:ext cx="457557" cy="1295401"/>
                </a:xfrm>
                <a:prstGeom prst="rect">
                  <a:avLst/>
                </a:prstGeom>
                <a:ln w="12700" cap="flat">
                  <a:noFill/>
                  <a:miter lim="400000"/>
                </a:ln>
                <a:effectLst/>
              </p:spPr>
            </p:pic>
            <p:pic>
              <p:nvPicPr>
                <p:cNvPr id="71" name="1-column-6-rows.png">
                  <a:extLst>
                    <a:ext uri="{FF2B5EF4-FFF2-40B4-BE49-F238E27FC236}">
                      <a16:creationId xmlns:a16="http://schemas.microsoft.com/office/drawing/2014/main" id="{B836C951-9642-D141-88DB-B4807D05640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068360" y="2920181"/>
                  <a:ext cx="457558" cy="1295401"/>
                </a:xfrm>
                <a:prstGeom prst="rect">
                  <a:avLst/>
                </a:prstGeom>
                <a:ln w="12700" cap="flat">
                  <a:noFill/>
                  <a:miter lim="400000"/>
                </a:ln>
                <a:effectLst/>
              </p:spPr>
            </p:pic>
            <p:pic>
              <p:nvPicPr>
                <p:cNvPr id="72" name="1-column-6-rows.png">
                  <a:extLst>
                    <a:ext uri="{FF2B5EF4-FFF2-40B4-BE49-F238E27FC236}">
                      <a16:creationId xmlns:a16="http://schemas.microsoft.com/office/drawing/2014/main" id="{62358A28-277D-4E49-8DAA-F2E4BDB84D3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84559" y="2921417"/>
                  <a:ext cx="457557" cy="1295401"/>
                </a:xfrm>
                <a:prstGeom prst="rect">
                  <a:avLst/>
                </a:prstGeom>
                <a:ln w="12700" cap="flat">
                  <a:noFill/>
                  <a:miter lim="400000"/>
                </a:ln>
                <a:effectLst/>
              </p:spPr>
            </p:pic>
          </p:grpSp>
        </p:grpSp>
      </p:grpSp>
    </p:spTree>
    <p:extLst>
      <p:ext uri="{BB962C8B-B14F-4D97-AF65-F5344CB8AC3E}">
        <p14:creationId xmlns:p14="http://schemas.microsoft.com/office/powerpoint/2010/main" val="3972885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4"/>
          <p:cNvSpPr txBox="1">
            <a:spLocks/>
          </p:cNvSpPr>
          <p:nvPr/>
        </p:nvSpPr>
        <p:spPr>
          <a:xfrm>
            <a:off x="816133" y="800488"/>
            <a:ext cx="11122302" cy="888537"/>
          </a:xfrm>
          <a:prstGeom prst="rect">
            <a:avLst/>
          </a:prstGeom>
        </p:spPr>
        <p:txBody>
          <a:bodyPr vert="horz" lIns="0" tIns="0" rIns="0" bIns="0" rtlCol="0" anchor="t" anchorCtr="0">
            <a:noAutofit/>
          </a:bodyPr>
          <a:lstStyle/>
          <a:p>
            <a:pPr defTabSz="913980">
              <a:lnSpc>
                <a:spcPct val="80000"/>
              </a:lnSpc>
              <a:spcBef>
                <a:spcPct val="0"/>
              </a:spcBef>
              <a:defRPr/>
            </a:pPr>
            <a:r>
              <a:rPr lang="en-US" sz="3598" dirty="0">
                <a:latin typeface="Georgia" panose="02040502050405020303" pitchFamily="18" charset="0"/>
                <a:ea typeface="+mj-ea"/>
                <a:cs typeface="+mj-cs"/>
              </a:rPr>
              <a:t>In-Memory Area: </a:t>
            </a:r>
            <a:r>
              <a:rPr lang="en-US" sz="3598" dirty="0">
                <a:solidFill>
                  <a:schemeClr val="accent1"/>
                </a:solidFill>
                <a:latin typeface="Georgia" panose="02040502050405020303" pitchFamily="18" charset="0"/>
                <a:ea typeface="+mj-ea"/>
                <a:cs typeface="+mj-cs"/>
              </a:rPr>
              <a:t>Static Area within SGA</a:t>
            </a:r>
          </a:p>
        </p:txBody>
      </p:sp>
      <p:grpSp>
        <p:nvGrpSpPr>
          <p:cNvPr id="2" name="Group 18"/>
          <p:cNvGrpSpPr/>
          <p:nvPr/>
        </p:nvGrpSpPr>
        <p:grpSpPr>
          <a:xfrm>
            <a:off x="561176" y="1648754"/>
            <a:ext cx="5574502" cy="4417298"/>
            <a:chOff x="1650570" y="1905001"/>
            <a:chExt cx="8887685" cy="4076700"/>
          </a:xfrm>
        </p:grpSpPr>
        <p:sp>
          <p:nvSpPr>
            <p:cNvPr id="10" name="Rounded Rectangle 9"/>
            <p:cNvSpPr/>
            <p:nvPr/>
          </p:nvSpPr>
          <p:spPr>
            <a:xfrm>
              <a:off x="1650570" y="1905001"/>
              <a:ext cx="8887685" cy="4076700"/>
            </a:xfrm>
            <a:prstGeom prst="roundRect">
              <a:avLst/>
            </a:prstGeom>
            <a:noFill/>
            <a:ln>
              <a:solidFill>
                <a:schemeClr val="accent1">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448" tIns="81223" rIns="162448" bIns="81223" rtlCol="0" anchor="ctr"/>
            <a:lstStyle/>
            <a:p>
              <a:pPr algn="ctr"/>
              <a:endParaRPr lang="en-US" sz="2398" dirty="0"/>
            </a:p>
          </p:txBody>
        </p:sp>
        <p:sp>
          <p:nvSpPr>
            <p:cNvPr id="11" name="TextBox 10"/>
            <p:cNvSpPr txBox="1"/>
            <p:nvPr/>
          </p:nvSpPr>
          <p:spPr>
            <a:xfrm>
              <a:off x="3136808" y="2045540"/>
              <a:ext cx="6729582" cy="492150"/>
            </a:xfrm>
            <a:prstGeom prst="rect">
              <a:avLst/>
            </a:prstGeom>
            <a:noFill/>
          </p:spPr>
          <p:txBody>
            <a:bodyPr wrap="square" lIns="162448" tIns="81223" rIns="162448" bIns="81223" rtlCol="0">
              <a:spAutoFit/>
            </a:bodyPr>
            <a:lstStyle/>
            <a:p>
              <a:r>
                <a:rPr lang="en-US" sz="2399" dirty="0">
                  <a:solidFill>
                    <a:srgbClr val="000000"/>
                  </a:solidFill>
                  <a:latin typeface="Oracle Sans" panose="020B0503020204020204" pitchFamily="34" charset="0"/>
                  <a:cs typeface="Oracle Sans" panose="020B0503020204020204" pitchFamily="34" charset="0"/>
                </a:rPr>
                <a:t>System Global Area SGA</a:t>
              </a:r>
            </a:p>
          </p:txBody>
        </p:sp>
        <p:sp>
          <p:nvSpPr>
            <p:cNvPr id="12" name="Rounded Rectangle 11"/>
            <p:cNvSpPr/>
            <p:nvPr/>
          </p:nvSpPr>
          <p:spPr>
            <a:xfrm>
              <a:off x="2158438" y="2730501"/>
              <a:ext cx="2133044" cy="1060449"/>
            </a:xfrm>
            <a:prstGeom prst="roundRect">
              <a:avLst/>
            </a:prstGeom>
            <a:solidFill>
              <a:schemeClr val="accent3">
                <a:lumMod val="75000"/>
              </a:schemeClr>
            </a:solidFill>
            <a:ln/>
          </p:spPr>
          <p:style>
            <a:lnRef idx="0">
              <a:schemeClr val="accent6"/>
            </a:lnRef>
            <a:fillRef idx="3">
              <a:schemeClr val="accent6"/>
            </a:fillRef>
            <a:effectRef idx="3">
              <a:schemeClr val="accent6"/>
            </a:effectRef>
            <a:fontRef idx="minor">
              <a:schemeClr val="lt1"/>
            </a:fontRef>
          </p:style>
          <p:txBody>
            <a:bodyPr lIns="162448" tIns="81223" rIns="162448" bIns="81223" rtlCol="0" anchor="ctr"/>
            <a:lstStyle/>
            <a:p>
              <a:pPr algn="ctr"/>
              <a:r>
                <a:rPr lang="en-US" sz="2398" dirty="0"/>
                <a:t>Buffer Cache</a:t>
              </a:r>
            </a:p>
          </p:txBody>
        </p:sp>
        <p:sp>
          <p:nvSpPr>
            <p:cNvPr id="13" name="Rounded Rectangle 12"/>
            <p:cNvSpPr/>
            <p:nvPr/>
          </p:nvSpPr>
          <p:spPr>
            <a:xfrm>
              <a:off x="4837430" y="2730501"/>
              <a:ext cx="2133044" cy="952500"/>
            </a:xfrm>
            <a:prstGeom prst="roundRect">
              <a:avLst/>
            </a:prstGeom>
            <a:ln/>
          </p:spPr>
          <p:style>
            <a:lnRef idx="0">
              <a:schemeClr val="accent6"/>
            </a:lnRef>
            <a:fillRef idx="3">
              <a:schemeClr val="accent6"/>
            </a:fillRef>
            <a:effectRef idx="3">
              <a:schemeClr val="accent6"/>
            </a:effectRef>
            <a:fontRef idx="minor">
              <a:schemeClr val="lt1"/>
            </a:fontRef>
          </p:style>
          <p:txBody>
            <a:bodyPr lIns="162448" tIns="81223" rIns="162448" bIns="81223" rtlCol="0" anchor="ctr"/>
            <a:lstStyle/>
            <a:p>
              <a:pPr algn="ctr"/>
              <a:r>
                <a:rPr lang="en-US" sz="2398" dirty="0"/>
                <a:t>Shared Pool</a:t>
              </a:r>
            </a:p>
          </p:txBody>
        </p:sp>
        <p:sp>
          <p:nvSpPr>
            <p:cNvPr id="14" name="Rounded Rectangle 13"/>
            <p:cNvSpPr/>
            <p:nvPr/>
          </p:nvSpPr>
          <p:spPr>
            <a:xfrm>
              <a:off x="7592622" y="2730501"/>
              <a:ext cx="2133044" cy="952500"/>
            </a:xfrm>
            <a:prstGeom prst="roundRect">
              <a:avLst/>
            </a:prstGeom>
            <a:ln/>
          </p:spPr>
          <p:style>
            <a:lnRef idx="0">
              <a:schemeClr val="accent6"/>
            </a:lnRef>
            <a:fillRef idx="3">
              <a:schemeClr val="accent6"/>
            </a:fillRef>
            <a:effectRef idx="3">
              <a:schemeClr val="accent6"/>
            </a:effectRef>
            <a:fontRef idx="minor">
              <a:schemeClr val="lt1"/>
            </a:fontRef>
          </p:style>
          <p:txBody>
            <a:bodyPr lIns="162448" tIns="81223" rIns="162448" bIns="81223" rtlCol="0" anchor="ctr"/>
            <a:lstStyle/>
            <a:p>
              <a:pPr algn="ctr"/>
              <a:r>
                <a:rPr lang="en-US" sz="2398" dirty="0"/>
                <a:t>Log Buffer</a:t>
              </a:r>
            </a:p>
          </p:txBody>
        </p:sp>
        <p:sp>
          <p:nvSpPr>
            <p:cNvPr id="15" name="Rounded Rectangle 14"/>
            <p:cNvSpPr/>
            <p:nvPr/>
          </p:nvSpPr>
          <p:spPr>
            <a:xfrm>
              <a:off x="2167801" y="4286306"/>
              <a:ext cx="2133044" cy="952500"/>
            </a:xfrm>
            <a:prstGeom prst="roundRect">
              <a:avLst/>
            </a:prstGeom>
            <a:ln/>
          </p:spPr>
          <p:style>
            <a:lnRef idx="0">
              <a:schemeClr val="accent6"/>
            </a:lnRef>
            <a:fillRef idx="3">
              <a:schemeClr val="accent6"/>
            </a:fillRef>
            <a:effectRef idx="3">
              <a:schemeClr val="accent6"/>
            </a:effectRef>
            <a:fontRef idx="minor">
              <a:schemeClr val="lt1"/>
            </a:fontRef>
          </p:style>
          <p:txBody>
            <a:bodyPr lIns="162448" tIns="81223" rIns="162448" bIns="81223" rtlCol="0" anchor="ctr"/>
            <a:lstStyle/>
            <a:p>
              <a:pPr algn="ctr"/>
              <a:r>
                <a:rPr lang="en-US" sz="2398" dirty="0"/>
                <a:t>Large Pool</a:t>
              </a:r>
            </a:p>
          </p:txBody>
        </p:sp>
        <p:sp>
          <p:nvSpPr>
            <p:cNvPr id="17" name="Rounded Rectangle 16"/>
            <p:cNvSpPr/>
            <p:nvPr/>
          </p:nvSpPr>
          <p:spPr>
            <a:xfrm>
              <a:off x="7385946" y="3919993"/>
              <a:ext cx="2680405" cy="1798162"/>
            </a:xfrm>
            <a:prstGeom prst="roundRect">
              <a:avLst/>
            </a:prstGeom>
            <a:solidFill>
              <a:schemeClr val="accent1">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162448" tIns="81223" rIns="162448" bIns="81223" rtlCol="0" anchor="ctr"/>
            <a:lstStyle/>
            <a:p>
              <a:pPr algn="ctr"/>
              <a:r>
                <a:rPr lang="en-US" sz="2398" dirty="0"/>
                <a:t>In-Memory Area</a:t>
              </a:r>
            </a:p>
          </p:txBody>
        </p:sp>
        <p:sp>
          <p:nvSpPr>
            <p:cNvPr id="18" name="Rounded Rectangle 17"/>
            <p:cNvSpPr/>
            <p:nvPr/>
          </p:nvSpPr>
          <p:spPr>
            <a:xfrm>
              <a:off x="4875531" y="4397070"/>
              <a:ext cx="2002347" cy="834887"/>
            </a:xfrm>
            <a:prstGeom prst="roundRect">
              <a:avLst/>
            </a:prstGeom>
            <a:ln/>
          </p:spPr>
          <p:style>
            <a:lnRef idx="0">
              <a:schemeClr val="accent6"/>
            </a:lnRef>
            <a:fillRef idx="3">
              <a:schemeClr val="accent6"/>
            </a:fillRef>
            <a:effectRef idx="3">
              <a:schemeClr val="accent6"/>
            </a:effectRef>
            <a:fontRef idx="minor">
              <a:schemeClr val="lt1"/>
            </a:fontRef>
          </p:style>
          <p:txBody>
            <a:bodyPr lIns="162448" tIns="81223" rIns="162448" bIns="81223" rtlCol="0" anchor="ctr"/>
            <a:lstStyle/>
            <a:p>
              <a:pPr algn="ctr"/>
              <a:r>
                <a:rPr lang="en-US" sz="2398" dirty="0"/>
                <a:t>Other </a:t>
              </a:r>
            </a:p>
          </p:txBody>
        </p:sp>
      </p:grpSp>
      <p:sp>
        <p:nvSpPr>
          <p:cNvPr id="20" name="Text Placeholder 7"/>
          <p:cNvSpPr>
            <a:spLocks noGrp="1"/>
          </p:cNvSpPr>
          <p:nvPr>
            <p:ph type="body" sz="half" idx="4294967295"/>
          </p:nvPr>
        </p:nvSpPr>
        <p:spPr>
          <a:xfrm>
            <a:off x="6991119" y="1632420"/>
            <a:ext cx="4927903" cy="4512087"/>
          </a:xfrm>
          <a:prstGeom prst="rect">
            <a:avLst/>
          </a:prstGeom>
        </p:spPr>
        <p:txBody>
          <a:bodyPr>
            <a:normAutofit/>
          </a:bodyPr>
          <a:lstStyle/>
          <a:p>
            <a:pPr marL="457063" indent="-457063"/>
            <a:r>
              <a:rPr lang="en-US" sz="2665" dirty="0"/>
              <a:t>Contains data in the new In-Memory Columnar Format  </a:t>
            </a:r>
          </a:p>
          <a:p>
            <a:pPr marL="457063" indent="-457063"/>
            <a:r>
              <a:rPr lang="en-US" sz="2665" dirty="0"/>
              <a:t>Controlled by INMEMORY_SIZE</a:t>
            </a:r>
            <a:br>
              <a:rPr lang="en-US" sz="2665" dirty="0"/>
            </a:br>
            <a:r>
              <a:rPr lang="en-US" sz="2665" dirty="0"/>
              <a:t>parameter</a:t>
            </a:r>
          </a:p>
          <a:p>
            <a:pPr marL="641158" lvl="1" indent="-171399">
              <a:buFont typeface="System Font Regular"/>
              <a:buChar char="-"/>
            </a:pPr>
            <a:r>
              <a:rPr lang="en-US" sz="2132" dirty="0"/>
              <a:t>Minimum size of 100MB </a:t>
            </a:r>
          </a:p>
          <a:p>
            <a:pPr marL="457063" indent="-457063"/>
            <a:r>
              <a:rPr lang="en-US" sz="2665"/>
              <a:t>Can be re-sized larger while database is running (12.2)</a:t>
            </a:r>
            <a:endParaRPr lang="en-US" sz="2665" dirty="0"/>
          </a:p>
          <a:p>
            <a:pPr marL="457063" indent="-457063"/>
            <a:r>
              <a:rPr lang="en-US" sz="2665" dirty="0"/>
              <a:t>SGA_TARGET must be large</a:t>
            </a:r>
            <a:br>
              <a:rPr lang="en-US" sz="2665" dirty="0"/>
            </a:br>
            <a:r>
              <a:rPr lang="en-US" sz="2665" dirty="0"/>
              <a:t>enough to accommodate In-Memory area</a:t>
            </a:r>
          </a:p>
        </p:txBody>
      </p:sp>
      <p:sp>
        <p:nvSpPr>
          <p:cNvPr id="16" name="Slide Number Placeholder 4"/>
          <p:cNvSpPr txBox="1">
            <a:spLocks/>
          </p:cNvSpPr>
          <p:nvPr/>
        </p:nvSpPr>
        <p:spPr>
          <a:xfrm>
            <a:off x="11276251" y="6554620"/>
            <a:ext cx="381562" cy="182784"/>
          </a:xfrm>
          <a:prstGeom prst="rect">
            <a:avLst/>
          </a:prstGeom>
        </p:spPr>
        <p:txBody>
          <a:bodyPr vert="horz" wrap="none" lIns="0" tIns="0" rIns="0" bIns="0" rtlCol="0" anchor="ctr" anchorCtr="0">
            <a:noAutofit/>
          </a:bodyPr>
          <a:lstStyle/>
          <a:p>
            <a:pPr algn="r" defTabSz="914019">
              <a:defRPr/>
            </a:pPr>
            <a:fld id="{C51EAA63-D034-42AE-91FA-B13B9518C7BE}" type="slidenum">
              <a:rPr lang="en-US" sz="800"/>
              <a:pPr algn="r" defTabSz="914019">
                <a:defRPr/>
              </a:pPr>
              <a:t>38</a:t>
            </a:fld>
            <a:endParaRPr lang="en-US" sz="800" dirty="0"/>
          </a:p>
        </p:txBody>
      </p:sp>
    </p:spTree>
    <p:extLst>
      <p:ext uri="{BB962C8B-B14F-4D97-AF65-F5344CB8AC3E}">
        <p14:creationId xmlns:p14="http://schemas.microsoft.com/office/powerpoint/2010/main" val="1060141675"/>
      </p:ext>
    </p:extLst>
  </p:cSld>
  <p:clrMapOvr>
    <a:masterClrMapping/>
  </p:clrMapOvr>
  <p:transition spd="med">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26216" y="1830754"/>
            <a:ext cx="10365994" cy="4143560"/>
          </a:xfrm>
          <a:prstGeom prst="rect">
            <a:avLst/>
          </a:prstGeom>
          <a:gradFill flip="none" rotWithShape="1">
            <a:gsLst>
              <a:gs pos="0">
                <a:srgbClr val="DEDEDE"/>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46" tIns="609232" rIns="121846" bIns="60923" anchor="t"/>
          <a:lstStyle/>
          <a:p>
            <a:pPr marL="304609" indent="-224225" defTabSz="304609" eaLnBrk="0" hangingPunct="0">
              <a:spcAft>
                <a:spcPts val="1600"/>
              </a:spcAft>
              <a:buClr>
                <a:srgbClr val="FF0000"/>
              </a:buClr>
              <a:buSzPct val="85000"/>
              <a:buFont typeface="Wingdings" pitchFamily="2" charset="2"/>
              <a:buChar char="§"/>
            </a:pPr>
            <a:endParaRPr lang="en-US" sz="2398" b="1" dirty="0">
              <a:solidFill>
                <a:schemeClr val="tx1"/>
              </a:solidFill>
              <a:latin typeface="Arial" pitchFamily="34" charset="0"/>
              <a:cs typeface="Arial" pitchFamily="34" charset="0"/>
            </a:endParaRPr>
          </a:p>
        </p:txBody>
      </p:sp>
      <p:sp>
        <p:nvSpPr>
          <p:cNvPr id="52227" name="Title 1"/>
          <p:cNvSpPr>
            <a:spLocks noGrp="1"/>
          </p:cNvSpPr>
          <p:nvPr>
            <p:ph type="title"/>
          </p:nvPr>
        </p:nvSpPr>
        <p:spPr>
          <a:xfrm>
            <a:off x="745814" y="661130"/>
            <a:ext cx="11122302" cy="765510"/>
          </a:xfrm>
        </p:spPr>
        <p:txBody>
          <a:bodyPr>
            <a:normAutofit/>
          </a:bodyPr>
          <a:lstStyle/>
          <a:p>
            <a:r>
              <a:rPr lang="en-US" sz="3599" dirty="0">
                <a:cs typeface="Arial" charset="0"/>
              </a:rPr>
              <a:t>Oracle In-Memory: Simple to Implement</a:t>
            </a:r>
          </a:p>
        </p:txBody>
      </p:sp>
      <p:sp>
        <p:nvSpPr>
          <p:cNvPr id="52228" name="Content Placeholder 2"/>
          <p:cNvSpPr>
            <a:spLocks noGrp="1"/>
          </p:cNvSpPr>
          <p:nvPr>
            <p:ph idx="4294967295"/>
          </p:nvPr>
        </p:nvSpPr>
        <p:spPr>
          <a:xfrm>
            <a:off x="1189847" y="2014695"/>
            <a:ext cx="9933109" cy="4417298"/>
          </a:xfrm>
        </p:spPr>
        <p:txBody>
          <a:bodyPr/>
          <a:lstStyle/>
          <a:p>
            <a:pPr marL="463258" lvl="1" indent="-463258">
              <a:buFont typeface="Arial" charset="0"/>
              <a:buAutoNum type="arabicPeriod"/>
            </a:pPr>
            <a:r>
              <a:rPr lang="en-US" sz="3198" dirty="0">
                <a:ea typeface="Arial" charset="0"/>
              </a:rPr>
              <a:t>Configure Memory Capacity</a:t>
            </a:r>
          </a:p>
          <a:p>
            <a:pPr marL="687182" lvl="2" indent="-220597">
              <a:buClr>
                <a:schemeClr val="tx1"/>
              </a:buClr>
            </a:pPr>
            <a:r>
              <a:rPr lang="en-US" sz="3198" dirty="0">
                <a:latin typeface="Courier New" pitchFamily="49" charset="0"/>
                <a:ea typeface="ＭＳ Ｐゴシック" charset="0"/>
                <a:cs typeface="Courier New" pitchFamily="49" charset="0"/>
              </a:rPr>
              <a:t>inmemory_size = XXX GB</a:t>
            </a:r>
          </a:p>
          <a:p>
            <a:pPr marL="463258" lvl="2" indent="-463258"/>
            <a:endParaRPr lang="en-US" sz="3198" dirty="0">
              <a:latin typeface="Times New Roman" charset="0"/>
              <a:ea typeface="ＭＳ Ｐゴシック" charset="0"/>
              <a:cs typeface="Times New Roman" charset="0"/>
            </a:endParaRPr>
          </a:p>
          <a:p>
            <a:pPr marL="463258" lvl="1" indent="-463258">
              <a:buFont typeface="Arial" charset="0"/>
              <a:buAutoNum type="arabicPeriod"/>
            </a:pPr>
            <a:r>
              <a:rPr lang="en-US" sz="3198" dirty="0">
                <a:ea typeface="Arial" charset="0"/>
              </a:rPr>
              <a:t>Configure tables or partitions to be in memory</a:t>
            </a:r>
          </a:p>
          <a:p>
            <a:pPr marL="687182" lvl="2" indent="-220597">
              <a:buClr>
                <a:schemeClr val="tx1"/>
              </a:buClr>
              <a:tabLst>
                <a:tab pos="461824" algn="l"/>
              </a:tabLst>
            </a:pPr>
            <a:r>
              <a:rPr lang="en-US" sz="3198" dirty="0">
                <a:latin typeface="Courier New" pitchFamily="49" charset="0"/>
                <a:ea typeface="ＭＳ Ｐゴシック" charset="0"/>
                <a:cs typeface="Courier New" pitchFamily="49" charset="0"/>
              </a:rPr>
              <a:t>alter table | partition  …  </a:t>
            </a:r>
            <a:r>
              <a:rPr lang="en-US" sz="3198" b="1" dirty="0">
                <a:latin typeface="Courier New" pitchFamily="49" charset="0"/>
                <a:ea typeface="ＭＳ Ｐゴシック" charset="0"/>
                <a:cs typeface="Courier New" pitchFamily="49" charset="0"/>
              </a:rPr>
              <a:t>inmemory</a:t>
            </a:r>
            <a:r>
              <a:rPr lang="en-US" sz="3198" dirty="0">
                <a:latin typeface="Courier New" pitchFamily="49" charset="0"/>
                <a:ea typeface="ＭＳ Ｐゴシック" charset="0"/>
                <a:cs typeface="Courier New" pitchFamily="49" charset="0"/>
              </a:rPr>
              <a:t>;</a:t>
            </a:r>
          </a:p>
          <a:p>
            <a:pPr marL="463258" lvl="2" indent="-463258"/>
            <a:endParaRPr lang="en-US" sz="3198" dirty="0">
              <a:latin typeface="Arial" charset="0"/>
              <a:ea typeface="Arial" charset="0"/>
              <a:cs typeface="Arial" charset="0"/>
            </a:endParaRPr>
          </a:p>
          <a:p>
            <a:pPr marL="463258" lvl="1" indent="-463258">
              <a:buFont typeface="+mj-lt"/>
              <a:buAutoNum type="arabicPeriod"/>
            </a:pPr>
            <a:r>
              <a:rPr lang="en-US" sz="3198" dirty="0">
                <a:ea typeface="Arial" charset="0"/>
              </a:rPr>
              <a:t>Later drop analytic indexes to speed up OLTP</a:t>
            </a:r>
          </a:p>
        </p:txBody>
      </p:sp>
    </p:spTree>
    <p:extLst>
      <p:ext uri="{BB962C8B-B14F-4D97-AF65-F5344CB8AC3E}">
        <p14:creationId xmlns:p14="http://schemas.microsoft.com/office/powerpoint/2010/main" val="2327235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C76E1649-D7AD-344B-AFE2-33772BA3C42D}"/>
              </a:ext>
            </a:extLst>
          </p:cNvPr>
          <p:cNvSpPr>
            <a:spLocks noGrp="1"/>
          </p:cNvSpPr>
          <p:nvPr>
            <p:ph type="title"/>
          </p:nvPr>
        </p:nvSpPr>
        <p:spPr/>
        <p:txBody>
          <a:bodyPr/>
          <a:lstStyle/>
          <a:p>
            <a:r>
              <a:rPr lang="es-ES" dirty="0" err="1"/>
              <a:t>Overview</a:t>
            </a:r>
            <a:endParaRPr lang="es-ES" dirty="0"/>
          </a:p>
        </p:txBody>
      </p:sp>
      <p:sp>
        <p:nvSpPr>
          <p:cNvPr id="6" name="CuadroTexto 5">
            <a:extLst>
              <a:ext uri="{FF2B5EF4-FFF2-40B4-BE49-F238E27FC236}">
                <a16:creationId xmlns:a16="http://schemas.microsoft.com/office/drawing/2014/main" id="{B5F6DC83-F56F-3E4F-91DD-51ACE9D9FB48}"/>
              </a:ext>
            </a:extLst>
          </p:cNvPr>
          <p:cNvSpPr txBox="1"/>
          <p:nvPr/>
        </p:nvSpPr>
        <p:spPr>
          <a:xfrm>
            <a:off x="3275730" y="2300748"/>
            <a:ext cx="5471652" cy="2344994"/>
          </a:xfrm>
          <a:prstGeom prst="rect">
            <a:avLst/>
          </a:prstGeom>
          <a:noFill/>
        </p:spPr>
        <p:txBody>
          <a:bodyPr wrap="square" lIns="0" tIns="0" rIns="0" bIns="0" rtlCol="0">
            <a:noAutofit/>
          </a:bodyPr>
          <a:lstStyle/>
          <a:p>
            <a:pPr marL="342900" indent="-342900">
              <a:lnSpc>
                <a:spcPct val="90000"/>
              </a:lnSpc>
              <a:buFont typeface="Arial" panose="020B0604020202020204" pitchFamily="34" charset="0"/>
              <a:buChar char="•"/>
            </a:pPr>
            <a:r>
              <a:rPr lang="es-ES" sz="4000" dirty="0" err="1"/>
              <a:t>MultiTenant</a:t>
            </a:r>
            <a:endParaRPr lang="es-ES" sz="4000" dirty="0"/>
          </a:p>
          <a:p>
            <a:pPr marL="342900" indent="-342900">
              <a:lnSpc>
                <a:spcPct val="90000"/>
              </a:lnSpc>
              <a:buFont typeface="Arial" panose="020B0604020202020204" pitchFamily="34" charset="0"/>
              <a:buChar char="•"/>
            </a:pPr>
            <a:r>
              <a:rPr lang="es-ES" sz="4000" dirty="0">
                <a:solidFill>
                  <a:schemeClr val="bg1">
                    <a:lumMod val="85000"/>
                  </a:schemeClr>
                </a:solidFill>
              </a:rPr>
              <a:t>JSON</a:t>
            </a:r>
          </a:p>
          <a:p>
            <a:pPr marL="342900" indent="-342900">
              <a:lnSpc>
                <a:spcPct val="90000"/>
              </a:lnSpc>
              <a:buFont typeface="Arial" panose="020B0604020202020204" pitchFamily="34" charset="0"/>
              <a:buChar char="•"/>
            </a:pPr>
            <a:r>
              <a:rPr lang="es-ES" sz="4000" dirty="0" err="1">
                <a:solidFill>
                  <a:schemeClr val="bg1">
                    <a:lumMod val="85000"/>
                  </a:schemeClr>
                </a:solidFill>
              </a:rPr>
              <a:t>InMemory</a:t>
            </a:r>
            <a:endParaRPr lang="es-ES" sz="4000" dirty="0">
              <a:solidFill>
                <a:schemeClr val="bg1">
                  <a:lumMod val="85000"/>
                </a:schemeClr>
              </a:solidFill>
            </a:endParaRPr>
          </a:p>
          <a:p>
            <a:pPr marL="342900" indent="-342900">
              <a:lnSpc>
                <a:spcPct val="90000"/>
              </a:lnSpc>
              <a:buFont typeface="Arial" panose="020B0604020202020204" pitchFamily="34" charset="0"/>
              <a:buChar char="•"/>
            </a:pPr>
            <a:r>
              <a:rPr lang="es-ES" sz="4000" dirty="0">
                <a:solidFill>
                  <a:schemeClr val="bg1">
                    <a:lumMod val="85000"/>
                  </a:schemeClr>
                </a:solidFill>
              </a:rPr>
              <a:t>ACO</a:t>
            </a:r>
          </a:p>
        </p:txBody>
      </p:sp>
    </p:spTree>
    <p:extLst>
      <p:ext uri="{BB962C8B-B14F-4D97-AF65-F5344CB8AC3E}">
        <p14:creationId xmlns:p14="http://schemas.microsoft.com/office/powerpoint/2010/main" val="24186122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C76E1649-D7AD-344B-AFE2-33772BA3C42D}"/>
              </a:ext>
            </a:extLst>
          </p:cNvPr>
          <p:cNvSpPr>
            <a:spLocks noGrp="1"/>
          </p:cNvSpPr>
          <p:nvPr>
            <p:ph type="title"/>
          </p:nvPr>
        </p:nvSpPr>
        <p:spPr/>
        <p:txBody>
          <a:bodyPr/>
          <a:lstStyle/>
          <a:p>
            <a:r>
              <a:rPr lang="es-ES" dirty="0" err="1"/>
              <a:t>Overview</a:t>
            </a:r>
            <a:endParaRPr lang="es-ES" dirty="0"/>
          </a:p>
        </p:txBody>
      </p:sp>
      <p:sp>
        <p:nvSpPr>
          <p:cNvPr id="6" name="CuadroTexto 5">
            <a:extLst>
              <a:ext uri="{FF2B5EF4-FFF2-40B4-BE49-F238E27FC236}">
                <a16:creationId xmlns:a16="http://schemas.microsoft.com/office/drawing/2014/main" id="{B5F6DC83-F56F-3E4F-91DD-51ACE9D9FB48}"/>
              </a:ext>
            </a:extLst>
          </p:cNvPr>
          <p:cNvSpPr txBox="1"/>
          <p:nvPr/>
        </p:nvSpPr>
        <p:spPr>
          <a:xfrm>
            <a:off x="3275730" y="2300748"/>
            <a:ext cx="5471652" cy="2344994"/>
          </a:xfrm>
          <a:prstGeom prst="rect">
            <a:avLst/>
          </a:prstGeom>
          <a:noFill/>
        </p:spPr>
        <p:txBody>
          <a:bodyPr wrap="square" lIns="0" tIns="0" rIns="0" bIns="0" rtlCol="0">
            <a:noAutofit/>
          </a:bodyPr>
          <a:lstStyle/>
          <a:p>
            <a:pPr marL="342900" indent="-342900">
              <a:lnSpc>
                <a:spcPct val="90000"/>
              </a:lnSpc>
              <a:buFont typeface="Arial" panose="020B0604020202020204" pitchFamily="34" charset="0"/>
              <a:buChar char="•"/>
            </a:pPr>
            <a:r>
              <a:rPr lang="es-ES" sz="4000" dirty="0" err="1">
                <a:solidFill>
                  <a:schemeClr val="bg1">
                    <a:lumMod val="85000"/>
                  </a:schemeClr>
                </a:solidFill>
              </a:rPr>
              <a:t>MultiTenant</a:t>
            </a:r>
            <a:endParaRPr lang="es-ES" sz="4000" dirty="0">
              <a:solidFill>
                <a:schemeClr val="bg1">
                  <a:lumMod val="85000"/>
                </a:schemeClr>
              </a:solidFill>
            </a:endParaRPr>
          </a:p>
          <a:p>
            <a:pPr marL="342900" indent="-342900">
              <a:lnSpc>
                <a:spcPct val="90000"/>
              </a:lnSpc>
              <a:buFont typeface="Arial" panose="020B0604020202020204" pitchFamily="34" charset="0"/>
              <a:buChar char="•"/>
            </a:pPr>
            <a:r>
              <a:rPr lang="es-ES" sz="4000" dirty="0">
                <a:solidFill>
                  <a:schemeClr val="bg1">
                    <a:lumMod val="85000"/>
                  </a:schemeClr>
                </a:solidFill>
              </a:rPr>
              <a:t>JSON</a:t>
            </a:r>
          </a:p>
          <a:p>
            <a:pPr marL="342900" indent="-342900">
              <a:lnSpc>
                <a:spcPct val="90000"/>
              </a:lnSpc>
              <a:buFont typeface="Arial" panose="020B0604020202020204" pitchFamily="34" charset="0"/>
              <a:buChar char="•"/>
            </a:pPr>
            <a:r>
              <a:rPr lang="es-ES" sz="4000" dirty="0" err="1">
                <a:solidFill>
                  <a:schemeClr val="bg1">
                    <a:lumMod val="85000"/>
                  </a:schemeClr>
                </a:solidFill>
              </a:rPr>
              <a:t>InMemory</a:t>
            </a:r>
            <a:endParaRPr lang="es-ES" sz="4000" dirty="0">
              <a:solidFill>
                <a:schemeClr val="bg1">
                  <a:lumMod val="85000"/>
                </a:schemeClr>
              </a:solidFill>
            </a:endParaRPr>
          </a:p>
          <a:p>
            <a:pPr marL="342900" indent="-342900">
              <a:lnSpc>
                <a:spcPct val="90000"/>
              </a:lnSpc>
              <a:buFont typeface="Arial" panose="020B0604020202020204" pitchFamily="34" charset="0"/>
              <a:buChar char="•"/>
            </a:pPr>
            <a:r>
              <a:rPr lang="es-ES" sz="4000" dirty="0"/>
              <a:t>ACO</a:t>
            </a:r>
          </a:p>
        </p:txBody>
      </p:sp>
    </p:spTree>
    <p:extLst>
      <p:ext uri="{BB962C8B-B14F-4D97-AF65-F5344CB8AC3E}">
        <p14:creationId xmlns:p14="http://schemas.microsoft.com/office/powerpoint/2010/main" val="5110495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E2A09BC-9BA8-448C-A9C1-7677788862D6}"/>
              </a:ext>
            </a:extLst>
          </p:cNvPr>
          <p:cNvSpPr>
            <a:spLocks noGrp="1" noChangeArrowheads="1"/>
          </p:cNvSpPr>
          <p:nvPr>
            <p:ph type="title" idx="4294967295"/>
          </p:nvPr>
        </p:nvSpPr>
        <p:spPr>
          <a:xfrm>
            <a:off x="533400" y="406401"/>
            <a:ext cx="11125200" cy="625475"/>
          </a:xfrm>
        </p:spPr>
        <p:txBody>
          <a:bodyPr/>
          <a:lstStyle/>
          <a:p>
            <a:r>
              <a:rPr lang="en-US" altLang="es-ES" dirty="0"/>
              <a:t>Oracle Advanced Compression Option</a:t>
            </a:r>
          </a:p>
        </p:txBody>
      </p:sp>
      <p:sp>
        <p:nvSpPr>
          <p:cNvPr id="1027" name="Rectangle 3">
            <a:extLst>
              <a:ext uri="{FF2B5EF4-FFF2-40B4-BE49-F238E27FC236}">
                <a16:creationId xmlns:a16="http://schemas.microsoft.com/office/drawing/2014/main" id="{E451722E-40DF-4C8E-AA5D-8AA757EA818E}"/>
              </a:ext>
            </a:extLst>
          </p:cNvPr>
          <p:cNvSpPr>
            <a:spLocks noGrp="1" noChangeArrowheads="1"/>
          </p:cNvSpPr>
          <p:nvPr>
            <p:ph type="body" idx="4294967295"/>
          </p:nvPr>
        </p:nvSpPr>
        <p:spPr>
          <a:xfrm>
            <a:off x="3111500" y="4356100"/>
            <a:ext cx="5670550" cy="1308100"/>
          </a:xfrm>
        </p:spPr>
        <p:txBody>
          <a:bodyPr/>
          <a:lstStyle/>
          <a:p>
            <a:pPr>
              <a:spcBef>
                <a:spcPct val="50000"/>
              </a:spcBef>
            </a:pPr>
            <a:r>
              <a:rPr lang="en-US" altLang="es-ES" sz="2000"/>
              <a:t>Reduce requerimientos de recursos y costes </a:t>
            </a:r>
          </a:p>
          <a:p>
            <a:pPr lvl="1"/>
            <a:r>
              <a:rPr lang="en-US" altLang="es-ES" sz="1800"/>
              <a:t>Almacenamiento</a:t>
            </a:r>
          </a:p>
          <a:p>
            <a:pPr lvl="1"/>
            <a:r>
              <a:rPr lang="en-US" altLang="es-ES" sz="1800"/>
              <a:t>Ancho de banda</a:t>
            </a:r>
          </a:p>
          <a:p>
            <a:pPr lvl="1"/>
            <a:r>
              <a:rPr lang="en-US" altLang="es-ES" sz="1800"/>
              <a:t>Uso de memoria</a:t>
            </a:r>
          </a:p>
        </p:txBody>
      </p:sp>
      <p:sp>
        <p:nvSpPr>
          <p:cNvPr id="1028" name="Rectangle 4">
            <a:extLst>
              <a:ext uri="{FF2B5EF4-FFF2-40B4-BE49-F238E27FC236}">
                <a16:creationId xmlns:a16="http://schemas.microsoft.com/office/drawing/2014/main" id="{A9810564-21E6-48C0-94AF-9867F33138C9}"/>
              </a:ext>
            </a:extLst>
          </p:cNvPr>
          <p:cNvSpPr>
            <a:spLocks noChangeArrowheads="1"/>
          </p:cNvSpPr>
          <p:nvPr/>
        </p:nvSpPr>
        <p:spPr bwMode="auto">
          <a:xfrm>
            <a:off x="1751015" y="2749552"/>
            <a:ext cx="2060575" cy="1192213"/>
          </a:xfrm>
          <a:prstGeom prst="rect">
            <a:avLst/>
          </a:prstGeom>
          <a:solidFill>
            <a:srgbClr val="DDDDDD"/>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DDDDDD"/>
            </a:extrusionClr>
            <a:contourClr>
              <a:srgbClr val="DDDDDD"/>
            </a:contourClr>
          </a:sp3d>
        </p:spPr>
        <p:txBody>
          <a:bodyPr lIns="92075" tIns="46038" rIns="92075" bIns="46038" anchor="ctr">
            <a:flatTx/>
          </a:bodyPr>
          <a:lstStyle>
            <a:lvl1pPr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eaLnBrk="1" hangingPunct="1"/>
            <a:r>
              <a:rPr lang="en-US" altLang="es-ES" sz="1800"/>
              <a:t>Relational Data Compression</a:t>
            </a:r>
          </a:p>
        </p:txBody>
      </p:sp>
      <p:sp>
        <p:nvSpPr>
          <p:cNvPr id="1029" name="Rectangle 6">
            <a:extLst>
              <a:ext uri="{FF2B5EF4-FFF2-40B4-BE49-F238E27FC236}">
                <a16:creationId xmlns:a16="http://schemas.microsoft.com/office/drawing/2014/main" id="{6410C98B-342D-425A-8166-20C1BAEC4F3B}"/>
              </a:ext>
            </a:extLst>
          </p:cNvPr>
          <p:cNvSpPr>
            <a:spLocks noChangeArrowheads="1"/>
          </p:cNvSpPr>
          <p:nvPr/>
        </p:nvSpPr>
        <p:spPr bwMode="auto">
          <a:xfrm>
            <a:off x="3897315" y="2749552"/>
            <a:ext cx="2065337" cy="1192213"/>
          </a:xfrm>
          <a:prstGeom prst="rect">
            <a:avLst/>
          </a:prstGeom>
          <a:solidFill>
            <a:srgbClr val="DDDDDD"/>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DDDDDD"/>
            </a:extrusionClr>
            <a:contourClr>
              <a:srgbClr val="DDDDDD"/>
            </a:contourClr>
          </a:sp3d>
        </p:spPr>
        <p:txBody>
          <a:bodyPr lIns="92075" tIns="46038" rIns="92075" bIns="46038" anchor="ctr">
            <a:flatTx/>
          </a:bodyPr>
          <a:lstStyle>
            <a:lvl1pPr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eaLnBrk="1" hangingPunct="1"/>
            <a:r>
              <a:rPr lang="en-US" altLang="es-ES" sz="1800"/>
              <a:t>Unstructured Data Compression</a:t>
            </a:r>
          </a:p>
        </p:txBody>
      </p:sp>
      <p:sp>
        <p:nvSpPr>
          <p:cNvPr id="1030" name="Rectangle 7">
            <a:extLst>
              <a:ext uri="{FF2B5EF4-FFF2-40B4-BE49-F238E27FC236}">
                <a16:creationId xmlns:a16="http://schemas.microsoft.com/office/drawing/2014/main" id="{146C3C3C-E530-4D44-9767-B55020A00179}"/>
              </a:ext>
            </a:extLst>
          </p:cNvPr>
          <p:cNvSpPr>
            <a:spLocks noChangeArrowheads="1"/>
          </p:cNvSpPr>
          <p:nvPr/>
        </p:nvSpPr>
        <p:spPr bwMode="auto">
          <a:xfrm>
            <a:off x="6056315" y="2749552"/>
            <a:ext cx="2060575" cy="1192213"/>
          </a:xfrm>
          <a:prstGeom prst="rect">
            <a:avLst/>
          </a:prstGeom>
          <a:solidFill>
            <a:srgbClr val="DDDDDD"/>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DDDDDD"/>
            </a:extrusionClr>
            <a:contourClr>
              <a:srgbClr val="DDDDDD"/>
            </a:contourClr>
          </a:sp3d>
        </p:spPr>
        <p:txBody>
          <a:bodyPr lIns="92075" tIns="46038" rIns="92075" bIns="46038" anchor="ctr">
            <a:flatTx/>
          </a:bodyPr>
          <a:lstStyle>
            <a:lvl1pPr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eaLnBrk="1" hangingPunct="1"/>
            <a:r>
              <a:rPr lang="en-US" altLang="es-ES" sz="1800"/>
              <a:t>Backup Data Compression</a:t>
            </a:r>
          </a:p>
        </p:txBody>
      </p:sp>
      <p:sp>
        <p:nvSpPr>
          <p:cNvPr id="1031" name="Rectangle 8">
            <a:extLst>
              <a:ext uri="{FF2B5EF4-FFF2-40B4-BE49-F238E27FC236}">
                <a16:creationId xmlns:a16="http://schemas.microsoft.com/office/drawing/2014/main" id="{854CFA18-2095-428C-8A11-CFC9864C88BA}"/>
              </a:ext>
            </a:extLst>
          </p:cNvPr>
          <p:cNvSpPr>
            <a:spLocks noChangeArrowheads="1"/>
          </p:cNvSpPr>
          <p:nvPr/>
        </p:nvSpPr>
        <p:spPr bwMode="auto">
          <a:xfrm>
            <a:off x="8215315" y="2749552"/>
            <a:ext cx="2060575" cy="1192213"/>
          </a:xfrm>
          <a:prstGeom prst="rect">
            <a:avLst/>
          </a:prstGeom>
          <a:solidFill>
            <a:srgbClr val="DDDDDD"/>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DDDDDD"/>
            </a:extrusionClr>
            <a:contourClr>
              <a:srgbClr val="DDDDDD"/>
            </a:contourClr>
          </a:sp3d>
        </p:spPr>
        <p:txBody>
          <a:bodyPr lIns="92075" tIns="46038" rIns="92075" bIns="46038" anchor="ctr">
            <a:flatTx/>
          </a:bodyPr>
          <a:lstStyle>
            <a:lvl1pPr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eaLnBrk="1" hangingPunct="1"/>
            <a:r>
              <a:rPr lang="en-US" altLang="es-ES" sz="1800"/>
              <a:t>Network Data Compression</a:t>
            </a:r>
          </a:p>
        </p:txBody>
      </p:sp>
      <p:sp>
        <p:nvSpPr>
          <p:cNvPr id="1032" name="Text Box 13">
            <a:extLst>
              <a:ext uri="{FF2B5EF4-FFF2-40B4-BE49-F238E27FC236}">
                <a16:creationId xmlns:a16="http://schemas.microsoft.com/office/drawing/2014/main" id="{9D62C0F2-D03F-4236-9192-C2BCA40A8180}"/>
              </a:ext>
            </a:extLst>
          </p:cNvPr>
          <p:cNvSpPr txBox="1">
            <a:spLocks noChangeArrowheads="1"/>
          </p:cNvSpPr>
          <p:nvPr/>
        </p:nvSpPr>
        <p:spPr bwMode="auto">
          <a:xfrm>
            <a:off x="1778000" y="1565277"/>
            <a:ext cx="2057400" cy="1109663"/>
          </a:xfrm>
          <a:prstGeom prst="rect">
            <a:avLst/>
          </a:prstGeom>
          <a:solidFill>
            <a:srgbClr val="FF4747"/>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4747"/>
            </a:extrusionClr>
            <a:contourClr>
              <a:srgbClr val="FF4747"/>
            </a:contourClr>
          </a:sp3d>
        </p:spPr>
        <p:txBody>
          <a:bodyPr lIns="92075" tIns="46038" rIns="92075" bIns="46038" anchor="ctr">
            <a:flatTx/>
          </a:bodyPr>
          <a:lstStyle>
            <a:lvl1pPr marL="114300" indent="-114300" defTabSz="685800" eaLnBrk="0" hangingPunct="0">
              <a:defRPr sz="2000" b="1">
                <a:solidFill>
                  <a:schemeClr val="tx1"/>
                </a:solidFill>
                <a:latin typeface="Arial" panose="020B0604020202020204" pitchFamily="34" charset="0"/>
              </a:defRPr>
            </a:lvl1pPr>
            <a:lvl2pPr marL="742950" indent="-285750" defTabSz="685800" eaLnBrk="0" hangingPunct="0">
              <a:defRPr sz="2000" b="1">
                <a:solidFill>
                  <a:schemeClr val="tx1"/>
                </a:solidFill>
                <a:latin typeface="Arial" panose="020B0604020202020204" pitchFamily="34" charset="0"/>
              </a:defRPr>
            </a:lvl2pPr>
            <a:lvl3pPr marL="1143000" indent="-228600" defTabSz="685800" eaLnBrk="0" hangingPunct="0">
              <a:defRPr sz="2000" b="1">
                <a:solidFill>
                  <a:schemeClr val="tx1"/>
                </a:solidFill>
                <a:latin typeface="Arial" panose="020B0604020202020204" pitchFamily="34" charset="0"/>
              </a:defRPr>
            </a:lvl3pPr>
            <a:lvl4pPr marL="1600200" indent="-228600" defTabSz="685800" eaLnBrk="0" hangingPunct="0">
              <a:defRPr sz="2000" b="1">
                <a:solidFill>
                  <a:schemeClr val="tx1"/>
                </a:solidFill>
                <a:latin typeface="Arial" panose="020B0604020202020204" pitchFamily="34" charset="0"/>
              </a:defRPr>
            </a:lvl4pPr>
            <a:lvl5pPr marL="2057400" indent="-228600" defTabSz="685800" eaLnBrk="0" hangingPunct="0">
              <a:defRPr sz="2000" b="1">
                <a:solidFill>
                  <a:schemeClr val="tx1"/>
                </a:solidFill>
                <a:latin typeface="Arial" panose="020B0604020202020204" pitchFamily="34" charset="0"/>
              </a:defRPr>
            </a:lvl5pPr>
            <a:lvl6pPr marL="2514600" indent="-228600" algn="ctr" defTabSz="685800"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defTabSz="685800"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defTabSz="685800"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defTabSz="685800"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gn="l" eaLnBrk="1" hangingPunct="1">
              <a:buClr>
                <a:schemeClr val="bg1"/>
              </a:buClr>
              <a:buFontTx/>
              <a:buChar char="•"/>
            </a:pPr>
            <a:r>
              <a:rPr lang="en-US" altLang="es-ES" sz="1500" i="1">
                <a:solidFill>
                  <a:schemeClr val="bg1"/>
                </a:solidFill>
              </a:rPr>
              <a:t>OLTP Table Compression</a:t>
            </a:r>
          </a:p>
        </p:txBody>
      </p:sp>
      <p:sp>
        <p:nvSpPr>
          <p:cNvPr id="1033" name="Text Box 14">
            <a:extLst>
              <a:ext uri="{FF2B5EF4-FFF2-40B4-BE49-F238E27FC236}">
                <a16:creationId xmlns:a16="http://schemas.microsoft.com/office/drawing/2014/main" id="{233EBA53-9C3B-4133-9428-2926B804FC59}"/>
              </a:ext>
            </a:extLst>
          </p:cNvPr>
          <p:cNvSpPr txBox="1">
            <a:spLocks noChangeArrowheads="1"/>
          </p:cNvSpPr>
          <p:nvPr/>
        </p:nvSpPr>
        <p:spPr bwMode="auto">
          <a:xfrm>
            <a:off x="3937000" y="1565277"/>
            <a:ext cx="2057400" cy="1109663"/>
          </a:xfrm>
          <a:prstGeom prst="rect">
            <a:avLst/>
          </a:prstGeom>
          <a:solidFill>
            <a:srgbClr val="FF4747"/>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4747"/>
            </a:extrusionClr>
            <a:contourClr>
              <a:srgbClr val="FF4747"/>
            </a:contourClr>
          </a:sp3d>
        </p:spPr>
        <p:txBody>
          <a:bodyPr lIns="92075" tIns="46038" rIns="92075" bIns="46038" anchor="ctr">
            <a:flatTx/>
          </a:bodyPr>
          <a:lstStyle>
            <a:lvl1pPr marL="114300" indent="-114300"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gn="l" eaLnBrk="1" hangingPunct="1">
              <a:buClr>
                <a:schemeClr val="bg1"/>
              </a:buClr>
              <a:buFontTx/>
              <a:buChar char="•"/>
            </a:pPr>
            <a:r>
              <a:rPr lang="en-US" altLang="es-ES" sz="1500" i="1">
                <a:solidFill>
                  <a:schemeClr val="bg1"/>
                </a:solidFill>
              </a:rPr>
              <a:t>SecureFiles Deduplication</a:t>
            </a:r>
          </a:p>
          <a:p>
            <a:pPr algn="l" eaLnBrk="1" hangingPunct="1">
              <a:spcBef>
                <a:spcPct val="25000"/>
              </a:spcBef>
              <a:buClr>
                <a:schemeClr val="bg1"/>
              </a:buClr>
              <a:buFontTx/>
              <a:buChar char="•"/>
            </a:pPr>
            <a:r>
              <a:rPr lang="en-US" altLang="es-ES" sz="1500" i="1">
                <a:solidFill>
                  <a:schemeClr val="bg1"/>
                </a:solidFill>
              </a:rPr>
              <a:t>SecureFiles  Compression</a:t>
            </a:r>
          </a:p>
        </p:txBody>
      </p:sp>
      <p:sp>
        <p:nvSpPr>
          <p:cNvPr id="1034" name="Text Box 15">
            <a:extLst>
              <a:ext uri="{FF2B5EF4-FFF2-40B4-BE49-F238E27FC236}">
                <a16:creationId xmlns:a16="http://schemas.microsoft.com/office/drawing/2014/main" id="{B0A385A1-B4E6-4BE1-B249-A8A98506BEEE}"/>
              </a:ext>
            </a:extLst>
          </p:cNvPr>
          <p:cNvSpPr txBox="1">
            <a:spLocks noChangeArrowheads="1"/>
          </p:cNvSpPr>
          <p:nvPr/>
        </p:nvSpPr>
        <p:spPr bwMode="auto">
          <a:xfrm>
            <a:off x="6096002" y="1552577"/>
            <a:ext cx="2074863" cy="1109663"/>
          </a:xfrm>
          <a:prstGeom prst="rect">
            <a:avLst/>
          </a:prstGeom>
          <a:solidFill>
            <a:srgbClr val="FF4747"/>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4747"/>
            </a:extrusionClr>
            <a:contourClr>
              <a:srgbClr val="FF4747"/>
            </a:contourClr>
          </a:sp3d>
        </p:spPr>
        <p:txBody>
          <a:bodyPr lIns="92075" tIns="46038" rIns="92075" bIns="46038" anchor="ctr">
            <a:flatTx/>
          </a:bodyPr>
          <a:lstStyle>
            <a:lvl1pPr marL="114300" indent="-114300"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gn="l" eaLnBrk="1" hangingPunct="1">
              <a:buClr>
                <a:schemeClr val="bg1"/>
              </a:buClr>
              <a:buFontTx/>
              <a:buChar char="•"/>
            </a:pPr>
            <a:r>
              <a:rPr lang="en-US" altLang="es-ES" sz="1500" i="1">
                <a:solidFill>
                  <a:schemeClr val="bg1"/>
                </a:solidFill>
              </a:rPr>
              <a:t>Data Pump Data Compression</a:t>
            </a:r>
          </a:p>
          <a:p>
            <a:pPr algn="l" eaLnBrk="1" hangingPunct="1">
              <a:spcBef>
                <a:spcPct val="25000"/>
              </a:spcBef>
              <a:buClr>
                <a:schemeClr val="bg1"/>
              </a:buClr>
              <a:buFontTx/>
              <a:buChar char="•"/>
            </a:pPr>
            <a:r>
              <a:rPr lang="en-US" altLang="es-ES" sz="1500" i="1">
                <a:solidFill>
                  <a:schemeClr val="bg1"/>
                </a:solidFill>
              </a:rPr>
              <a:t>RMAN Fast Backup Compression</a:t>
            </a:r>
          </a:p>
        </p:txBody>
      </p:sp>
      <p:sp>
        <p:nvSpPr>
          <p:cNvPr id="1035" name="Text Box 16">
            <a:extLst>
              <a:ext uri="{FF2B5EF4-FFF2-40B4-BE49-F238E27FC236}">
                <a16:creationId xmlns:a16="http://schemas.microsoft.com/office/drawing/2014/main" id="{D296EEA0-4B86-4DB1-A8B7-9A387F62CBC6}"/>
              </a:ext>
            </a:extLst>
          </p:cNvPr>
          <p:cNvSpPr txBox="1">
            <a:spLocks noChangeArrowheads="1"/>
          </p:cNvSpPr>
          <p:nvPr/>
        </p:nvSpPr>
        <p:spPr bwMode="auto">
          <a:xfrm>
            <a:off x="8267700" y="1539877"/>
            <a:ext cx="2057400" cy="1109663"/>
          </a:xfrm>
          <a:prstGeom prst="rect">
            <a:avLst/>
          </a:prstGeom>
          <a:solidFill>
            <a:srgbClr val="FF4747"/>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4747"/>
            </a:extrusionClr>
            <a:contourClr>
              <a:srgbClr val="FF4747"/>
            </a:contourClr>
          </a:sp3d>
        </p:spPr>
        <p:txBody>
          <a:bodyPr lIns="92075" tIns="46038" rIns="92075" bIns="46038" anchor="ctr">
            <a:flatTx/>
          </a:bodyPr>
          <a:lstStyle>
            <a:lvl1pPr marL="114300" indent="-114300"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gn="l" eaLnBrk="1" hangingPunct="1">
              <a:buClr>
                <a:schemeClr val="bg1"/>
              </a:buClr>
              <a:buFontTx/>
              <a:buChar char="•"/>
            </a:pPr>
            <a:r>
              <a:rPr lang="en-US" altLang="es-ES" sz="1500" i="1">
                <a:solidFill>
                  <a:schemeClr val="bg1"/>
                </a:solidFill>
              </a:rPr>
              <a:t>Data Guard Redo Transport Compression</a:t>
            </a:r>
          </a:p>
        </p:txBody>
      </p:sp>
    </p:spTree>
    <p:extLst>
      <p:ext uri="{BB962C8B-B14F-4D97-AF65-F5344CB8AC3E}">
        <p14:creationId xmlns:p14="http://schemas.microsoft.com/office/powerpoint/2010/main" val="2771675155"/>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8" name="Rectangle 2">
            <a:extLst>
              <a:ext uri="{FF2B5EF4-FFF2-40B4-BE49-F238E27FC236}">
                <a16:creationId xmlns:a16="http://schemas.microsoft.com/office/drawing/2014/main" id="{3D9B3B7F-F86F-459C-AD4A-40EFE08877EB}"/>
              </a:ext>
            </a:extLst>
          </p:cNvPr>
          <p:cNvSpPr>
            <a:spLocks noGrp="1" noChangeArrowheads="1"/>
          </p:cNvSpPr>
          <p:nvPr>
            <p:ph type="title" idx="4294967295"/>
          </p:nvPr>
        </p:nvSpPr>
        <p:spPr>
          <a:xfrm>
            <a:off x="533400" y="406401"/>
            <a:ext cx="11125200" cy="688975"/>
          </a:xfrm>
        </p:spPr>
        <p:txBody>
          <a:bodyPr/>
          <a:lstStyle/>
          <a:p>
            <a:r>
              <a:rPr lang="en-US" altLang="es-ES" dirty="0"/>
              <a:t>Oracle Advanced Compression Option</a:t>
            </a:r>
          </a:p>
        </p:txBody>
      </p:sp>
      <p:sp>
        <p:nvSpPr>
          <p:cNvPr id="454659" name="Rectangle 4">
            <a:extLst>
              <a:ext uri="{FF2B5EF4-FFF2-40B4-BE49-F238E27FC236}">
                <a16:creationId xmlns:a16="http://schemas.microsoft.com/office/drawing/2014/main" id="{84788ED6-9A61-4023-ABB2-60C035DE2492}"/>
              </a:ext>
            </a:extLst>
          </p:cNvPr>
          <p:cNvSpPr>
            <a:spLocks noChangeArrowheads="1"/>
          </p:cNvSpPr>
          <p:nvPr/>
        </p:nvSpPr>
        <p:spPr bwMode="auto">
          <a:xfrm>
            <a:off x="1751015" y="2749552"/>
            <a:ext cx="2060575" cy="1192213"/>
          </a:xfrm>
          <a:prstGeom prst="rect">
            <a:avLst/>
          </a:prstGeom>
          <a:solidFill>
            <a:srgbClr val="DDDDDD"/>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DDDDDD"/>
            </a:extrusionClr>
            <a:contourClr>
              <a:srgbClr val="DDDDDD"/>
            </a:contourClr>
          </a:sp3d>
        </p:spPr>
        <p:txBody>
          <a:bodyPr lIns="92075" tIns="46038" rIns="92075" bIns="46038" anchor="ctr">
            <a:flatTx/>
          </a:bodyPr>
          <a:lstStyle>
            <a:lvl1pPr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eaLnBrk="1" hangingPunct="1"/>
            <a:r>
              <a:rPr lang="en-US" altLang="es-ES" sz="1800"/>
              <a:t>Relational Data Compression</a:t>
            </a:r>
          </a:p>
        </p:txBody>
      </p:sp>
      <p:sp>
        <p:nvSpPr>
          <p:cNvPr id="454660" name="Rectangle 5">
            <a:extLst>
              <a:ext uri="{FF2B5EF4-FFF2-40B4-BE49-F238E27FC236}">
                <a16:creationId xmlns:a16="http://schemas.microsoft.com/office/drawing/2014/main" id="{E8EDFF7D-38BC-43DF-B3A7-830542C91F21}"/>
              </a:ext>
            </a:extLst>
          </p:cNvPr>
          <p:cNvSpPr>
            <a:spLocks noChangeArrowheads="1"/>
          </p:cNvSpPr>
          <p:nvPr/>
        </p:nvSpPr>
        <p:spPr bwMode="auto">
          <a:xfrm>
            <a:off x="3897315" y="2749552"/>
            <a:ext cx="2060575" cy="1192213"/>
          </a:xfrm>
          <a:prstGeom prst="rect">
            <a:avLst/>
          </a:prstGeom>
          <a:solidFill>
            <a:srgbClr val="DDDDDD"/>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DDDDDD"/>
            </a:extrusionClr>
            <a:contourClr>
              <a:srgbClr val="DDDDDD"/>
            </a:contourClr>
          </a:sp3d>
        </p:spPr>
        <p:txBody>
          <a:bodyPr lIns="92075" tIns="46038" rIns="92075" bIns="46038" anchor="ctr">
            <a:flatTx/>
          </a:bodyPr>
          <a:lstStyle>
            <a:lvl1pPr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eaLnBrk="1" hangingPunct="1"/>
            <a:r>
              <a:rPr lang="en-US" altLang="es-ES" sz="1800" b="0">
                <a:solidFill>
                  <a:srgbClr val="DDDDDD"/>
                </a:solidFill>
              </a:rPr>
              <a:t>Unstructured Data Compression</a:t>
            </a:r>
          </a:p>
        </p:txBody>
      </p:sp>
      <p:sp>
        <p:nvSpPr>
          <p:cNvPr id="454661" name="Rectangle 6">
            <a:extLst>
              <a:ext uri="{FF2B5EF4-FFF2-40B4-BE49-F238E27FC236}">
                <a16:creationId xmlns:a16="http://schemas.microsoft.com/office/drawing/2014/main" id="{A8635272-7574-4182-93DB-544D6D709C2D}"/>
              </a:ext>
            </a:extLst>
          </p:cNvPr>
          <p:cNvSpPr>
            <a:spLocks noChangeArrowheads="1"/>
          </p:cNvSpPr>
          <p:nvPr/>
        </p:nvSpPr>
        <p:spPr bwMode="auto">
          <a:xfrm>
            <a:off x="6056315" y="2749552"/>
            <a:ext cx="2060575" cy="1192213"/>
          </a:xfrm>
          <a:prstGeom prst="rect">
            <a:avLst/>
          </a:prstGeom>
          <a:solidFill>
            <a:srgbClr val="DDDDDD"/>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DDDDDD"/>
            </a:extrusionClr>
            <a:contourClr>
              <a:srgbClr val="DDDDDD"/>
            </a:contourClr>
          </a:sp3d>
        </p:spPr>
        <p:txBody>
          <a:bodyPr lIns="92075" tIns="46038" rIns="92075" bIns="46038" anchor="ctr">
            <a:flatTx/>
          </a:bodyPr>
          <a:lstStyle>
            <a:lvl1pPr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eaLnBrk="1" hangingPunct="1"/>
            <a:r>
              <a:rPr lang="en-US" altLang="es-ES" sz="1800" b="0">
                <a:solidFill>
                  <a:srgbClr val="DDDDDD"/>
                </a:solidFill>
              </a:rPr>
              <a:t>Backup Data Compression</a:t>
            </a:r>
          </a:p>
        </p:txBody>
      </p:sp>
      <p:sp>
        <p:nvSpPr>
          <p:cNvPr id="454662" name="Rectangle 7">
            <a:extLst>
              <a:ext uri="{FF2B5EF4-FFF2-40B4-BE49-F238E27FC236}">
                <a16:creationId xmlns:a16="http://schemas.microsoft.com/office/drawing/2014/main" id="{D865EFA5-F2C1-4E73-BA72-C3372749B979}"/>
              </a:ext>
            </a:extLst>
          </p:cNvPr>
          <p:cNvSpPr>
            <a:spLocks noChangeArrowheads="1"/>
          </p:cNvSpPr>
          <p:nvPr/>
        </p:nvSpPr>
        <p:spPr bwMode="auto">
          <a:xfrm>
            <a:off x="8215315" y="2749552"/>
            <a:ext cx="2060575" cy="1192213"/>
          </a:xfrm>
          <a:prstGeom prst="rect">
            <a:avLst/>
          </a:prstGeom>
          <a:solidFill>
            <a:srgbClr val="DDDDDD"/>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DDDDDD"/>
            </a:extrusionClr>
            <a:contourClr>
              <a:srgbClr val="DDDDDD"/>
            </a:contourClr>
          </a:sp3d>
        </p:spPr>
        <p:txBody>
          <a:bodyPr lIns="92075" tIns="46038" rIns="92075" bIns="46038" anchor="ctr">
            <a:flatTx/>
          </a:bodyPr>
          <a:lstStyle>
            <a:lvl1pPr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eaLnBrk="1" hangingPunct="1"/>
            <a:r>
              <a:rPr lang="en-US" altLang="es-ES" sz="1800" b="0">
                <a:solidFill>
                  <a:srgbClr val="DDDDDD"/>
                </a:solidFill>
              </a:rPr>
              <a:t>Network Data Compression</a:t>
            </a:r>
          </a:p>
        </p:txBody>
      </p:sp>
      <p:sp>
        <p:nvSpPr>
          <p:cNvPr id="454663" name="Text Box 8">
            <a:extLst>
              <a:ext uri="{FF2B5EF4-FFF2-40B4-BE49-F238E27FC236}">
                <a16:creationId xmlns:a16="http://schemas.microsoft.com/office/drawing/2014/main" id="{46072ADF-8DD1-4D8D-9971-BD5FB25D08C6}"/>
              </a:ext>
            </a:extLst>
          </p:cNvPr>
          <p:cNvSpPr txBox="1">
            <a:spLocks noChangeArrowheads="1"/>
          </p:cNvSpPr>
          <p:nvPr/>
        </p:nvSpPr>
        <p:spPr bwMode="auto">
          <a:xfrm>
            <a:off x="1778000" y="1565277"/>
            <a:ext cx="2057400" cy="1109663"/>
          </a:xfrm>
          <a:prstGeom prst="rect">
            <a:avLst/>
          </a:prstGeom>
          <a:solidFill>
            <a:srgbClr val="FF4747"/>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4747"/>
            </a:extrusionClr>
            <a:contourClr>
              <a:srgbClr val="FF4747"/>
            </a:contourClr>
          </a:sp3d>
        </p:spPr>
        <p:txBody>
          <a:bodyPr lIns="92075" tIns="46038" rIns="92075" bIns="46038" anchor="ctr">
            <a:flatTx/>
          </a:bodyPr>
          <a:lstStyle>
            <a:lvl1pPr marL="114300" indent="-114300" defTabSz="685800" eaLnBrk="0" hangingPunct="0">
              <a:defRPr sz="2000" b="1">
                <a:solidFill>
                  <a:schemeClr val="tx1"/>
                </a:solidFill>
                <a:latin typeface="Arial" panose="020B0604020202020204" pitchFamily="34" charset="0"/>
              </a:defRPr>
            </a:lvl1pPr>
            <a:lvl2pPr marL="742950" indent="-285750" defTabSz="685800" eaLnBrk="0" hangingPunct="0">
              <a:defRPr sz="2000" b="1">
                <a:solidFill>
                  <a:schemeClr val="tx1"/>
                </a:solidFill>
                <a:latin typeface="Arial" panose="020B0604020202020204" pitchFamily="34" charset="0"/>
              </a:defRPr>
            </a:lvl2pPr>
            <a:lvl3pPr marL="1143000" indent="-228600" defTabSz="685800" eaLnBrk="0" hangingPunct="0">
              <a:defRPr sz="2000" b="1">
                <a:solidFill>
                  <a:schemeClr val="tx1"/>
                </a:solidFill>
                <a:latin typeface="Arial" panose="020B0604020202020204" pitchFamily="34" charset="0"/>
              </a:defRPr>
            </a:lvl3pPr>
            <a:lvl4pPr marL="1600200" indent="-228600" defTabSz="685800" eaLnBrk="0" hangingPunct="0">
              <a:defRPr sz="2000" b="1">
                <a:solidFill>
                  <a:schemeClr val="tx1"/>
                </a:solidFill>
                <a:latin typeface="Arial" panose="020B0604020202020204" pitchFamily="34" charset="0"/>
              </a:defRPr>
            </a:lvl4pPr>
            <a:lvl5pPr marL="2057400" indent="-228600" defTabSz="685800" eaLnBrk="0" hangingPunct="0">
              <a:defRPr sz="2000" b="1">
                <a:solidFill>
                  <a:schemeClr val="tx1"/>
                </a:solidFill>
                <a:latin typeface="Arial" panose="020B0604020202020204" pitchFamily="34" charset="0"/>
              </a:defRPr>
            </a:lvl5pPr>
            <a:lvl6pPr marL="2514600" indent="-228600" algn="ctr" defTabSz="685800"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defTabSz="685800"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defTabSz="685800"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defTabSz="685800"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gn="l" eaLnBrk="1" hangingPunct="1">
              <a:buClr>
                <a:schemeClr val="bg1"/>
              </a:buClr>
              <a:buFontTx/>
              <a:buChar char="•"/>
            </a:pPr>
            <a:r>
              <a:rPr lang="en-US" altLang="es-ES" sz="1500" i="1">
                <a:solidFill>
                  <a:schemeClr val="bg1"/>
                </a:solidFill>
              </a:rPr>
              <a:t>OLTP Table Compression</a:t>
            </a:r>
          </a:p>
        </p:txBody>
      </p:sp>
      <p:sp>
        <p:nvSpPr>
          <p:cNvPr id="454664" name="Text Box 9">
            <a:extLst>
              <a:ext uri="{FF2B5EF4-FFF2-40B4-BE49-F238E27FC236}">
                <a16:creationId xmlns:a16="http://schemas.microsoft.com/office/drawing/2014/main" id="{3DEA084C-030D-4FBD-9D32-CA52797304FA}"/>
              </a:ext>
            </a:extLst>
          </p:cNvPr>
          <p:cNvSpPr txBox="1">
            <a:spLocks noChangeArrowheads="1"/>
          </p:cNvSpPr>
          <p:nvPr/>
        </p:nvSpPr>
        <p:spPr bwMode="auto">
          <a:xfrm>
            <a:off x="3937000" y="1565277"/>
            <a:ext cx="2057400" cy="1109663"/>
          </a:xfrm>
          <a:prstGeom prst="rect">
            <a:avLst/>
          </a:prstGeom>
          <a:solidFill>
            <a:srgbClr val="FF4747"/>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4747"/>
            </a:extrusionClr>
            <a:contourClr>
              <a:srgbClr val="FF4747"/>
            </a:contourClr>
          </a:sp3d>
        </p:spPr>
        <p:txBody>
          <a:bodyPr lIns="92075" tIns="46038" rIns="92075" bIns="46038" anchor="ctr">
            <a:flatTx/>
          </a:bodyPr>
          <a:lstStyle>
            <a:lvl1pPr marL="114300" indent="-114300"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gn="l" eaLnBrk="1" hangingPunct="1">
              <a:buClr>
                <a:srgbClr val="969696"/>
              </a:buClr>
              <a:buFontTx/>
              <a:buChar char="•"/>
            </a:pPr>
            <a:r>
              <a:rPr lang="en-US" altLang="es-ES" sz="1500" i="1">
                <a:solidFill>
                  <a:srgbClr val="969696"/>
                </a:solidFill>
              </a:rPr>
              <a:t>SecureFiles Deduplication</a:t>
            </a:r>
          </a:p>
          <a:p>
            <a:pPr algn="l" eaLnBrk="1" hangingPunct="1">
              <a:spcBef>
                <a:spcPct val="25000"/>
              </a:spcBef>
              <a:buClr>
                <a:srgbClr val="969696"/>
              </a:buClr>
              <a:buFontTx/>
              <a:buChar char="•"/>
            </a:pPr>
            <a:r>
              <a:rPr lang="en-US" altLang="es-ES" sz="1500" i="1">
                <a:solidFill>
                  <a:srgbClr val="969696"/>
                </a:solidFill>
              </a:rPr>
              <a:t>SecureFiles  Compression</a:t>
            </a:r>
          </a:p>
        </p:txBody>
      </p:sp>
      <p:sp>
        <p:nvSpPr>
          <p:cNvPr id="454665" name="Text Box 10">
            <a:extLst>
              <a:ext uri="{FF2B5EF4-FFF2-40B4-BE49-F238E27FC236}">
                <a16:creationId xmlns:a16="http://schemas.microsoft.com/office/drawing/2014/main" id="{063F149B-9538-4D7D-ABBF-AAFF4C81ACCD}"/>
              </a:ext>
            </a:extLst>
          </p:cNvPr>
          <p:cNvSpPr txBox="1">
            <a:spLocks noChangeArrowheads="1"/>
          </p:cNvSpPr>
          <p:nvPr/>
        </p:nvSpPr>
        <p:spPr bwMode="auto">
          <a:xfrm>
            <a:off x="6096002" y="1552577"/>
            <a:ext cx="2074863" cy="1109663"/>
          </a:xfrm>
          <a:prstGeom prst="rect">
            <a:avLst/>
          </a:prstGeom>
          <a:solidFill>
            <a:srgbClr val="FF4747"/>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4747"/>
            </a:extrusionClr>
            <a:contourClr>
              <a:srgbClr val="FF4747"/>
            </a:contourClr>
          </a:sp3d>
        </p:spPr>
        <p:txBody>
          <a:bodyPr lIns="92075" tIns="46038" rIns="92075" bIns="46038" anchor="ctr">
            <a:flatTx/>
          </a:bodyPr>
          <a:lstStyle>
            <a:lvl1pPr marL="114300" indent="-114300"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gn="l" eaLnBrk="1" hangingPunct="1">
              <a:buClr>
                <a:srgbClr val="969696"/>
              </a:buClr>
              <a:buFontTx/>
              <a:buChar char="•"/>
            </a:pPr>
            <a:r>
              <a:rPr lang="en-US" altLang="es-ES" sz="1500" i="1">
                <a:solidFill>
                  <a:srgbClr val="969696"/>
                </a:solidFill>
              </a:rPr>
              <a:t>Data Pump Data Compression</a:t>
            </a:r>
          </a:p>
          <a:p>
            <a:pPr algn="l" eaLnBrk="1" hangingPunct="1">
              <a:spcBef>
                <a:spcPct val="25000"/>
              </a:spcBef>
              <a:buClr>
                <a:srgbClr val="969696"/>
              </a:buClr>
              <a:buFontTx/>
              <a:buChar char="•"/>
            </a:pPr>
            <a:r>
              <a:rPr lang="en-US" altLang="es-ES" sz="1500" i="1">
                <a:solidFill>
                  <a:srgbClr val="969696"/>
                </a:solidFill>
              </a:rPr>
              <a:t>RMAN Fast Backup Compression</a:t>
            </a:r>
          </a:p>
        </p:txBody>
      </p:sp>
      <p:sp>
        <p:nvSpPr>
          <p:cNvPr id="454666" name="Text Box 11">
            <a:extLst>
              <a:ext uri="{FF2B5EF4-FFF2-40B4-BE49-F238E27FC236}">
                <a16:creationId xmlns:a16="http://schemas.microsoft.com/office/drawing/2014/main" id="{45B20DDB-529A-49B2-8476-56BDCCDFE660}"/>
              </a:ext>
            </a:extLst>
          </p:cNvPr>
          <p:cNvSpPr txBox="1">
            <a:spLocks noChangeArrowheads="1"/>
          </p:cNvSpPr>
          <p:nvPr/>
        </p:nvSpPr>
        <p:spPr bwMode="auto">
          <a:xfrm>
            <a:off x="8267700" y="1539877"/>
            <a:ext cx="2057400" cy="1109663"/>
          </a:xfrm>
          <a:prstGeom prst="rect">
            <a:avLst/>
          </a:prstGeom>
          <a:solidFill>
            <a:srgbClr val="FF4747"/>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4747"/>
            </a:extrusionClr>
            <a:contourClr>
              <a:srgbClr val="FF4747"/>
            </a:contourClr>
          </a:sp3d>
        </p:spPr>
        <p:txBody>
          <a:bodyPr lIns="92075" tIns="46038" rIns="92075" bIns="46038" anchor="ctr">
            <a:flatTx/>
          </a:bodyPr>
          <a:lstStyle>
            <a:lvl1pPr marL="114300" indent="-114300"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gn="l" eaLnBrk="1" hangingPunct="1">
              <a:buClr>
                <a:srgbClr val="969696"/>
              </a:buClr>
              <a:buFontTx/>
              <a:buChar char="•"/>
            </a:pPr>
            <a:r>
              <a:rPr lang="en-US" altLang="es-ES" sz="1500" i="1">
                <a:solidFill>
                  <a:srgbClr val="969696"/>
                </a:solidFill>
              </a:rPr>
              <a:t>Data Guard Redo Transport Compression</a:t>
            </a:r>
          </a:p>
        </p:txBody>
      </p:sp>
      <p:sp>
        <p:nvSpPr>
          <p:cNvPr id="454668" name="Rectangle 3">
            <a:extLst>
              <a:ext uri="{FF2B5EF4-FFF2-40B4-BE49-F238E27FC236}">
                <a16:creationId xmlns:a16="http://schemas.microsoft.com/office/drawing/2014/main" id="{D008F445-BD8C-4EF1-9134-9E590B306F3A}"/>
              </a:ext>
            </a:extLst>
          </p:cNvPr>
          <p:cNvSpPr>
            <a:spLocks noChangeArrowheads="1"/>
          </p:cNvSpPr>
          <p:nvPr/>
        </p:nvSpPr>
        <p:spPr bwMode="auto">
          <a:xfrm>
            <a:off x="2773363" y="4454525"/>
            <a:ext cx="5670550" cy="130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227013" indent="-227013" algn="l" eaLnBrk="0" hangingPunct="0">
              <a:spcBef>
                <a:spcPct val="20000"/>
              </a:spcBef>
              <a:buChar char="•"/>
              <a:defRPr sz="2400">
                <a:solidFill>
                  <a:schemeClr val="tx1"/>
                </a:solidFill>
                <a:latin typeface="Arial" panose="020B0604020202020204" pitchFamily="34" charset="0"/>
              </a:defRPr>
            </a:lvl1pPr>
            <a:lvl2pPr marL="569913" indent="-228600" algn="l" eaLnBrk="0" hangingPunct="0">
              <a:spcBef>
                <a:spcPct val="20000"/>
              </a:spcBef>
              <a:buChar char="•"/>
              <a:defRPr sz="2000">
                <a:solidFill>
                  <a:schemeClr val="tx1"/>
                </a:solidFill>
                <a:latin typeface="Arial" panose="020B0604020202020204" pitchFamily="34" charset="0"/>
              </a:defRPr>
            </a:lvl2pPr>
            <a:lvl3pPr marL="1143000" indent="-228600" algn="l" eaLnBrk="0" hangingPunct="0">
              <a:spcBef>
                <a:spcPct val="20000"/>
              </a:spcBef>
              <a:buChar char="•"/>
              <a:defRPr sz="20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Char char="•"/>
              <a:defRPr sz="2000">
                <a:solidFill>
                  <a:schemeClr val="tx1"/>
                </a:solidFill>
                <a:latin typeface="Arial" panose="020B0604020202020204" pitchFamily="34" charset="0"/>
              </a:defRPr>
            </a:lvl9pPr>
          </a:lstStyle>
          <a:p>
            <a:pPr>
              <a:lnSpc>
                <a:spcPct val="100000"/>
              </a:lnSpc>
              <a:spcBef>
                <a:spcPct val="50000"/>
              </a:spcBef>
            </a:pPr>
            <a:r>
              <a:rPr lang="en-US" altLang="es-ES" sz="2000" dirty="0"/>
              <a:t>Reduce </a:t>
            </a:r>
            <a:r>
              <a:rPr lang="en-US" altLang="es-ES" sz="2000" dirty="0" err="1"/>
              <a:t>requerimientos</a:t>
            </a:r>
            <a:r>
              <a:rPr lang="en-US" altLang="es-ES" sz="2000" dirty="0"/>
              <a:t> de </a:t>
            </a:r>
            <a:r>
              <a:rPr lang="en-US" altLang="es-ES" sz="2000" dirty="0" err="1"/>
              <a:t>recursos</a:t>
            </a:r>
            <a:r>
              <a:rPr lang="en-US" altLang="es-ES" sz="2000" dirty="0"/>
              <a:t> y </a:t>
            </a:r>
            <a:r>
              <a:rPr lang="en-US" altLang="es-ES" sz="2000" dirty="0" err="1"/>
              <a:t>costes</a:t>
            </a:r>
            <a:r>
              <a:rPr lang="en-US" altLang="es-ES" sz="2000" dirty="0"/>
              <a:t> </a:t>
            </a:r>
          </a:p>
          <a:p>
            <a:pPr lvl="1">
              <a:lnSpc>
                <a:spcPct val="100000"/>
              </a:lnSpc>
            </a:pPr>
            <a:r>
              <a:rPr lang="en-US" altLang="es-ES" sz="1800" dirty="0" err="1"/>
              <a:t>Almacenamiento</a:t>
            </a:r>
            <a:endParaRPr lang="en-US" altLang="es-ES" sz="1800" dirty="0"/>
          </a:p>
          <a:p>
            <a:pPr lvl="1">
              <a:lnSpc>
                <a:spcPct val="100000"/>
              </a:lnSpc>
            </a:pPr>
            <a:r>
              <a:rPr lang="en-US" altLang="es-ES" sz="1800" dirty="0"/>
              <a:t>Ancho de </a:t>
            </a:r>
            <a:r>
              <a:rPr lang="en-US" altLang="es-ES" sz="1800" dirty="0" err="1"/>
              <a:t>banda</a:t>
            </a:r>
            <a:endParaRPr lang="en-US" altLang="es-ES" sz="1800" dirty="0"/>
          </a:p>
          <a:p>
            <a:pPr lvl="1">
              <a:lnSpc>
                <a:spcPct val="100000"/>
              </a:lnSpc>
            </a:pPr>
            <a:r>
              <a:rPr lang="en-US" altLang="es-ES" sz="1800" dirty="0" err="1"/>
              <a:t>Uso</a:t>
            </a:r>
            <a:r>
              <a:rPr lang="en-US" altLang="es-ES" sz="1800" dirty="0"/>
              <a:t> de </a:t>
            </a:r>
            <a:r>
              <a:rPr lang="en-US" altLang="es-ES" sz="1800" dirty="0" err="1"/>
              <a:t>memoria</a:t>
            </a:r>
            <a:endParaRPr lang="en-US" altLang="es-ES" sz="1800" dirty="0"/>
          </a:p>
        </p:txBody>
      </p:sp>
    </p:spTree>
    <p:extLst>
      <p:ext uri="{BB962C8B-B14F-4D97-AF65-F5344CB8AC3E}">
        <p14:creationId xmlns:p14="http://schemas.microsoft.com/office/powerpoint/2010/main" val="2987915199"/>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Rectangle 2">
            <a:extLst>
              <a:ext uri="{FF2B5EF4-FFF2-40B4-BE49-F238E27FC236}">
                <a16:creationId xmlns:a16="http://schemas.microsoft.com/office/drawing/2014/main" id="{17840246-A6E2-425F-BFDD-3FCE1B9BB530}"/>
              </a:ext>
            </a:extLst>
          </p:cNvPr>
          <p:cNvSpPr>
            <a:spLocks noGrp="1" noChangeArrowheads="1"/>
          </p:cNvSpPr>
          <p:nvPr>
            <p:ph type="title"/>
          </p:nvPr>
        </p:nvSpPr>
        <p:spPr>
          <a:xfrm>
            <a:off x="238140" y="277814"/>
            <a:ext cx="9241472" cy="941388"/>
          </a:xfrm>
        </p:spPr>
        <p:txBody>
          <a:bodyPr/>
          <a:lstStyle/>
          <a:p>
            <a:r>
              <a:rPr lang="en-US" altLang="es-ES" dirty="0" err="1"/>
              <a:t>Compresión</a:t>
            </a:r>
            <a:r>
              <a:rPr lang="en-US" altLang="es-ES" dirty="0"/>
              <a:t> de </a:t>
            </a:r>
            <a:r>
              <a:rPr lang="en-US" altLang="es-ES" dirty="0" err="1"/>
              <a:t>Datos</a:t>
            </a:r>
            <a:r>
              <a:rPr lang="en-US" altLang="es-ES" dirty="0"/>
              <a:t> </a:t>
            </a:r>
            <a:r>
              <a:rPr lang="en-US" altLang="es-ES" dirty="0" err="1"/>
              <a:t>Estructurados</a:t>
            </a:r>
            <a:br>
              <a:rPr lang="en-US" altLang="es-ES" dirty="0"/>
            </a:br>
            <a:r>
              <a:rPr lang="en-US" altLang="es-ES" sz="2400" dirty="0">
                <a:solidFill>
                  <a:schemeClr val="accent1"/>
                </a:solidFill>
              </a:rPr>
              <a:t>Para </a:t>
            </a:r>
            <a:r>
              <a:rPr lang="en-US" altLang="es-ES" sz="2400" dirty="0" err="1">
                <a:solidFill>
                  <a:schemeClr val="accent1"/>
                </a:solidFill>
              </a:rPr>
              <a:t>aplicaciones</a:t>
            </a:r>
            <a:r>
              <a:rPr lang="en-US" altLang="es-ES" sz="2400" dirty="0">
                <a:solidFill>
                  <a:schemeClr val="accent1"/>
                </a:solidFill>
              </a:rPr>
              <a:t> OLTP y Data Warehousing</a:t>
            </a:r>
          </a:p>
        </p:txBody>
      </p:sp>
      <p:sp>
        <p:nvSpPr>
          <p:cNvPr id="455683" name="Rectangle 3">
            <a:extLst>
              <a:ext uri="{FF2B5EF4-FFF2-40B4-BE49-F238E27FC236}">
                <a16:creationId xmlns:a16="http://schemas.microsoft.com/office/drawing/2014/main" id="{0ADE2E75-AFA0-4525-973D-8B9CD1718FA8}"/>
              </a:ext>
            </a:extLst>
          </p:cNvPr>
          <p:cNvSpPr>
            <a:spLocks noGrp="1" noChangeArrowheads="1"/>
          </p:cNvSpPr>
          <p:nvPr>
            <p:ph type="body" idx="1"/>
          </p:nvPr>
        </p:nvSpPr>
        <p:spPr>
          <a:xfrm>
            <a:off x="1470328" y="1660775"/>
            <a:ext cx="8856028" cy="4835525"/>
          </a:xfrm>
        </p:spPr>
        <p:txBody>
          <a:bodyPr/>
          <a:lstStyle/>
          <a:p>
            <a:pPr marL="457200" indent="-457200">
              <a:buFont typeface="Arial" panose="020B0604020202020204" pitchFamily="34" charset="0"/>
              <a:buChar char="•"/>
            </a:pPr>
            <a:r>
              <a:rPr lang="en-US" altLang="es-ES" dirty="0" err="1"/>
              <a:t>Introducido</a:t>
            </a:r>
            <a:r>
              <a:rPr lang="en-US" altLang="es-ES" dirty="0"/>
              <a:t> </a:t>
            </a:r>
            <a:r>
              <a:rPr lang="en-US" altLang="es-ES" dirty="0" err="1"/>
              <a:t>en</a:t>
            </a:r>
            <a:r>
              <a:rPr lang="en-US" altLang="es-ES" dirty="0"/>
              <a:t> Oracle9</a:t>
            </a:r>
            <a:r>
              <a:rPr lang="en-US" altLang="es-ES" i="1" dirty="0"/>
              <a:t>i </a:t>
            </a:r>
            <a:r>
              <a:rPr lang="en-US" altLang="es-ES" dirty="0"/>
              <a:t>Release 2</a:t>
            </a:r>
            <a:endParaRPr lang="en-US" altLang="es-ES" i="1" dirty="0"/>
          </a:p>
          <a:p>
            <a:pPr marL="800100" lvl="1" indent="-342900">
              <a:buFont typeface="Arial" panose="020B0604020202020204" pitchFamily="34" charset="0"/>
              <a:buChar char="•"/>
            </a:pPr>
            <a:r>
              <a:rPr lang="es-ES_tradnl" altLang="es-ES" dirty="0"/>
              <a:t>Compresión durante las </a:t>
            </a:r>
            <a:r>
              <a:rPr lang="en-US" altLang="es-ES" dirty="0" err="1"/>
              <a:t>operaciones</a:t>
            </a:r>
            <a:r>
              <a:rPr lang="en-US" altLang="es-ES" dirty="0"/>
              <a:t> </a:t>
            </a:r>
            <a:r>
              <a:rPr lang="en-US" altLang="es-ES" dirty="0" err="1"/>
              <a:t>masivas</a:t>
            </a:r>
            <a:r>
              <a:rPr lang="en-US" altLang="es-ES" dirty="0"/>
              <a:t> de </a:t>
            </a:r>
            <a:r>
              <a:rPr lang="en-US" altLang="es-ES" dirty="0" err="1"/>
              <a:t>carga</a:t>
            </a:r>
            <a:r>
              <a:rPr lang="en-US" altLang="es-ES" dirty="0"/>
              <a:t> (Direct Load, CTAS)</a:t>
            </a:r>
          </a:p>
          <a:p>
            <a:pPr marL="800100" lvl="1" indent="-342900">
              <a:buFont typeface="Arial" panose="020B0604020202020204" pitchFamily="34" charset="0"/>
              <a:buChar char="•"/>
            </a:pPr>
            <a:r>
              <a:rPr lang="es-ES_tradnl" altLang="es-ES" dirty="0"/>
              <a:t>Los datos modificados mediante DML no se comprimen</a:t>
            </a:r>
            <a:endParaRPr lang="en-US" altLang="es-ES" dirty="0"/>
          </a:p>
          <a:p>
            <a:pPr marL="457200" indent="-457200">
              <a:buFont typeface="Arial" panose="020B0604020202020204" pitchFamily="34" charset="0"/>
              <a:buChar char="•"/>
            </a:pPr>
            <a:r>
              <a:rPr lang="en-US" altLang="es-ES" dirty="0" err="1"/>
              <a:t>Desde</a:t>
            </a:r>
            <a:r>
              <a:rPr lang="en-US" altLang="es-ES" dirty="0"/>
              <a:t> Oracle 11</a:t>
            </a:r>
            <a:r>
              <a:rPr lang="en-US" altLang="es-ES" i="1" dirty="0"/>
              <a:t>g</a:t>
            </a:r>
            <a:r>
              <a:rPr lang="en-US" altLang="es-ES" dirty="0"/>
              <a:t> </a:t>
            </a:r>
            <a:r>
              <a:rPr lang="en-US" altLang="es-ES" dirty="0" err="1"/>
              <a:t>extiende</a:t>
            </a:r>
            <a:r>
              <a:rPr lang="en-US" altLang="es-ES" dirty="0"/>
              <a:t> la </a:t>
            </a:r>
            <a:r>
              <a:rPr lang="en-US" altLang="es-ES" dirty="0" err="1"/>
              <a:t>compresión</a:t>
            </a:r>
            <a:r>
              <a:rPr lang="en-US" altLang="es-ES" dirty="0"/>
              <a:t> a </a:t>
            </a:r>
            <a:r>
              <a:rPr lang="en-US" altLang="es-ES" dirty="0" err="1"/>
              <a:t>datos</a:t>
            </a:r>
            <a:r>
              <a:rPr lang="en-US" altLang="es-ES" dirty="0"/>
              <a:t> OLTP</a:t>
            </a:r>
          </a:p>
          <a:p>
            <a:pPr marL="800100" lvl="1" indent="-342900">
              <a:buFont typeface="Arial" panose="020B0604020202020204" pitchFamily="34" charset="0"/>
              <a:buChar char="•"/>
            </a:pPr>
            <a:r>
              <a:rPr lang="en-US" altLang="es-ES" dirty="0" err="1"/>
              <a:t>Soporte</a:t>
            </a:r>
            <a:r>
              <a:rPr lang="en-US" altLang="es-ES" dirty="0"/>
              <a:t> para </a:t>
            </a:r>
            <a:r>
              <a:rPr lang="en-US" altLang="es-ES" dirty="0" err="1"/>
              <a:t>operaciones</a:t>
            </a:r>
            <a:r>
              <a:rPr lang="en-US" altLang="es-ES" dirty="0"/>
              <a:t> DML </a:t>
            </a:r>
            <a:r>
              <a:rPr lang="en-US" altLang="es-ES" dirty="0" err="1"/>
              <a:t>convencionales</a:t>
            </a:r>
            <a:r>
              <a:rPr lang="en-US" altLang="es-ES" dirty="0"/>
              <a:t> (INSERT, UPDATE, DELETE)</a:t>
            </a:r>
          </a:p>
          <a:p>
            <a:pPr marL="457200" indent="-457200">
              <a:buFont typeface="Arial" panose="020B0604020202020204" pitchFamily="34" charset="0"/>
              <a:buChar char="•"/>
            </a:pPr>
            <a:r>
              <a:rPr lang="en-US" altLang="es-ES" dirty="0" err="1"/>
              <a:t>Beneficios</a:t>
            </a:r>
            <a:endParaRPr lang="en-US" altLang="es-ES" dirty="0"/>
          </a:p>
          <a:p>
            <a:pPr marL="800100" lvl="1" indent="-342900">
              <a:buFont typeface="Arial" panose="020B0604020202020204" pitchFamily="34" charset="0"/>
              <a:buChar char="•"/>
            </a:pPr>
            <a:r>
              <a:rPr lang="es-ES_tradnl" altLang="es-ES" dirty="0"/>
              <a:t>Mejor rendimiento para las consultas de acceso a grandes cantidades de datos </a:t>
            </a:r>
          </a:p>
          <a:p>
            <a:pPr marL="800100" lvl="1" indent="-342900">
              <a:buFont typeface="Arial" panose="020B0604020202020204" pitchFamily="34" charset="0"/>
              <a:buChar char="•"/>
            </a:pPr>
            <a:r>
              <a:rPr lang="es-ES_tradnl" altLang="es-ES" dirty="0"/>
              <a:t>Los datos se comprimen a nivel de bloque de base de datos</a:t>
            </a:r>
          </a:p>
          <a:p>
            <a:pPr marL="800100" lvl="1" indent="-342900">
              <a:buFont typeface="Arial" panose="020B0604020202020204" pitchFamily="34" charset="0"/>
              <a:buChar char="•"/>
            </a:pPr>
            <a:r>
              <a:rPr lang="en-US" altLang="es-ES" dirty="0"/>
              <a:t>No es </a:t>
            </a:r>
            <a:r>
              <a:rPr lang="en-US" altLang="es-ES" dirty="0" err="1"/>
              <a:t>necesario</a:t>
            </a:r>
            <a:r>
              <a:rPr lang="en-US" altLang="es-ES" dirty="0"/>
              <a:t> </a:t>
            </a:r>
            <a:r>
              <a:rPr lang="en-US" altLang="es-ES" dirty="0" err="1"/>
              <a:t>descomprimir</a:t>
            </a:r>
            <a:r>
              <a:rPr lang="en-US" altLang="es-ES" dirty="0"/>
              <a:t> los </a:t>
            </a:r>
            <a:r>
              <a:rPr lang="en-US" altLang="es-ES" dirty="0" err="1"/>
              <a:t>datos</a:t>
            </a:r>
            <a:r>
              <a:rPr lang="en-US" altLang="es-ES" dirty="0"/>
              <a:t> al </a:t>
            </a:r>
            <a:r>
              <a:rPr lang="en-US" altLang="es-ES" dirty="0" err="1"/>
              <a:t>leerlos</a:t>
            </a:r>
            <a:r>
              <a:rPr lang="es-ES_tradnl" altLang="es-ES" dirty="0"/>
              <a:t> </a:t>
            </a:r>
            <a:endParaRPr lang="en-US" altLang="es-ES" dirty="0"/>
          </a:p>
        </p:txBody>
      </p:sp>
    </p:spTree>
    <p:extLst>
      <p:ext uri="{BB962C8B-B14F-4D97-AF65-F5344CB8AC3E}">
        <p14:creationId xmlns:p14="http://schemas.microsoft.com/office/powerpoint/2010/main" val="4254187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a:xfrm>
            <a:off x="1144291" y="202454"/>
            <a:ext cx="10106567" cy="941142"/>
          </a:xfrm>
        </p:spPr>
        <p:txBody>
          <a:bodyPr/>
          <a:lstStyle/>
          <a:p>
            <a:r>
              <a:rPr lang="en-US"/>
              <a:t>OLTP Proceso compresión de tabla</a:t>
            </a:r>
          </a:p>
        </p:txBody>
      </p:sp>
      <p:grpSp>
        <p:nvGrpSpPr>
          <p:cNvPr id="2" name="Group 3"/>
          <p:cNvGrpSpPr>
            <a:grpSpLocks/>
          </p:cNvGrpSpPr>
          <p:nvPr/>
        </p:nvGrpSpPr>
        <p:grpSpPr bwMode="auto">
          <a:xfrm>
            <a:off x="1677551" y="1443555"/>
            <a:ext cx="9037930" cy="4270850"/>
            <a:chOff x="817" y="909"/>
            <a:chExt cx="4271" cy="2691"/>
          </a:xfrm>
        </p:grpSpPr>
        <p:grpSp>
          <p:nvGrpSpPr>
            <p:cNvPr id="3" name="Group 4"/>
            <p:cNvGrpSpPr>
              <a:grpSpLocks/>
            </p:cNvGrpSpPr>
            <p:nvPr/>
          </p:nvGrpSpPr>
          <p:grpSpPr bwMode="auto">
            <a:xfrm>
              <a:off x="960" y="909"/>
              <a:ext cx="3888" cy="915"/>
              <a:chOff x="960" y="909"/>
              <a:chExt cx="3888" cy="915"/>
            </a:xfrm>
          </p:grpSpPr>
          <p:grpSp>
            <p:nvGrpSpPr>
              <p:cNvPr id="4" name="Group 5"/>
              <p:cNvGrpSpPr>
                <a:grpSpLocks/>
              </p:cNvGrpSpPr>
              <p:nvPr/>
            </p:nvGrpSpPr>
            <p:grpSpPr bwMode="auto">
              <a:xfrm>
                <a:off x="960" y="909"/>
                <a:ext cx="432" cy="915"/>
                <a:chOff x="144" y="909"/>
                <a:chExt cx="432" cy="915"/>
              </a:xfrm>
            </p:grpSpPr>
            <p:sp>
              <p:nvSpPr>
                <p:cNvPr id="459782" name="AutoShape 6"/>
                <p:cNvSpPr>
                  <a:spLocks noChangeArrowheads="1"/>
                </p:cNvSpPr>
                <p:nvPr/>
              </p:nvSpPr>
              <p:spPr bwMode="auto">
                <a:xfrm>
                  <a:off x="144" y="977"/>
                  <a:ext cx="432" cy="847"/>
                </a:xfrm>
                <a:prstGeom prst="cube">
                  <a:avLst>
                    <a:gd name="adj" fmla="val 25000"/>
                  </a:avLst>
                </a:prstGeom>
                <a:solidFill>
                  <a:srgbClr val="FFFFFF"/>
                </a:solidFill>
                <a:ln w="9525">
                  <a:solidFill>
                    <a:srgbClr val="000000"/>
                  </a:solidFill>
                  <a:miter lim="800000"/>
                  <a:headEnd/>
                  <a:tailEnd/>
                </a:ln>
              </p:spPr>
              <p:txBody>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59783" name="AutoShape 7"/>
                <p:cNvSpPr>
                  <a:spLocks noChangeArrowheads="1"/>
                </p:cNvSpPr>
                <p:nvPr/>
              </p:nvSpPr>
              <p:spPr bwMode="auto">
                <a:xfrm>
                  <a:off x="144" y="909"/>
                  <a:ext cx="432" cy="195"/>
                </a:xfrm>
                <a:prstGeom prst="cube">
                  <a:avLst>
                    <a:gd name="adj" fmla="val 58333"/>
                  </a:avLst>
                </a:prstGeom>
                <a:solidFill>
                  <a:srgbClr val="C0C0C0"/>
                </a:solidFill>
                <a:ln w="9525">
                  <a:solidFill>
                    <a:srgbClr val="000000"/>
                  </a:solidFill>
                  <a:miter lim="800000"/>
                  <a:headEnd/>
                  <a:tailEnd/>
                </a:ln>
              </p:spPr>
              <p:txBody>
                <a:bodyPr/>
                <a:lstStyle/>
                <a:p>
                  <a:pPr algn="ctr" fontAlgn="base">
                    <a:lnSpc>
                      <a:spcPct val="90000"/>
                    </a:lnSpc>
                    <a:spcBef>
                      <a:spcPct val="50000"/>
                    </a:spcBef>
                    <a:spcAft>
                      <a:spcPct val="0"/>
                    </a:spcAft>
                    <a:buClr>
                      <a:srgbClr val="FD0000"/>
                    </a:buClr>
                  </a:pPr>
                  <a:endParaRPr lang="en-US" sz="2666" b="1">
                    <a:solidFill>
                      <a:srgbClr val="000000"/>
                    </a:solidFill>
                  </a:endParaRPr>
                </a:p>
              </p:txBody>
            </p:sp>
          </p:grpSp>
          <p:grpSp>
            <p:nvGrpSpPr>
              <p:cNvPr id="5" name="Group 8"/>
              <p:cNvGrpSpPr>
                <a:grpSpLocks/>
              </p:cNvGrpSpPr>
              <p:nvPr/>
            </p:nvGrpSpPr>
            <p:grpSpPr bwMode="auto">
              <a:xfrm>
                <a:off x="1824" y="912"/>
                <a:ext cx="432" cy="912"/>
                <a:chOff x="1584" y="1584"/>
                <a:chExt cx="336" cy="672"/>
              </a:xfrm>
            </p:grpSpPr>
            <p:sp>
              <p:nvSpPr>
                <p:cNvPr id="459785" name="AutoShape 9" descr="Large grid"/>
                <p:cNvSpPr>
                  <a:spLocks noChangeArrowheads="1"/>
                </p:cNvSpPr>
                <p:nvPr/>
              </p:nvSpPr>
              <p:spPr bwMode="auto">
                <a:xfrm>
                  <a:off x="1584" y="1728"/>
                  <a:ext cx="336" cy="528"/>
                </a:xfrm>
                <a:prstGeom prst="cube">
                  <a:avLst>
                    <a:gd name="adj" fmla="val 25236"/>
                  </a:avLst>
                </a:prstGeom>
                <a:pattFill prst="lgGrid">
                  <a:fgClr>
                    <a:srgbClr val="FF0000"/>
                  </a:fgClr>
                  <a:bgClr>
                    <a:srgbClr val="FFFFFF"/>
                  </a:bgClr>
                </a:pattFill>
                <a:ln w="9525">
                  <a:solidFill>
                    <a:srgbClr val="000000"/>
                  </a:solidFill>
                  <a:miter lim="800000"/>
                  <a:headEnd/>
                  <a:tailEnd/>
                </a:ln>
              </p:spPr>
              <p:txBody>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59786" name="AutoShape 10"/>
                <p:cNvSpPr>
                  <a:spLocks noChangeArrowheads="1"/>
                </p:cNvSpPr>
                <p:nvPr/>
              </p:nvSpPr>
              <p:spPr bwMode="auto">
                <a:xfrm>
                  <a:off x="1584" y="1632"/>
                  <a:ext cx="336" cy="192"/>
                </a:xfrm>
                <a:prstGeom prst="cube">
                  <a:avLst>
                    <a:gd name="adj" fmla="val 44583"/>
                  </a:avLst>
                </a:prstGeom>
                <a:solidFill>
                  <a:srgbClr val="FFFFFF"/>
                </a:solidFill>
                <a:ln w="9525">
                  <a:solidFill>
                    <a:srgbClr val="000000"/>
                  </a:solidFill>
                  <a:miter lim="800000"/>
                  <a:headEnd/>
                  <a:tailEnd/>
                </a:ln>
              </p:spPr>
              <p:txBody>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59787" name="AutoShape 11"/>
                <p:cNvSpPr>
                  <a:spLocks noChangeArrowheads="1"/>
                </p:cNvSpPr>
                <p:nvPr/>
              </p:nvSpPr>
              <p:spPr bwMode="auto">
                <a:xfrm>
                  <a:off x="1584" y="1584"/>
                  <a:ext cx="336" cy="144"/>
                </a:xfrm>
                <a:prstGeom prst="cube">
                  <a:avLst>
                    <a:gd name="adj" fmla="val 58333"/>
                  </a:avLst>
                </a:prstGeom>
                <a:solidFill>
                  <a:srgbClr val="C0C0C0"/>
                </a:solidFill>
                <a:ln w="9525">
                  <a:solidFill>
                    <a:srgbClr val="000000"/>
                  </a:solidFill>
                  <a:miter lim="800000"/>
                  <a:headEnd/>
                  <a:tailEnd/>
                </a:ln>
              </p:spPr>
              <p:txBody>
                <a:bodyPr/>
                <a:lstStyle/>
                <a:p>
                  <a:pPr algn="ctr" fontAlgn="base">
                    <a:lnSpc>
                      <a:spcPct val="90000"/>
                    </a:lnSpc>
                    <a:spcBef>
                      <a:spcPct val="50000"/>
                    </a:spcBef>
                    <a:spcAft>
                      <a:spcPct val="0"/>
                    </a:spcAft>
                    <a:buClr>
                      <a:srgbClr val="FD0000"/>
                    </a:buClr>
                  </a:pPr>
                  <a:endParaRPr lang="en-US" sz="2666" b="1">
                    <a:solidFill>
                      <a:srgbClr val="000000"/>
                    </a:solidFill>
                  </a:endParaRPr>
                </a:p>
              </p:txBody>
            </p:sp>
          </p:grpSp>
          <p:grpSp>
            <p:nvGrpSpPr>
              <p:cNvPr id="6" name="Group 12"/>
              <p:cNvGrpSpPr>
                <a:grpSpLocks/>
              </p:cNvGrpSpPr>
              <p:nvPr/>
            </p:nvGrpSpPr>
            <p:grpSpPr bwMode="auto">
              <a:xfrm>
                <a:off x="2688" y="912"/>
                <a:ext cx="432" cy="912"/>
                <a:chOff x="2112" y="1584"/>
                <a:chExt cx="336" cy="672"/>
              </a:xfrm>
            </p:grpSpPr>
            <p:sp>
              <p:nvSpPr>
                <p:cNvPr id="459789" name="AutoShape 13" descr="Small grid"/>
                <p:cNvSpPr>
                  <a:spLocks noChangeArrowheads="1"/>
                </p:cNvSpPr>
                <p:nvPr/>
              </p:nvSpPr>
              <p:spPr bwMode="auto">
                <a:xfrm>
                  <a:off x="2112" y="1968"/>
                  <a:ext cx="336" cy="288"/>
                </a:xfrm>
                <a:prstGeom prst="cube">
                  <a:avLst>
                    <a:gd name="adj" fmla="val 29167"/>
                  </a:avLst>
                </a:prstGeom>
                <a:pattFill prst="smGrid">
                  <a:fgClr>
                    <a:srgbClr val="FF0000"/>
                  </a:fgClr>
                  <a:bgClr>
                    <a:srgbClr val="FFFFFF"/>
                  </a:bgClr>
                </a:pattFill>
                <a:ln w="9525">
                  <a:solidFill>
                    <a:srgbClr val="000000"/>
                  </a:solidFill>
                  <a:miter lim="800000"/>
                  <a:headEnd/>
                  <a:tailEnd/>
                </a:ln>
              </p:spPr>
              <p:txBody>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59790" name="AutoShape 14"/>
                <p:cNvSpPr>
                  <a:spLocks noChangeArrowheads="1"/>
                </p:cNvSpPr>
                <p:nvPr/>
              </p:nvSpPr>
              <p:spPr bwMode="auto">
                <a:xfrm>
                  <a:off x="2112" y="1632"/>
                  <a:ext cx="336" cy="432"/>
                </a:xfrm>
                <a:prstGeom prst="cube">
                  <a:avLst>
                    <a:gd name="adj" fmla="val 25000"/>
                  </a:avLst>
                </a:prstGeom>
                <a:solidFill>
                  <a:srgbClr val="FFFFFF"/>
                </a:solidFill>
                <a:ln w="9525">
                  <a:solidFill>
                    <a:srgbClr val="000000"/>
                  </a:solidFill>
                  <a:miter lim="800000"/>
                  <a:headEnd/>
                  <a:tailEnd/>
                </a:ln>
              </p:spPr>
              <p:txBody>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59791" name="AutoShape 15"/>
                <p:cNvSpPr>
                  <a:spLocks noChangeArrowheads="1"/>
                </p:cNvSpPr>
                <p:nvPr/>
              </p:nvSpPr>
              <p:spPr bwMode="auto">
                <a:xfrm>
                  <a:off x="2112" y="1584"/>
                  <a:ext cx="336" cy="144"/>
                </a:xfrm>
                <a:prstGeom prst="cube">
                  <a:avLst>
                    <a:gd name="adj" fmla="val 58333"/>
                  </a:avLst>
                </a:prstGeom>
                <a:solidFill>
                  <a:srgbClr val="C0C0C0"/>
                </a:solidFill>
                <a:ln w="9525">
                  <a:solidFill>
                    <a:srgbClr val="000000"/>
                  </a:solidFill>
                  <a:miter lim="800000"/>
                  <a:headEnd/>
                  <a:tailEnd/>
                </a:ln>
              </p:spPr>
              <p:txBody>
                <a:bodyPr/>
                <a:lstStyle/>
                <a:p>
                  <a:pPr algn="ctr" fontAlgn="base">
                    <a:lnSpc>
                      <a:spcPct val="90000"/>
                    </a:lnSpc>
                    <a:spcBef>
                      <a:spcPct val="50000"/>
                    </a:spcBef>
                    <a:spcAft>
                      <a:spcPct val="0"/>
                    </a:spcAft>
                    <a:buClr>
                      <a:srgbClr val="FD0000"/>
                    </a:buClr>
                  </a:pPr>
                  <a:endParaRPr lang="en-US" sz="2666" b="1">
                    <a:solidFill>
                      <a:srgbClr val="000000"/>
                    </a:solidFill>
                  </a:endParaRPr>
                </a:p>
              </p:txBody>
            </p:sp>
          </p:grpSp>
          <p:grpSp>
            <p:nvGrpSpPr>
              <p:cNvPr id="7" name="Group 16"/>
              <p:cNvGrpSpPr>
                <a:grpSpLocks/>
              </p:cNvGrpSpPr>
              <p:nvPr/>
            </p:nvGrpSpPr>
            <p:grpSpPr bwMode="auto">
              <a:xfrm>
                <a:off x="3552" y="912"/>
                <a:ext cx="432" cy="912"/>
                <a:chOff x="2640" y="1584"/>
                <a:chExt cx="336" cy="672"/>
              </a:xfrm>
            </p:grpSpPr>
            <p:sp>
              <p:nvSpPr>
                <p:cNvPr id="459793" name="AutoShape 17" descr="Small grid"/>
                <p:cNvSpPr>
                  <a:spLocks noChangeArrowheads="1"/>
                </p:cNvSpPr>
                <p:nvPr/>
              </p:nvSpPr>
              <p:spPr bwMode="auto">
                <a:xfrm>
                  <a:off x="2640" y="1968"/>
                  <a:ext cx="336" cy="288"/>
                </a:xfrm>
                <a:prstGeom prst="cube">
                  <a:avLst>
                    <a:gd name="adj" fmla="val 29167"/>
                  </a:avLst>
                </a:prstGeom>
                <a:pattFill prst="smGrid">
                  <a:fgClr>
                    <a:srgbClr val="FF0000"/>
                  </a:fgClr>
                  <a:bgClr>
                    <a:srgbClr val="FFFFFF"/>
                  </a:bgClr>
                </a:pattFill>
                <a:ln w="9525">
                  <a:solidFill>
                    <a:srgbClr val="000000"/>
                  </a:solidFill>
                  <a:miter lim="800000"/>
                  <a:headEnd/>
                  <a:tailEnd/>
                </a:ln>
              </p:spPr>
              <p:txBody>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59794" name="AutoShape 18" descr="Large grid"/>
                <p:cNvSpPr>
                  <a:spLocks noChangeArrowheads="1"/>
                </p:cNvSpPr>
                <p:nvPr/>
              </p:nvSpPr>
              <p:spPr bwMode="auto">
                <a:xfrm>
                  <a:off x="2640" y="1728"/>
                  <a:ext cx="336" cy="336"/>
                </a:xfrm>
                <a:prstGeom prst="cube">
                  <a:avLst>
                    <a:gd name="adj" fmla="val 25000"/>
                  </a:avLst>
                </a:prstGeom>
                <a:pattFill prst="lgGrid">
                  <a:fgClr>
                    <a:srgbClr val="FF0000"/>
                  </a:fgClr>
                  <a:bgClr>
                    <a:srgbClr val="FFFFFF"/>
                  </a:bgClr>
                </a:pattFill>
                <a:ln w="9525">
                  <a:solidFill>
                    <a:srgbClr val="000000"/>
                  </a:solidFill>
                  <a:miter lim="800000"/>
                  <a:headEnd/>
                  <a:tailEnd/>
                </a:ln>
              </p:spPr>
              <p:txBody>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59795" name="AutoShape 19"/>
                <p:cNvSpPr>
                  <a:spLocks noChangeArrowheads="1"/>
                </p:cNvSpPr>
                <p:nvPr/>
              </p:nvSpPr>
              <p:spPr bwMode="auto">
                <a:xfrm>
                  <a:off x="2640" y="1632"/>
                  <a:ext cx="336" cy="192"/>
                </a:xfrm>
                <a:prstGeom prst="cube">
                  <a:avLst>
                    <a:gd name="adj" fmla="val 44583"/>
                  </a:avLst>
                </a:prstGeom>
                <a:solidFill>
                  <a:srgbClr val="FFFFFF"/>
                </a:solidFill>
                <a:ln w="9525">
                  <a:solidFill>
                    <a:srgbClr val="000000"/>
                  </a:solidFill>
                  <a:miter lim="800000"/>
                  <a:headEnd/>
                  <a:tailEnd/>
                </a:ln>
              </p:spPr>
              <p:txBody>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59796" name="AutoShape 20"/>
                <p:cNvSpPr>
                  <a:spLocks noChangeArrowheads="1"/>
                </p:cNvSpPr>
                <p:nvPr/>
              </p:nvSpPr>
              <p:spPr bwMode="auto">
                <a:xfrm>
                  <a:off x="2640" y="1584"/>
                  <a:ext cx="336" cy="144"/>
                </a:xfrm>
                <a:prstGeom prst="cube">
                  <a:avLst>
                    <a:gd name="adj" fmla="val 58333"/>
                  </a:avLst>
                </a:prstGeom>
                <a:solidFill>
                  <a:srgbClr val="C0C0C0"/>
                </a:solidFill>
                <a:ln w="9525">
                  <a:solidFill>
                    <a:srgbClr val="000000"/>
                  </a:solidFill>
                  <a:miter lim="800000"/>
                  <a:headEnd/>
                  <a:tailEnd/>
                </a:ln>
              </p:spPr>
              <p:txBody>
                <a:bodyPr/>
                <a:lstStyle/>
                <a:p>
                  <a:pPr algn="ctr" fontAlgn="base">
                    <a:lnSpc>
                      <a:spcPct val="90000"/>
                    </a:lnSpc>
                    <a:spcBef>
                      <a:spcPct val="50000"/>
                    </a:spcBef>
                    <a:spcAft>
                      <a:spcPct val="0"/>
                    </a:spcAft>
                    <a:buClr>
                      <a:srgbClr val="FD0000"/>
                    </a:buClr>
                  </a:pPr>
                  <a:endParaRPr lang="en-US" sz="2666" b="1">
                    <a:solidFill>
                      <a:srgbClr val="000000"/>
                    </a:solidFill>
                  </a:endParaRPr>
                </a:p>
              </p:txBody>
            </p:sp>
          </p:grpSp>
          <p:grpSp>
            <p:nvGrpSpPr>
              <p:cNvPr id="8" name="Group 21"/>
              <p:cNvGrpSpPr>
                <a:grpSpLocks/>
              </p:cNvGrpSpPr>
              <p:nvPr/>
            </p:nvGrpSpPr>
            <p:grpSpPr bwMode="auto">
              <a:xfrm>
                <a:off x="4416" y="912"/>
                <a:ext cx="432" cy="912"/>
                <a:chOff x="3168" y="1584"/>
                <a:chExt cx="336" cy="672"/>
              </a:xfrm>
            </p:grpSpPr>
            <p:sp>
              <p:nvSpPr>
                <p:cNvPr id="459798" name="AutoShape 22" descr="Small grid"/>
                <p:cNvSpPr>
                  <a:spLocks noChangeArrowheads="1"/>
                </p:cNvSpPr>
                <p:nvPr/>
              </p:nvSpPr>
              <p:spPr bwMode="auto">
                <a:xfrm>
                  <a:off x="3168" y="1824"/>
                  <a:ext cx="336" cy="432"/>
                </a:xfrm>
                <a:prstGeom prst="cube">
                  <a:avLst>
                    <a:gd name="adj" fmla="val 24644"/>
                  </a:avLst>
                </a:prstGeom>
                <a:pattFill prst="smGrid">
                  <a:fgClr>
                    <a:srgbClr val="FF0000"/>
                  </a:fgClr>
                  <a:bgClr>
                    <a:srgbClr val="FFFFFF"/>
                  </a:bgClr>
                </a:pattFill>
                <a:ln w="9525">
                  <a:solidFill>
                    <a:srgbClr val="000000"/>
                  </a:solidFill>
                  <a:miter lim="800000"/>
                  <a:headEnd/>
                  <a:tailEnd/>
                </a:ln>
              </p:spPr>
              <p:txBody>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59799" name="AutoShape 23"/>
                <p:cNvSpPr>
                  <a:spLocks noChangeArrowheads="1"/>
                </p:cNvSpPr>
                <p:nvPr/>
              </p:nvSpPr>
              <p:spPr bwMode="auto">
                <a:xfrm>
                  <a:off x="3168" y="1632"/>
                  <a:ext cx="336" cy="288"/>
                </a:xfrm>
                <a:prstGeom prst="cube">
                  <a:avLst>
                    <a:gd name="adj" fmla="val 30139"/>
                  </a:avLst>
                </a:prstGeom>
                <a:solidFill>
                  <a:srgbClr val="FFFFFF"/>
                </a:solidFill>
                <a:ln w="9525">
                  <a:solidFill>
                    <a:srgbClr val="000000"/>
                  </a:solidFill>
                  <a:miter lim="800000"/>
                  <a:headEnd/>
                  <a:tailEnd/>
                </a:ln>
              </p:spPr>
              <p:txBody>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59800" name="AutoShape 24"/>
                <p:cNvSpPr>
                  <a:spLocks noChangeArrowheads="1"/>
                </p:cNvSpPr>
                <p:nvPr/>
              </p:nvSpPr>
              <p:spPr bwMode="auto">
                <a:xfrm>
                  <a:off x="3168" y="1584"/>
                  <a:ext cx="336" cy="144"/>
                </a:xfrm>
                <a:prstGeom prst="cube">
                  <a:avLst>
                    <a:gd name="adj" fmla="val 58333"/>
                  </a:avLst>
                </a:prstGeom>
                <a:solidFill>
                  <a:srgbClr val="C0C0C0"/>
                </a:solidFill>
                <a:ln w="9525">
                  <a:solidFill>
                    <a:srgbClr val="000000"/>
                  </a:solidFill>
                  <a:miter lim="800000"/>
                  <a:headEnd/>
                  <a:tailEnd/>
                </a:ln>
              </p:spPr>
              <p:txBody>
                <a:bodyPr/>
                <a:lstStyle/>
                <a:p>
                  <a:pPr algn="ctr" fontAlgn="base">
                    <a:lnSpc>
                      <a:spcPct val="90000"/>
                    </a:lnSpc>
                    <a:spcBef>
                      <a:spcPct val="50000"/>
                    </a:spcBef>
                    <a:spcAft>
                      <a:spcPct val="0"/>
                    </a:spcAft>
                    <a:buClr>
                      <a:srgbClr val="FD0000"/>
                    </a:buClr>
                  </a:pPr>
                  <a:endParaRPr lang="en-US" sz="2666" b="1">
                    <a:solidFill>
                      <a:srgbClr val="000000"/>
                    </a:solidFill>
                  </a:endParaRPr>
                </a:p>
              </p:txBody>
            </p:sp>
          </p:grpSp>
          <p:sp>
            <p:nvSpPr>
              <p:cNvPr id="459801" name="AutoShape 25"/>
              <p:cNvSpPr>
                <a:spLocks noChangeArrowheads="1"/>
              </p:cNvSpPr>
              <p:nvPr/>
            </p:nvSpPr>
            <p:spPr bwMode="auto">
              <a:xfrm>
                <a:off x="1488" y="1344"/>
                <a:ext cx="192" cy="144"/>
              </a:xfrm>
              <a:prstGeom prst="chevron">
                <a:avLst>
                  <a:gd name="adj" fmla="val 33333"/>
                </a:avLst>
              </a:prstGeom>
              <a:solidFill>
                <a:srgbClr val="000000"/>
              </a:solidFill>
              <a:ln w="9525">
                <a:solidFill>
                  <a:srgbClr val="000000"/>
                </a:solidFill>
                <a:miter lim="800000"/>
                <a:headEnd/>
                <a:tailEnd/>
              </a:ln>
              <a:effectLst/>
            </p:spPr>
            <p:txBody>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59802" name="AutoShape 26"/>
              <p:cNvSpPr>
                <a:spLocks noChangeArrowheads="1"/>
              </p:cNvSpPr>
              <p:nvPr/>
            </p:nvSpPr>
            <p:spPr bwMode="auto">
              <a:xfrm>
                <a:off x="2352" y="1344"/>
                <a:ext cx="192" cy="144"/>
              </a:xfrm>
              <a:prstGeom prst="chevron">
                <a:avLst>
                  <a:gd name="adj" fmla="val 33333"/>
                </a:avLst>
              </a:prstGeom>
              <a:solidFill>
                <a:srgbClr val="000000"/>
              </a:solidFill>
              <a:ln w="9525">
                <a:solidFill>
                  <a:srgbClr val="000000"/>
                </a:solidFill>
                <a:miter lim="800000"/>
                <a:headEnd/>
                <a:tailEnd/>
              </a:ln>
              <a:effectLst/>
            </p:spPr>
            <p:txBody>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59803" name="AutoShape 27"/>
              <p:cNvSpPr>
                <a:spLocks noChangeArrowheads="1"/>
              </p:cNvSpPr>
              <p:nvPr/>
            </p:nvSpPr>
            <p:spPr bwMode="auto">
              <a:xfrm>
                <a:off x="3216" y="1344"/>
                <a:ext cx="192" cy="144"/>
              </a:xfrm>
              <a:prstGeom prst="chevron">
                <a:avLst>
                  <a:gd name="adj" fmla="val 33333"/>
                </a:avLst>
              </a:prstGeom>
              <a:solidFill>
                <a:srgbClr val="000000"/>
              </a:solidFill>
              <a:ln w="9525">
                <a:solidFill>
                  <a:srgbClr val="000000"/>
                </a:solidFill>
                <a:miter lim="800000"/>
                <a:headEnd/>
                <a:tailEnd/>
              </a:ln>
              <a:effectLst/>
            </p:spPr>
            <p:txBody>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59804" name="AutoShape 28"/>
              <p:cNvSpPr>
                <a:spLocks noChangeArrowheads="1"/>
              </p:cNvSpPr>
              <p:nvPr/>
            </p:nvSpPr>
            <p:spPr bwMode="auto">
              <a:xfrm>
                <a:off x="4080" y="1344"/>
                <a:ext cx="192" cy="144"/>
              </a:xfrm>
              <a:prstGeom prst="chevron">
                <a:avLst>
                  <a:gd name="adj" fmla="val 33333"/>
                </a:avLst>
              </a:prstGeom>
              <a:solidFill>
                <a:srgbClr val="000000"/>
              </a:solidFill>
              <a:ln w="9525">
                <a:solidFill>
                  <a:srgbClr val="000000"/>
                </a:solidFill>
                <a:miter lim="800000"/>
                <a:headEnd/>
                <a:tailEnd/>
              </a:ln>
              <a:effectLst/>
            </p:spPr>
            <p:txBody>
              <a:bodyPr/>
              <a:lstStyle/>
              <a:p>
                <a:pPr algn="ctr" fontAlgn="base">
                  <a:lnSpc>
                    <a:spcPct val="90000"/>
                  </a:lnSpc>
                  <a:spcBef>
                    <a:spcPct val="50000"/>
                  </a:spcBef>
                  <a:spcAft>
                    <a:spcPct val="0"/>
                  </a:spcAft>
                  <a:buClr>
                    <a:srgbClr val="FD0000"/>
                  </a:buClr>
                </a:pPr>
                <a:endParaRPr lang="en-US" sz="2666" b="1">
                  <a:solidFill>
                    <a:srgbClr val="000000"/>
                  </a:solidFill>
                </a:endParaRPr>
              </a:p>
            </p:txBody>
          </p:sp>
        </p:grpSp>
        <p:grpSp>
          <p:nvGrpSpPr>
            <p:cNvPr id="9" name="Group 29"/>
            <p:cNvGrpSpPr>
              <a:grpSpLocks/>
            </p:cNvGrpSpPr>
            <p:nvPr/>
          </p:nvGrpSpPr>
          <p:grpSpPr bwMode="auto">
            <a:xfrm>
              <a:off x="817" y="1912"/>
              <a:ext cx="4271" cy="632"/>
              <a:chOff x="817" y="1912"/>
              <a:chExt cx="4271" cy="632"/>
            </a:xfrm>
          </p:grpSpPr>
          <p:sp>
            <p:nvSpPr>
              <p:cNvPr id="459806" name="Text Box 30" descr="Large grid"/>
              <p:cNvSpPr txBox="1">
                <a:spLocks noChangeArrowheads="1"/>
              </p:cNvSpPr>
              <p:nvPr/>
            </p:nvSpPr>
            <p:spPr bwMode="auto">
              <a:xfrm>
                <a:off x="1440" y="1928"/>
                <a:ext cx="1008" cy="608"/>
              </a:xfrm>
              <a:prstGeom prst="rect">
                <a:avLst/>
              </a:prstGeom>
              <a:noFill/>
              <a:ln w="9525">
                <a:solidFill>
                  <a:srgbClr val="000000"/>
                </a:solidFill>
                <a:miter lim="800000"/>
                <a:headEnd/>
                <a:tailEnd/>
              </a:ln>
              <a:effectLst/>
            </p:spPr>
            <p:txBody>
              <a:bodyPr lIns="0" rIns="0"/>
              <a:lstStyle/>
              <a:p>
                <a:pPr algn="ctr" eaLnBrk="0" fontAlgn="base" hangingPunct="0">
                  <a:spcBef>
                    <a:spcPct val="0"/>
                  </a:spcBef>
                  <a:spcAft>
                    <a:spcPts val="800"/>
                  </a:spcAft>
                </a:pPr>
                <a:r>
                  <a:rPr lang="en-US" sz="2133" b="1" dirty="0" err="1">
                    <a:solidFill>
                      <a:srgbClr val="000000"/>
                    </a:solidFill>
                  </a:rPr>
                  <a:t>Initialmente</a:t>
                </a:r>
                <a:r>
                  <a:rPr lang="en-US" sz="2133" b="1" dirty="0">
                    <a:solidFill>
                      <a:srgbClr val="000000"/>
                    </a:solidFill>
                  </a:rPr>
                  <a:t> </a:t>
                </a:r>
                <a:r>
                  <a:rPr lang="en-US" sz="2133" b="1" dirty="0" err="1">
                    <a:solidFill>
                      <a:srgbClr val="000000"/>
                    </a:solidFill>
                  </a:rPr>
                  <a:t>Bloque</a:t>
                </a:r>
                <a:r>
                  <a:rPr lang="en-US" sz="2133" b="1" dirty="0">
                    <a:solidFill>
                      <a:srgbClr val="000000"/>
                    </a:solidFill>
                  </a:rPr>
                  <a:t> no </a:t>
                </a:r>
                <a:r>
                  <a:rPr lang="en-US" sz="2133" b="1" dirty="0" err="1">
                    <a:solidFill>
                      <a:srgbClr val="000000"/>
                    </a:solidFill>
                  </a:rPr>
                  <a:t>comprimido</a:t>
                </a:r>
                <a:endParaRPr lang="en-US" sz="2133" b="1" dirty="0">
                  <a:solidFill>
                    <a:srgbClr val="000000"/>
                  </a:solidFill>
                </a:endParaRPr>
              </a:p>
            </p:txBody>
          </p:sp>
          <p:sp>
            <p:nvSpPr>
              <p:cNvPr id="459807" name="Text Box 31" descr="Large grid"/>
              <p:cNvSpPr txBox="1">
                <a:spLocks noChangeArrowheads="1"/>
              </p:cNvSpPr>
              <p:nvPr/>
            </p:nvSpPr>
            <p:spPr bwMode="auto">
              <a:xfrm>
                <a:off x="2461" y="1920"/>
                <a:ext cx="899" cy="624"/>
              </a:xfrm>
              <a:prstGeom prst="rect">
                <a:avLst/>
              </a:prstGeom>
              <a:noFill/>
              <a:ln w="9525">
                <a:solidFill>
                  <a:srgbClr val="000000"/>
                </a:solidFill>
                <a:miter lim="800000"/>
                <a:headEnd/>
                <a:tailEnd/>
              </a:ln>
              <a:effectLst/>
            </p:spPr>
            <p:txBody>
              <a:bodyPr lIns="0" tIns="182832" rIns="0"/>
              <a:lstStyle/>
              <a:p>
                <a:pPr algn="ctr" eaLnBrk="0" fontAlgn="base" hangingPunct="0">
                  <a:spcBef>
                    <a:spcPct val="0"/>
                  </a:spcBef>
                  <a:spcAft>
                    <a:spcPts val="800"/>
                  </a:spcAft>
                </a:pPr>
                <a:r>
                  <a:rPr lang="en-US" sz="2133" b="1" dirty="0" err="1">
                    <a:solidFill>
                      <a:srgbClr val="000000"/>
                    </a:solidFill>
                  </a:rPr>
                  <a:t>Bloque</a:t>
                </a:r>
                <a:r>
                  <a:rPr lang="en-US" sz="2133" b="1" dirty="0">
                    <a:solidFill>
                      <a:srgbClr val="000000"/>
                    </a:solidFill>
                  </a:rPr>
                  <a:t> </a:t>
                </a:r>
                <a:r>
                  <a:rPr lang="en-US" sz="2133" b="1" dirty="0" err="1">
                    <a:solidFill>
                      <a:srgbClr val="000000"/>
                    </a:solidFill>
                  </a:rPr>
                  <a:t>comprimido</a:t>
                </a:r>
                <a:endParaRPr lang="en-US" sz="2133" b="1" dirty="0">
                  <a:solidFill>
                    <a:srgbClr val="000000"/>
                  </a:solidFill>
                </a:endParaRPr>
              </a:p>
            </p:txBody>
          </p:sp>
          <p:sp>
            <p:nvSpPr>
              <p:cNvPr id="459808" name="Text Box 32" descr="Large grid"/>
              <p:cNvSpPr txBox="1">
                <a:spLocks noChangeArrowheads="1"/>
              </p:cNvSpPr>
              <p:nvPr/>
            </p:nvSpPr>
            <p:spPr bwMode="auto">
              <a:xfrm>
                <a:off x="3360" y="1912"/>
                <a:ext cx="864" cy="632"/>
              </a:xfrm>
              <a:prstGeom prst="rect">
                <a:avLst/>
              </a:prstGeom>
              <a:noFill/>
              <a:ln w="9525">
                <a:solidFill>
                  <a:srgbClr val="000000"/>
                </a:solidFill>
                <a:miter lim="800000"/>
                <a:headEnd/>
                <a:tailEnd/>
              </a:ln>
              <a:effectLst/>
            </p:spPr>
            <p:txBody>
              <a:bodyPr lIns="0" rIns="0"/>
              <a:lstStyle/>
              <a:p>
                <a:pPr algn="ctr" eaLnBrk="0" fontAlgn="base" hangingPunct="0">
                  <a:spcBef>
                    <a:spcPct val="0"/>
                  </a:spcBef>
                  <a:spcAft>
                    <a:spcPts val="800"/>
                  </a:spcAft>
                </a:pPr>
                <a:r>
                  <a:rPr lang="en-US" sz="2133" b="1" dirty="0" err="1">
                    <a:solidFill>
                      <a:srgbClr val="000000"/>
                    </a:solidFill>
                  </a:rPr>
                  <a:t>Parcialmente</a:t>
                </a:r>
                <a:r>
                  <a:rPr lang="en-US" sz="2133" b="1" dirty="0">
                    <a:solidFill>
                      <a:srgbClr val="000000"/>
                    </a:solidFill>
                  </a:rPr>
                  <a:t> </a:t>
                </a:r>
                <a:r>
                  <a:rPr lang="en-US" sz="2133" b="1" dirty="0" err="1">
                    <a:solidFill>
                      <a:srgbClr val="000000"/>
                    </a:solidFill>
                  </a:rPr>
                  <a:t>Comprimido</a:t>
                </a:r>
                <a:endParaRPr lang="en-US" sz="2133" b="1" dirty="0">
                  <a:solidFill>
                    <a:srgbClr val="000000"/>
                  </a:solidFill>
                </a:endParaRPr>
              </a:p>
            </p:txBody>
          </p:sp>
          <p:sp>
            <p:nvSpPr>
              <p:cNvPr id="459809" name="Text Box 33" descr="Large grid"/>
              <p:cNvSpPr txBox="1">
                <a:spLocks noChangeArrowheads="1"/>
              </p:cNvSpPr>
              <p:nvPr/>
            </p:nvSpPr>
            <p:spPr bwMode="auto">
              <a:xfrm>
                <a:off x="4224" y="1920"/>
                <a:ext cx="864" cy="624"/>
              </a:xfrm>
              <a:prstGeom prst="rect">
                <a:avLst/>
              </a:prstGeom>
              <a:noFill/>
              <a:ln w="9525">
                <a:solidFill>
                  <a:srgbClr val="000000"/>
                </a:solidFill>
                <a:miter lim="800000"/>
                <a:headEnd/>
                <a:tailEnd/>
              </a:ln>
              <a:effectLst/>
            </p:spPr>
            <p:txBody>
              <a:bodyPr lIns="0" tIns="182832" rIns="0"/>
              <a:lstStyle/>
              <a:p>
                <a:pPr algn="ctr" eaLnBrk="0" fontAlgn="base" hangingPunct="0">
                  <a:spcBef>
                    <a:spcPct val="0"/>
                  </a:spcBef>
                  <a:spcAft>
                    <a:spcPts val="800"/>
                  </a:spcAft>
                </a:pPr>
                <a:r>
                  <a:rPr lang="en-US" sz="2133" b="1" dirty="0" err="1">
                    <a:solidFill>
                      <a:srgbClr val="000000"/>
                    </a:solidFill>
                  </a:rPr>
                  <a:t>Bloque</a:t>
                </a:r>
                <a:r>
                  <a:rPr lang="en-US" sz="2133" b="1" dirty="0">
                    <a:solidFill>
                      <a:srgbClr val="000000"/>
                    </a:solidFill>
                  </a:rPr>
                  <a:t> </a:t>
                </a:r>
                <a:r>
                  <a:rPr lang="en-US" sz="2133" b="1" dirty="0" err="1">
                    <a:solidFill>
                      <a:srgbClr val="000000"/>
                    </a:solidFill>
                  </a:rPr>
                  <a:t>Comprimido</a:t>
                </a:r>
                <a:r>
                  <a:rPr lang="en-US" sz="2133" b="1" dirty="0">
                    <a:solidFill>
                      <a:srgbClr val="000000"/>
                    </a:solidFill>
                  </a:rPr>
                  <a:t> </a:t>
                </a:r>
              </a:p>
            </p:txBody>
          </p:sp>
          <p:sp>
            <p:nvSpPr>
              <p:cNvPr id="459810" name="Text Box 34" descr="Large grid"/>
              <p:cNvSpPr txBox="1">
                <a:spLocks noChangeArrowheads="1"/>
              </p:cNvSpPr>
              <p:nvPr/>
            </p:nvSpPr>
            <p:spPr bwMode="auto">
              <a:xfrm>
                <a:off x="817" y="1920"/>
                <a:ext cx="623" cy="608"/>
              </a:xfrm>
              <a:prstGeom prst="rect">
                <a:avLst/>
              </a:prstGeom>
              <a:noFill/>
              <a:ln w="9525">
                <a:solidFill>
                  <a:srgbClr val="000000"/>
                </a:solidFill>
                <a:miter lim="800000"/>
                <a:headEnd/>
                <a:tailEnd/>
              </a:ln>
              <a:effectLst/>
            </p:spPr>
            <p:txBody>
              <a:bodyPr lIns="0" tIns="182832" rIns="0"/>
              <a:lstStyle/>
              <a:p>
                <a:pPr algn="ctr" eaLnBrk="0" fontAlgn="base" hangingPunct="0">
                  <a:spcBef>
                    <a:spcPct val="0"/>
                  </a:spcBef>
                  <a:spcAft>
                    <a:spcPts val="800"/>
                  </a:spcAft>
                </a:pPr>
                <a:r>
                  <a:rPr lang="en-US" sz="2133" b="1">
                    <a:solidFill>
                      <a:srgbClr val="000000"/>
                    </a:solidFill>
                  </a:rPr>
                  <a:t>Bloque </a:t>
                </a:r>
              </a:p>
              <a:p>
                <a:pPr algn="ctr" eaLnBrk="0" fontAlgn="base" hangingPunct="0">
                  <a:spcBef>
                    <a:spcPct val="0"/>
                  </a:spcBef>
                  <a:spcAft>
                    <a:spcPts val="800"/>
                  </a:spcAft>
                </a:pPr>
                <a:r>
                  <a:rPr lang="en-US" sz="2133" b="1">
                    <a:solidFill>
                      <a:srgbClr val="000000"/>
                    </a:solidFill>
                  </a:rPr>
                  <a:t>vacio</a:t>
                </a:r>
              </a:p>
            </p:txBody>
          </p:sp>
        </p:grpSp>
        <p:grpSp>
          <p:nvGrpSpPr>
            <p:cNvPr id="10" name="Group 35"/>
            <p:cNvGrpSpPr>
              <a:grpSpLocks/>
            </p:cNvGrpSpPr>
            <p:nvPr/>
          </p:nvGrpSpPr>
          <p:grpSpPr bwMode="auto">
            <a:xfrm>
              <a:off x="1488" y="2688"/>
              <a:ext cx="2736" cy="912"/>
              <a:chOff x="2016" y="2832"/>
              <a:chExt cx="2736" cy="912"/>
            </a:xfrm>
          </p:grpSpPr>
          <p:sp>
            <p:nvSpPr>
              <p:cNvPr id="459812" name="Text Box 36" descr="Large grid"/>
              <p:cNvSpPr txBox="1">
                <a:spLocks noChangeArrowheads="1"/>
              </p:cNvSpPr>
              <p:nvPr/>
            </p:nvSpPr>
            <p:spPr bwMode="auto">
              <a:xfrm>
                <a:off x="2016" y="2832"/>
                <a:ext cx="2736" cy="912"/>
              </a:xfrm>
              <a:prstGeom prst="rect">
                <a:avLst/>
              </a:prstGeom>
              <a:noFill/>
              <a:ln w="9525">
                <a:solidFill>
                  <a:srgbClr val="000000"/>
                </a:solidFill>
                <a:miter lim="800000"/>
                <a:headEnd/>
                <a:tailEnd/>
              </a:ln>
              <a:effectLst/>
            </p:spPr>
            <p:txBody>
              <a:bodyPr/>
              <a:lstStyle/>
              <a:p>
                <a:pPr algn="ctr" eaLnBrk="0" fontAlgn="base" hangingPunct="0">
                  <a:spcBef>
                    <a:spcPct val="0"/>
                  </a:spcBef>
                  <a:spcAft>
                    <a:spcPct val="0"/>
                  </a:spcAft>
                </a:pPr>
                <a:endParaRPr lang="en-US" sz="2133" b="1">
                  <a:solidFill>
                    <a:srgbClr val="000000"/>
                  </a:solidFill>
                </a:endParaRPr>
              </a:p>
              <a:p>
                <a:pPr eaLnBrk="0" fontAlgn="base" hangingPunct="0">
                  <a:spcBef>
                    <a:spcPct val="0"/>
                  </a:spcBef>
                  <a:spcAft>
                    <a:spcPct val="0"/>
                  </a:spcAft>
                </a:pPr>
                <a:r>
                  <a:rPr lang="en-US" sz="2133">
                    <a:solidFill>
                      <a:srgbClr val="000000"/>
                    </a:solidFill>
                  </a:rPr>
                  <a:t>      </a:t>
                </a:r>
              </a:p>
              <a:p>
                <a:pPr algn="r" eaLnBrk="0" fontAlgn="base" hangingPunct="0">
                  <a:spcBef>
                    <a:spcPct val="0"/>
                  </a:spcBef>
                  <a:spcAft>
                    <a:spcPct val="0"/>
                  </a:spcAft>
                </a:pPr>
                <a:endParaRPr lang="en-US" sz="2133">
                  <a:solidFill>
                    <a:srgbClr val="000000"/>
                  </a:solidFill>
                </a:endParaRPr>
              </a:p>
            </p:txBody>
          </p:sp>
          <p:sp>
            <p:nvSpPr>
              <p:cNvPr id="459813" name="Line 37"/>
              <p:cNvSpPr>
                <a:spLocks noChangeShapeType="1"/>
              </p:cNvSpPr>
              <p:nvPr/>
            </p:nvSpPr>
            <p:spPr bwMode="auto">
              <a:xfrm>
                <a:off x="2016" y="3024"/>
                <a:ext cx="2736" cy="0"/>
              </a:xfrm>
              <a:prstGeom prst="line">
                <a:avLst/>
              </a:prstGeom>
              <a:noFill/>
              <a:ln w="9525">
                <a:solidFill>
                  <a:srgbClr val="000000"/>
                </a:solidFill>
                <a:round/>
                <a:headEnd/>
                <a:tailEnd/>
              </a:ln>
              <a:effectLst/>
            </p:spPr>
            <p:txBody>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59814" name="Rectangle 38" descr="Small grid"/>
              <p:cNvSpPr>
                <a:spLocks noChangeArrowheads="1"/>
              </p:cNvSpPr>
              <p:nvPr/>
            </p:nvSpPr>
            <p:spPr bwMode="auto">
              <a:xfrm>
                <a:off x="3264" y="3408"/>
                <a:ext cx="192" cy="192"/>
              </a:xfrm>
              <a:prstGeom prst="rect">
                <a:avLst/>
              </a:prstGeom>
              <a:pattFill prst="smGrid">
                <a:fgClr>
                  <a:srgbClr val="FF0000"/>
                </a:fgClr>
                <a:bgClr>
                  <a:srgbClr val="FFFFFF"/>
                </a:bgClr>
              </a:pattFill>
              <a:ln w="9525">
                <a:solidFill>
                  <a:srgbClr val="000000"/>
                </a:solidFill>
                <a:miter lim="800000"/>
                <a:headEnd/>
                <a:tailEnd/>
              </a:ln>
              <a:effectLst/>
            </p:spPr>
            <p:txBody>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59815" name="Rectangle 39"/>
              <p:cNvSpPr>
                <a:spLocks noChangeArrowheads="1"/>
              </p:cNvSpPr>
              <p:nvPr/>
            </p:nvSpPr>
            <p:spPr bwMode="auto">
              <a:xfrm>
                <a:off x="2112" y="3120"/>
                <a:ext cx="192" cy="192"/>
              </a:xfrm>
              <a:prstGeom prst="rect">
                <a:avLst/>
              </a:prstGeom>
              <a:solidFill>
                <a:srgbClr val="C0C0C0"/>
              </a:solidFill>
              <a:ln w="9525">
                <a:solidFill>
                  <a:srgbClr val="000000"/>
                </a:solidFill>
                <a:miter lim="800000"/>
                <a:headEnd/>
                <a:tailEnd/>
              </a:ln>
              <a:effectLst/>
            </p:spPr>
            <p:txBody>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59816" name="Rectangle 40" descr="Large grid"/>
              <p:cNvSpPr>
                <a:spLocks noChangeArrowheads="1"/>
              </p:cNvSpPr>
              <p:nvPr/>
            </p:nvSpPr>
            <p:spPr bwMode="auto">
              <a:xfrm>
                <a:off x="2112" y="3408"/>
                <a:ext cx="192" cy="192"/>
              </a:xfrm>
              <a:prstGeom prst="rect">
                <a:avLst/>
              </a:prstGeom>
              <a:noFill/>
              <a:ln w="9525">
                <a:solidFill>
                  <a:srgbClr val="000000"/>
                </a:solidFill>
                <a:miter lim="800000"/>
                <a:headEnd/>
                <a:tailEnd/>
              </a:ln>
              <a:effectLst/>
            </p:spPr>
            <p:txBody>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59817" name="Text Box 41"/>
              <p:cNvSpPr txBox="1">
                <a:spLocks noChangeArrowheads="1"/>
              </p:cNvSpPr>
              <p:nvPr/>
            </p:nvSpPr>
            <p:spPr bwMode="auto">
              <a:xfrm>
                <a:off x="2304" y="3120"/>
                <a:ext cx="604" cy="264"/>
              </a:xfrm>
              <a:prstGeom prst="rect">
                <a:avLst/>
              </a:prstGeom>
              <a:noFill/>
              <a:ln w="9525">
                <a:noFill/>
                <a:miter lim="800000"/>
                <a:headEnd/>
                <a:tailEnd/>
              </a:ln>
              <a:effectLst/>
            </p:spPr>
            <p:txBody>
              <a:bodyPr wrap="none" lIns="122735" tIns="61368" rIns="122735" bIns="61368">
                <a:spAutoFit/>
                <a:flatTx/>
              </a:bodyPr>
              <a:lstStyle/>
              <a:p>
                <a:pPr fontAlgn="base">
                  <a:lnSpc>
                    <a:spcPct val="90000"/>
                  </a:lnSpc>
                  <a:spcBef>
                    <a:spcPct val="20000"/>
                  </a:spcBef>
                  <a:spcAft>
                    <a:spcPct val="0"/>
                  </a:spcAft>
                  <a:buClr>
                    <a:srgbClr val="FD0000"/>
                  </a:buClr>
                </a:pPr>
                <a:r>
                  <a:rPr lang="en-US" sz="2133">
                    <a:solidFill>
                      <a:srgbClr val="000000"/>
                    </a:solidFill>
                  </a:rPr>
                  <a:t>Cabecera</a:t>
                </a:r>
              </a:p>
            </p:txBody>
          </p:sp>
          <p:sp>
            <p:nvSpPr>
              <p:cNvPr id="459818" name="Text Box 42"/>
              <p:cNvSpPr txBox="1">
                <a:spLocks noChangeArrowheads="1"/>
              </p:cNvSpPr>
              <p:nvPr/>
            </p:nvSpPr>
            <p:spPr bwMode="auto">
              <a:xfrm>
                <a:off x="2304" y="3403"/>
                <a:ext cx="778" cy="264"/>
              </a:xfrm>
              <a:prstGeom prst="rect">
                <a:avLst/>
              </a:prstGeom>
              <a:noFill/>
              <a:ln w="9525">
                <a:noFill/>
                <a:miter lim="800000"/>
                <a:headEnd/>
                <a:tailEnd/>
              </a:ln>
              <a:effectLst/>
            </p:spPr>
            <p:txBody>
              <a:bodyPr wrap="none" lIns="122735" tIns="61368" rIns="122735" bIns="61368">
                <a:spAutoFit/>
                <a:flatTx/>
              </a:bodyPr>
              <a:lstStyle/>
              <a:p>
                <a:pPr fontAlgn="base">
                  <a:lnSpc>
                    <a:spcPct val="90000"/>
                  </a:lnSpc>
                  <a:spcBef>
                    <a:spcPct val="20000"/>
                  </a:spcBef>
                  <a:spcAft>
                    <a:spcPct val="0"/>
                  </a:spcAft>
                  <a:buClr>
                    <a:srgbClr val="FD0000"/>
                  </a:buClr>
                </a:pPr>
                <a:r>
                  <a:rPr lang="en-US" sz="2133">
                    <a:solidFill>
                      <a:srgbClr val="000000"/>
                    </a:solidFill>
                  </a:rPr>
                  <a:t>Espacio libre</a:t>
                </a:r>
              </a:p>
            </p:txBody>
          </p:sp>
          <p:sp>
            <p:nvSpPr>
              <p:cNvPr id="459819" name="Rectangle 43" descr="Large grid"/>
              <p:cNvSpPr>
                <a:spLocks noChangeArrowheads="1"/>
              </p:cNvSpPr>
              <p:nvPr/>
            </p:nvSpPr>
            <p:spPr bwMode="auto">
              <a:xfrm>
                <a:off x="3264" y="3120"/>
                <a:ext cx="192" cy="192"/>
              </a:xfrm>
              <a:prstGeom prst="rect">
                <a:avLst/>
              </a:prstGeom>
              <a:pattFill prst="lgGrid">
                <a:fgClr>
                  <a:srgbClr val="FF0000"/>
                </a:fgClr>
                <a:bgClr>
                  <a:srgbClr val="FFFFFF"/>
                </a:bgClr>
              </a:pattFill>
              <a:ln w="9525">
                <a:solidFill>
                  <a:srgbClr val="000000"/>
                </a:solidFill>
                <a:miter lim="800000"/>
                <a:headEnd/>
                <a:tailEnd/>
              </a:ln>
              <a:effectLst/>
            </p:spPr>
            <p:txBody>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59820" name="Text Box 44"/>
              <p:cNvSpPr txBox="1">
                <a:spLocks noChangeArrowheads="1"/>
              </p:cNvSpPr>
              <p:nvPr/>
            </p:nvSpPr>
            <p:spPr bwMode="auto">
              <a:xfrm>
                <a:off x="3479" y="3120"/>
                <a:ext cx="1199" cy="264"/>
              </a:xfrm>
              <a:prstGeom prst="rect">
                <a:avLst/>
              </a:prstGeom>
              <a:noFill/>
              <a:ln w="9525">
                <a:noFill/>
                <a:miter lim="800000"/>
                <a:headEnd/>
                <a:tailEnd/>
              </a:ln>
              <a:effectLst/>
            </p:spPr>
            <p:txBody>
              <a:bodyPr wrap="none" lIns="122735" tIns="61368" rIns="122735" bIns="61368">
                <a:spAutoFit/>
                <a:flatTx/>
              </a:bodyPr>
              <a:lstStyle/>
              <a:p>
                <a:pPr fontAlgn="base">
                  <a:lnSpc>
                    <a:spcPct val="90000"/>
                  </a:lnSpc>
                  <a:spcBef>
                    <a:spcPct val="20000"/>
                  </a:spcBef>
                  <a:spcAft>
                    <a:spcPct val="0"/>
                  </a:spcAft>
                  <a:buClr>
                    <a:srgbClr val="FD0000"/>
                  </a:buClr>
                </a:pPr>
                <a:r>
                  <a:rPr lang="en-US" sz="2133">
                    <a:solidFill>
                      <a:srgbClr val="000000"/>
                    </a:solidFill>
                  </a:rPr>
                  <a:t>Dato no comprimido</a:t>
                </a:r>
              </a:p>
            </p:txBody>
          </p:sp>
          <p:sp>
            <p:nvSpPr>
              <p:cNvPr id="459821" name="Text Box 45"/>
              <p:cNvSpPr txBox="1">
                <a:spLocks noChangeArrowheads="1"/>
              </p:cNvSpPr>
              <p:nvPr/>
            </p:nvSpPr>
            <p:spPr bwMode="auto">
              <a:xfrm>
                <a:off x="3470" y="3403"/>
                <a:ext cx="1033" cy="264"/>
              </a:xfrm>
              <a:prstGeom prst="rect">
                <a:avLst/>
              </a:prstGeom>
              <a:noFill/>
              <a:ln w="9525">
                <a:noFill/>
                <a:miter lim="800000"/>
                <a:headEnd/>
                <a:tailEnd/>
              </a:ln>
              <a:effectLst/>
            </p:spPr>
            <p:txBody>
              <a:bodyPr wrap="none" lIns="122735" tIns="61368" rIns="122735" bIns="61368">
                <a:spAutoFit/>
                <a:flatTx/>
              </a:bodyPr>
              <a:lstStyle/>
              <a:p>
                <a:pPr fontAlgn="base">
                  <a:lnSpc>
                    <a:spcPct val="90000"/>
                  </a:lnSpc>
                  <a:spcBef>
                    <a:spcPct val="20000"/>
                  </a:spcBef>
                  <a:spcAft>
                    <a:spcPct val="0"/>
                  </a:spcAft>
                  <a:buClr>
                    <a:srgbClr val="FD0000"/>
                  </a:buClr>
                </a:pPr>
                <a:r>
                  <a:rPr lang="en-US" sz="2133">
                    <a:solidFill>
                      <a:srgbClr val="000000"/>
                    </a:solidFill>
                  </a:rPr>
                  <a:t>Dato comprimido</a:t>
                </a:r>
              </a:p>
            </p:txBody>
          </p:sp>
        </p:grpSp>
      </p:grpSp>
    </p:spTree>
    <p:extLst>
      <p:ext uri="{BB962C8B-B14F-4D97-AF65-F5344CB8AC3E}">
        <p14:creationId xmlns:p14="http://schemas.microsoft.com/office/powerpoint/2010/main" val="3946010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1017324" y="229438"/>
            <a:ext cx="10106567" cy="941143"/>
          </a:xfrm>
        </p:spPr>
        <p:txBody>
          <a:bodyPr/>
          <a:lstStyle/>
          <a:p>
            <a:r>
              <a:rPr lang="en-US"/>
              <a:t>OLTP Compresión Tabla</a:t>
            </a:r>
          </a:p>
        </p:txBody>
      </p:sp>
      <p:grpSp>
        <p:nvGrpSpPr>
          <p:cNvPr id="2" name="Group 3"/>
          <p:cNvGrpSpPr>
            <a:grpSpLocks/>
          </p:cNvGrpSpPr>
          <p:nvPr/>
        </p:nvGrpSpPr>
        <p:grpSpPr bwMode="auto">
          <a:xfrm>
            <a:off x="915755" y="1981578"/>
            <a:ext cx="5573848" cy="2209225"/>
            <a:chOff x="432" y="1528"/>
            <a:chExt cx="2634" cy="1392"/>
          </a:xfrm>
        </p:grpSpPr>
        <p:sp>
          <p:nvSpPr>
            <p:cNvPr id="461828" name="Rectangle 4"/>
            <p:cNvSpPr>
              <a:spLocks noChangeArrowheads="1"/>
            </p:cNvSpPr>
            <p:nvPr/>
          </p:nvSpPr>
          <p:spPr bwMode="auto">
            <a:xfrm>
              <a:off x="1996" y="2327"/>
              <a:ext cx="1070" cy="257"/>
            </a:xfrm>
            <a:prstGeom prst="rect">
              <a:avLst/>
            </a:prstGeom>
            <a:noFill/>
            <a:ln w="9525">
              <a:noFill/>
              <a:miter lim="800000"/>
              <a:headEnd/>
              <a:tailEnd/>
            </a:ln>
            <a:effectLst/>
          </p:spPr>
          <p:txBody>
            <a:bodyPr lIns="122735" tIns="61368" rIns="122735" bIns="61368">
              <a:flatTx/>
            </a:bodyPr>
            <a:lstStyle/>
            <a:p>
              <a:pPr eaLnBrk="0" fontAlgn="base" hangingPunct="0">
                <a:spcBef>
                  <a:spcPct val="20000"/>
                </a:spcBef>
                <a:spcAft>
                  <a:spcPct val="0"/>
                </a:spcAft>
                <a:buClr>
                  <a:srgbClr val="FD0000"/>
                </a:buClr>
              </a:pPr>
              <a:r>
                <a:rPr lang="en-US" sz="2666">
                  <a:solidFill>
                    <a:srgbClr val="000000"/>
                  </a:solidFill>
                </a:rPr>
                <a:t>Smith</a:t>
              </a:r>
            </a:p>
          </p:txBody>
        </p:sp>
        <p:sp>
          <p:nvSpPr>
            <p:cNvPr id="461829" name="Rectangle 5"/>
            <p:cNvSpPr>
              <a:spLocks noChangeArrowheads="1"/>
            </p:cNvSpPr>
            <p:nvPr/>
          </p:nvSpPr>
          <p:spPr bwMode="auto">
            <a:xfrm>
              <a:off x="864" y="2327"/>
              <a:ext cx="1132" cy="257"/>
            </a:xfrm>
            <a:prstGeom prst="rect">
              <a:avLst/>
            </a:prstGeom>
            <a:noFill/>
            <a:ln w="9525">
              <a:noFill/>
              <a:miter lim="800000"/>
              <a:headEnd/>
              <a:tailEnd/>
            </a:ln>
            <a:effectLst/>
          </p:spPr>
          <p:txBody>
            <a:bodyPr lIns="122735" tIns="61368" rIns="122735" bIns="61368">
              <a:flatTx/>
            </a:bodyPr>
            <a:lstStyle/>
            <a:p>
              <a:pPr eaLnBrk="0" fontAlgn="base" hangingPunct="0">
                <a:spcBef>
                  <a:spcPct val="20000"/>
                </a:spcBef>
                <a:spcAft>
                  <a:spcPct val="0"/>
                </a:spcAft>
                <a:buClr>
                  <a:srgbClr val="FD0000"/>
                </a:buClr>
              </a:pPr>
              <a:r>
                <a:rPr lang="en-US" sz="2666">
                  <a:solidFill>
                    <a:srgbClr val="000000"/>
                  </a:solidFill>
                </a:rPr>
                <a:t>John</a:t>
              </a:r>
            </a:p>
          </p:txBody>
        </p:sp>
        <p:sp>
          <p:nvSpPr>
            <p:cNvPr id="461830" name="Rectangle 6"/>
            <p:cNvSpPr>
              <a:spLocks noChangeArrowheads="1"/>
            </p:cNvSpPr>
            <p:nvPr/>
          </p:nvSpPr>
          <p:spPr bwMode="auto">
            <a:xfrm>
              <a:off x="432" y="2327"/>
              <a:ext cx="432" cy="257"/>
            </a:xfrm>
            <a:prstGeom prst="rect">
              <a:avLst/>
            </a:prstGeom>
            <a:noFill/>
            <a:ln w="9525">
              <a:noFill/>
              <a:miter lim="800000"/>
              <a:headEnd/>
              <a:tailEnd/>
            </a:ln>
            <a:effectLst/>
          </p:spPr>
          <p:txBody>
            <a:bodyPr lIns="122735" tIns="61368" rIns="122735" bIns="61368">
              <a:flatTx/>
            </a:bodyPr>
            <a:lstStyle/>
            <a:p>
              <a:pPr eaLnBrk="0" fontAlgn="base" hangingPunct="0">
                <a:spcBef>
                  <a:spcPct val="20000"/>
                </a:spcBef>
                <a:spcAft>
                  <a:spcPct val="0"/>
                </a:spcAft>
                <a:buClr>
                  <a:srgbClr val="FD0000"/>
                </a:buClr>
              </a:pPr>
              <a:r>
                <a:rPr lang="en-US" sz="2666">
                  <a:solidFill>
                    <a:srgbClr val="000000"/>
                  </a:solidFill>
                </a:rPr>
                <a:t>3</a:t>
              </a:r>
            </a:p>
          </p:txBody>
        </p:sp>
        <p:sp>
          <p:nvSpPr>
            <p:cNvPr id="461831" name="Rectangle 7"/>
            <p:cNvSpPr>
              <a:spLocks noChangeArrowheads="1"/>
            </p:cNvSpPr>
            <p:nvPr/>
          </p:nvSpPr>
          <p:spPr bwMode="auto">
            <a:xfrm>
              <a:off x="1996" y="2584"/>
              <a:ext cx="1070" cy="336"/>
            </a:xfrm>
            <a:prstGeom prst="rect">
              <a:avLst/>
            </a:prstGeom>
            <a:noFill/>
            <a:ln w="9525">
              <a:noFill/>
              <a:miter lim="800000"/>
              <a:headEnd/>
              <a:tailEnd/>
            </a:ln>
            <a:effectLst/>
          </p:spPr>
          <p:txBody>
            <a:bodyPr lIns="122735" tIns="61368" rIns="122735" bIns="61368">
              <a:flatTx/>
            </a:bodyPr>
            <a:lstStyle/>
            <a:p>
              <a:pPr eaLnBrk="0" fontAlgn="base" hangingPunct="0">
                <a:spcBef>
                  <a:spcPct val="20000"/>
                </a:spcBef>
                <a:spcAft>
                  <a:spcPct val="0"/>
                </a:spcAft>
                <a:buClr>
                  <a:srgbClr val="FD0000"/>
                </a:buClr>
              </a:pPr>
              <a:r>
                <a:rPr lang="en-US" sz="2666">
                  <a:solidFill>
                    <a:srgbClr val="000000"/>
                  </a:solidFill>
                </a:rPr>
                <a:t>Doe</a:t>
              </a:r>
            </a:p>
          </p:txBody>
        </p:sp>
        <p:sp>
          <p:nvSpPr>
            <p:cNvPr id="461832" name="Rectangle 8"/>
            <p:cNvSpPr>
              <a:spLocks noChangeArrowheads="1"/>
            </p:cNvSpPr>
            <p:nvPr/>
          </p:nvSpPr>
          <p:spPr bwMode="auto">
            <a:xfrm>
              <a:off x="864" y="2584"/>
              <a:ext cx="1132" cy="336"/>
            </a:xfrm>
            <a:prstGeom prst="rect">
              <a:avLst/>
            </a:prstGeom>
            <a:noFill/>
            <a:ln w="9525">
              <a:noFill/>
              <a:miter lim="800000"/>
              <a:headEnd/>
              <a:tailEnd/>
            </a:ln>
            <a:effectLst/>
          </p:spPr>
          <p:txBody>
            <a:bodyPr lIns="122735" tIns="61368" rIns="122735" bIns="61368">
              <a:flatTx/>
            </a:bodyPr>
            <a:lstStyle/>
            <a:p>
              <a:pPr eaLnBrk="0" fontAlgn="base" hangingPunct="0">
                <a:spcBef>
                  <a:spcPct val="20000"/>
                </a:spcBef>
                <a:spcAft>
                  <a:spcPct val="0"/>
                </a:spcAft>
                <a:buClr>
                  <a:srgbClr val="FD0000"/>
                </a:buClr>
              </a:pPr>
              <a:r>
                <a:rPr lang="en-US" sz="2666">
                  <a:solidFill>
                    <a:srgbClr val="000000"/>
                  </a:solidFill>
                </a:rPr>
                <a:t>Jane</a:t>
              </a:r>
            </a:p>
          </p:txBody>
        </p:sp>
        <p:sp>
          <p:nvSpPr>
            <p:cNvPr id="461833" name="Rectangle 9"/>
            <p:cNvSpPr>
              <a:spLocks noChangeArrowheads="1"/>
            </p:cNvSpPr>
            <p:nvPr/>
          </p:nvSpPr>
          <p:spPr bwMode="auto">
            <a:xfrm>
              <a:off x="432" y="2584"/>
              <a:ext cx="432" cy="336"/>
            </a:xfrm>
            <a:prstGeom prst="rect">
              <a:avLst/>
            </a:prstGeom>
            <a:noFill/>
            <a:ln w="9525">
              <a:noFill/>
              <a:miter lim="800000"/>
              <a:headEnd/>
              <a:tailEnd/>
            </a:ln>
            <a:effectLst/>
          </p:spPr>
          <p:txBody>
            <a:bodyPr lIns="122735" tIns="61368" rIns="122735" bIns="61368">
              <a:flatTx/>
            </a:bodyPr>
            <a:lstStyle/>
            <a:p>
              <a:pPr eaLnBrk="0" fontAlgn="base" hangingPunct="0">
                <a:spcBef>
                  <a:spcPct val="20000"/>
                </a:spcBef>
                <a:spcAft>
                  <a:spcPct val="0"/>
                </a:spcAft>
                <a:buClr>
                  <a:srgbClr val="FD0000"/>
                </a:buClr>
              </a:pPr>
              <a:r>
                <a:rPr lang="en-US" sz="2666">
                  <a:solidFill>
                    <a:srgbClr val="000000"/>
                  </a:solidFill>
                </a:rPr>
                <a:t>4</a:t>
              </a:r>
            </a:p>
          </p:txBody>
        </p:sp>
        <p:sp>
          <p:nvSpPr>
            <p:cNvPr id="461834" name="Rectangle 10"/>
            <p:cNvSpPr>
              <a:spLocks noChangeArrowheads="1"/>
            </p:cNvSpPr>
            <p:nvPr/>
          </p:nvSpPr>
          <p:spPr bwMode="auto">
            <a:xfrm>
              <a:off x="1996" y="2077"/>
              <a:ext cx="1070" cy="250"/>
            </a:xfrm>
            <a:prstGeom prst="rect">
              <a:avLst/>
            </a:prstGeom>
            <a:noFill/>
            <a:ln w="9525">
              <a:noFill/>
              <a:miter lim="800000"/>
              <a:headEnd/>
              <a:tailEnd/>
            </a:ln>
            <a:effectLst/>
          </p:spPr>
          <p:txBody>
            <a:bodyPr lIns="122735" tIns="61368" rIns="122735" bIns="61368">
              <a:flatTx/>
            </a:bodyPr>
            <a:lstStyle/>
            <a:p>
              <a:pPr eaLnBrk="0" fontAlgn="base" hangingPunct="0">
                <a:spcBef>
                  <a:spcPct val="20000"/>
                </a:spcBef>
                <a:spcAft>
                  <a:spcPct val="0"/>
                </a:spcAft>
                <a:buClr>
                  <a:srgbClr val="FD0000"/>
                </a:buClr>
              </a:pPr>
              <a:r>
                <a:rPr lang="en-US" sz="2666">
                  <a:solidFill>
                    <a:srgbClr val="000000"/>
                  </a:solidFill>
                </a:rPr>
                <a:t>Doe</a:t>
              </a:r>
            </a:p>
          </p:txBody>
        </p:sp>
        <p:sp>
          <p:nvSpPr>
            <p:cNvPr id="461835" name="Rectangle 11"/>
            <p:cNvSpPr>
              <a:spLocks noChangeArrowheads="1"/>
            </p:cNvSpPr>
            <p:nvPr/>
          </p:nvSpPr>
          <p:spPr bwMode="auto">
            <a:xfrm>
              <a:off x="864" y="2077"/>
              <a:ext cx="1132" cy="250"/>
            </a:xfrm>
            <a:prstGeom prst="rect">
              <a:avLst/>
            </a:prstGeom>
            <a:noFill/>
            <a:ln w="9525">
              <a:noFill/>
              <a:miter lim="800000"/>
              <a:headEnd/>
              <a:tailEnd/>
            </a:ln>
            <a:effectLst/>
          </p:spPr>
          <p:txBody>
            <a:bodyPr lIns="122735" tIns="61368" rIns="122735" bIns="61368">
              <a:flatTx/>
            </a:bodyPr>
            <a:lstStyle/>
            <a:p>
              <a:pPr eaLnBrk="0" fontAlgn="base" hangingPunct="0">
                <a:spcBef>
                  <a:spcPct val="20000"/>
                </a:spcBef>
                <a:spcAft>
                  <a:spcPct val="0"/>
                </a:spcAft>
                <a:buClr>
                  <a:srgbClr val="FD0000"/>
                </a:buClr>
              </a:pPr>
              <a:r>
                <a:rPr lang="en-US" sz="2666">
                  <a:solidFill>
                    <a:srgbClr val="000000"/>
                  </a:solidFill>
                </a:rPr>
                <a:t>Jane</a:t>
              </a:r>
            </a:p>
          </p:txBody>
        </p:sp>
        <p:sp>
          <p:nvSpPr>
            <p:cNvPr id="461836" name="Rectangle 12"/>
            <p:cNvSpPr>
              <a:spLocks noChangeArrowheads="1"/>
            </p:cNvSpPr>
            <p:nvPr/>
          </p:nvSpPr>
          <p:spPr bwMode="auto">
            <a:xfrm>
              <a:off x="432" y="2077"/>
              <a:ext cx="432" cy="250"/>
            </a:xfrm>
            <a:prstGeom prst="rect">
              <a:avLst/>
            </a:prstGeom>
            <a:noFill/>
            <a:ln w="9525">
              <a:noFill/>
              <a:miter lim="800000"/>
              <a:headEnd/>
              <a:tailEnd/>
            </a:ln>
            <a:effectLst/>
          </p:spPr>
          <p:txBody>
            <a:bodyPr lIns="122735" tIns="61368" rIns="122735" bIns="61368">
              <a:flatTx/>
            </a:bodyPr>
            <a:lstStyle/>
            <a:p>
              <a:pPr eaLnBrk="0" fontAlgn="base" hangingPunct="0">
                <a:spcBef>
                  <a:spcPct val="20000"/>
                </a:spcBef>
                <a:spcAft>
                  <a:spcPct val="0"/>
                </a:spcAft>
                <a:buClr>
                  <a:srgbClr val="FD0000"/>
                </a:buClr>
              </a:pPr>
              <a:r>
                <a:rPr lang="en-US" sz="2666">
                  <a:solidFill>
                    <a:srgbClr val="000000"/>
                  </a:solidFill>
                </a:rPr>
                <a:t>2</a:t>
              </a:r>
            </a:p>
          </p:txBody>
        </p:sp>
        <p:sp>
          <p:nvSpPr>
            <p:cNvPr id="461837" name="Rectangle 13"/>
            <p:cNvSpPr>
              <a:spLocks noChangeArrowheads="1"/>
            </p:cNvSpPr>
            <p:nvPr/>
          </p:nvSpPr>
          <p:spPr bwMode="auto">
            <a:xfrm>
              <a:off x="1996" y="1827"/>
              <a:ext cx="1070" cy="250"/>
            </a:xfrm>
            <a:prstGeom prst="rect">
              <a:avLst/>
            </a:prstGeom>
            <a:noFill/>
            <a:ln w="9525">
              <a:noFill/>
              <a:miter lim="800000"/>
              <a:headEnd/>
              <a:tailEnd/>
            </a:ln>
            <a:effectLst/>
          </p:spPr>
          <p:txBody>
            <a:bodyPr lIns="122735" tIns="61368" rIns="122735" bIns="61368">
              <a:flatTx/>
            </a:bodyPr>
            <a:lstStyle/>
            <a:p>
              <a:pPr eaLnBrk="0" fontAlgn="base" hangingPunct="0">
                <a:spcBef>
                  <a:spcPct val="20000"/>
                </a:spcBef>
                <a:spcAft>
                  <a:spcPct val="0"/>
                </a:spcAft>
                <a:buClr>
                  <a:srgbClr val="FD0000"/>
                </a:buClr>
              </a:pPr>
              <a:r>
                <a:rPr lang="en-US" sz="2666">
                  <a:solidFill>
                    <a:srgbClr val="000000"/>
                  </a:solidFill>
                </a:rPr>
                <a:t>Doe</a:t>
              </a:r>
            </a:p>
          </p:txBody>
        </p:sp>
        <p:sp>
          <p:nvSpPr>
            <p:cNvPr id="461838" name="Rectangle 14"/>
            <p:cNvSpPr>
              <a:spLocks noChangeArrowheads="1"/>
            </p:cNvSpPr>
            <p:nvPr/>
          </p:nvSpPr>
          <p:spPr bwMode="auto">
            <a:xfrm>
              <a:off x="864" y="1827"/>
              <a:ext cx="1132" cy="250"/>
            </a:xfrm>
            <a:prstGeom prst="rect">
              <a:avLst/>
            </a:prstGeom>
            <a:noFill/>
            <a:ln w="9525">
              <a:noFill/>
              <a:miter lim="800000"/>
              <a:headEnd/>
              <a:tailEnd/>
            </a:ln>
            <a:effectLst/>
          </p:spPr>
          <p:txBody>
            <a:bodyPr lIns="122735" tIns="61368" rIns="122735" bIns="61368">
              <a:flatTx/>
            </a:bodyPr>
            <a:lstStyle/>
            <a:p>
              <a:pPr eaLnBrk="0" fontAlgn="base" hangingPunct="0">
                <a:spcBef>
                  <a:spcPct val="20000"/>
                </a:spcBef>
                <a:spcAft>
                  <a:spcPct val="0"/>
                </a:spcAft>
                <a:buClr>
                  <a:srgbClr val="FD0000"/>
                </a:buClr>
              </a:pPr>
              <a:r>
                <a:rPr lang="en-US" sz="2666">
                  <a:solidFill>
                    <a:srgbClr val="000000"/>
                  </a:solidFill>
                </a:rPr>
                <a:t>John</a:t>
              </a:r>
            </a:p>
          </p:txBody>
        </p:sp>
        <p:sp>
          <p:nvSpPr>
            <p:cNvPr id="461839" name="Rectangle 15"/>
            <p:cNvSpPr>
              <a:spLocks noChangeArrowheads="1"/>
            </p:cNvSpPr>
            <p:nvPr/>
          </p:nvSpPr>
          <p:spPr bwMode="auto">
            <a:xfrm>
              <a:off x="432" y="1827"/>
              <a:ext cx="432" cy="250"/>
            </a:xfrm>
            <a:prstGeom prst="rect">
              <a:avLst/>
            </a:prstGeom>
            <a:noFill/>
            <a:ln w="9525">
              <a:noFill/>
              <a:miter lim="800000"/>
              <a:headEnd/>
              <a:tailEnd/>
            </a:ln>
            <a:effectLst/>
          </p:spPr>
          <p:txBody>
            <a:bodyPr lIns="122735" tIns="61368" rIns="122735" bIns="61368">
              <a:flatTx/>
            </a:bodyPr>
            <a:lstStyle/>
            <a:p>
              <a:pPr eaLnBrk="0" fontAlgn="base" hangingPunct="0">
                <a:spcBef>
                  <a:spcPct val="20000"/>
                </a:spcBef>
                <a:spcAft>
                  <a:spcPct val="0"/>
                </a:spcAft>
                <a:buClr>
                  <a:srgbClr val="FD0000"/>
                </a:buClr>
              </a:pPr>
              <a:r>
                <a:rPr lang="en-US" sz="2666">
                  <a:solidFill>
                    <a:srgbClr val="000000"/>
                  </a:solidFill>
                </a:rPr>
                <a:t>1</a:t>
              </a:r>
            </a:p>
          </p:txBody>
        </p:sp>
        <p:sp>
          <p:nvSpPr>
            <p:cNvPr id="461840" name="Rectangle 16"/>
            <p:cNvSpPr>
              <a:spLocks noChangeArrowheads="1"/>
            </p:cNvSpPr>
            <p:nvPr/>
          </p:nvSpPr>
          <p:spPr bwMode="auto">
            <a:xfrm>
              <a:off x="1996" y="1528"/>
              <a:ext cx="1070" cy="299"/>
            </a:xfrm>
            <a:prstGeom prst="rect">
              <a:avLst/>
            </a:prstGeom>
            <a:solidFill>
              <a:srgbClr val="DDDDDD"/>
            </a:solidFill>
            <a:ln w="9525">
              <a:noFill/>
              <a:miter lim="800000"/>
              <a:headEnd/>
              <a:tailEnd/>
            </a:ln>
            <a:effectLst/>
          </p:spPr>
          <p:txBody>
            <a:bodyPr lIns="122735" tIns="61368" rIns="122735" bIns="61368"/>
            <a:lstStyle/>
            <a:p>
              <a:pPr eaLnBrk="0" fontAlgn="base" hangingPunct="0">
                <a:spcBef>
                  <a:spcPct val="20000"/>
                </a:spcBef>
                <a:spcAft>
                  <a:spcPct val="0"/>
                </a:spcAft>
                <a:buClr>
                  <a:srgbClr val="FD0000"/>
                </a:buClr>
              </a:pPr>
              <a:r>
                <a:rPr lang="en-US" sz="2666">
                  <a:solidFill>
                    <a:srgbClr val="000000"/>
                  </a:solidFill>
                </a:rPr>
                <a:t>LAST_NAME</a:t>
              </a:r>
            </a:p>
          </p:txBody>
        </p:sp>
        <p:sp>
          <p:nvSpPr>
            <p:cNvPr id="461841" name="Rectangle 17"/>
            <p:cNvSpPr>
              <a:spLocks noChangeArrowheads="1"/>
            </p:cNvSpPr>
            <p:nvPr/>
          </p:nvSpPr>
          <p:spPr bwMode="auto">
            <a:xfrm>
              <a:off x="864" y="1528"/>
              <a:ext cx="1132" cy="299"/>
            </a:xfrm>
            <a:prstGeom prst="rect">
              <a:avLst/>
            </a:prstGeom>
            <a:solidFill>
              <a:srgbClr val="DDDDDD"/>
            </a:solidFill>
            <a:ln w="9525">
              <a:noFill/>
              <a:miter lim="800000"/>
              <a:headEnd/>
              <a:tailEnd/>
            </a:ln>
            <a:effectLst/>
          </p:spPr>
          <p:txBody>
            <a:bodyPr lIns="122735" tIns="61368" rIns="122735" bIns="61368"/>
            <a:lstStyle/>
            <a:p>
              <a:pPr eaLnBrk="0" fontAlgn="base" hangingPunct="0">
                <a:spcBef>
                  <a:spcPct val="20000"/>
                </a:spcBef>
                <a:spcAft>
                  <a:spcPct val="0"/>
                </a:spcAft>
                <a:buClr>
                  <a:srgbClr val="FD0000"/>
                </a:buClr>
              </a:pPr>
              <a:r>
                <a:rPr lang="en-US" sz="2666">
                  <a:solidFill>
                    <a:srgbClr val="000000"/>
                  </a:solidFill>
                </a:rPr>
                <a:t>FIRST_NAME</a:t>
              </a:r>
            </a:p>
          </p:txBody>
        </p:sp>
        <p:sp>
          <p:nvSpPr>
            <p:cNvPr id="461842" name="Rectangle 18"/>
            <p:cNvSpPr>
              <a:spLocks noChangeArrowheads="1"/>
            </p:cNvSpPr>
            <p:nvPr/>
          </p:nvSpPr>
          <p:spPr bwMode="auto">
            <a:xfrm>
              <a:off x="432" y="1528"/>
              <a:ext cx="432" cy="299"/>
            </a:xfrm>
            <a:prstGeom prst="rect">
              <a:avLst/>
            </a:prstGeom>
            <a:solidFill>
              <a:srgbClr val="DDDDDD"/>
            </a:solidFill>
            <a:ln w="9525">
              <a:noFill/>
              <a:miter lim="800000"/>
              <a:headEnd/>
              <a:tailEnd/>
            </a:ln>
            <a:effectLst/>
          </p:spPr>
          <p:txBody>
            <a:bodyPr lIns="122735" tIns="61368" rIns="122735" bIns="61368"/>
            <a:lstStyle/>
            <a:p>
              <a:pPr eaLnBrk="0" fontAlgn="base" hangingPunct="0">
                <a:spcBef>
                  <a:spcPct val="20000"/>
                </a:spcBef>
                <a:spcAft>
                  <a:spcPct val="0"/>
                </a:spcAft>
                <a:buClr>
                  <a:srgbClr val="FD0000"/>
                </a:buClr>
              </a:pPr>
              <a:r>
                <a:rPr lang="en-US" sz="2666">
                  <a:solidFill>
                    <a:srgbClr val="000000"/>
                  </a:solidFill>
                </a:rPr>
                <a:t>ID</a:t>
              </a:r>
            </a:p>
          </p:txBody>
        </p:sp>
        <p:sp>
          <p:nvSpPr>
            <p:cNvPr id="461843" name="Line 19"/>
            <p:cNvSpPr>
              <a:spLocks noChangeShapeType="1"/>
            </p:cNvSpPr>
            <p:nvPr/>
          </p:nvSpPr>
          <p:spPr bwMode="auto">
            <a:xfrm>
              <a:off x="432" y="1528"/>
              <a:ext cx="2634" cy="0"/>
            </a:xfrm>
            <a:prstGeom prst="line">
              <a:avLst/>
            </a:prstGeom>
            <a:noFill/>
            <a:ln w="28575" cap="sq">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1844" name="Line 20"/>
            <p:cNvSpPr>
              <a:spLocks noChangeShapeType="1"/>
            </p:cNvSpPr>
            <p:nvPr/>
          </p:nvSpPr>
          <p:spPr bwMode="auto">
            <a:xfrm>
              <a:off x="432" y="1827"/>
              <a:ext cx="2634" cy="0"/>
            </a:xfrm>
            <a:prstGeom prst="line">
              <a:avLst/>
            </a:prstGeom>
            <a:noFill/>
            <a:ln w="12700">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1845" name="Line 21"/>
            <p:cNvSpPr>
              <a:spLocks noChangeShapeType="1"/>
            </p:cNvSpPr>
            <p:nvPr/>
          </p:nvSpPr>
          <p:spPr bwMode="auto">
            <a:xfrm>
              <a:off x="432" y="2077"/>
              <a:ext cx="2634" cy="0"/>
            </a:xfrm>
            <a:prstGeom prst="line">
              <a:avLst/>
            </a:prstGeom>
            <a:noFill/>
            <a:ln w="12700">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1846" name="Line 22"/>
            <p:cNvSpPr>
              <a:spLocks noChangeShapeType="1"/>
            </p:cNvSpPr>
            <p:nvPr/>
          </p:nvSpPr>
          <p:spPr bwMode="auto">
            <a:xfrm>
              <a:off x="432" y="2327"/>
              <a:ext cx="2634" cy="0"/>
            </a:xfrm>
            <a:prstGeom prst="line">
              <a:avLst/>
            </a:prstGeom>
            <a:noFill/>
            <a:ln w="12700">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1847" name="Line 23"/>
            <p:cNvSpPr>
              <a:spLocks noChangeShapeType="1"/>
            </p:cNvSpPr>
            <p:nvPr/>
          </p:nvSpPr>
          <p:spPr bwMode="auto">
            <a:xfrm>
              <a:off x="432" y="2920"/>
              <a:ext cx="2634" cy="0"/>
            </a:xfrm>
            <a:prstGeom prst="line">
              <a:avLst/>
            </a:prstGeom>
            <a:noFill/>
            <a:ln w="28575" cap="sq">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1848" name="Line 24"/>
            <p:cNvSpPr>
              <a:spLocks noChangeShapeType="1"/>
            </p:cNvSpPr>
            <p:nvPr/>
          </p:nvSpPr>
          <p:spPr bwMode="auto">
            <a:xfrm>
              <a:off x="432" y="1528"/>
              <a:ext cx="0" cy="1392"/>
            </a:xfrm>
            <a:prstGeom prst="line">
              <a:avLst/>
            </a:prstGeom>
            <a:noFill/>
            <a:ln w="28575" cap="sq">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1849" name="Line 25"/>
            <p:cNvSpPr>
              <a:spLocks noChangeShapeType="1"/>
            </p:cNvSpPr>
            <p:nvPr/>
          </p:nvSpPr>
          <p:spPr bwMode="auto">
            <a:xfrm>
              <a:off x="864" y="1528"/>
              <a:ext cx="0" cy="1392"/>
            </a:xfrm>
            <a:prstGeom prst="line">
              <a:avLst/>
            </a:prstGeom>
            <a:noFill/>
            <a:ln w="12700">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1850" name="Line 26"/>
            <p:cNvSpPr>
              <a:spLocks noChangeShapeType="1"/>
            </p:cNvSpPr>
            <p:nvPr/>
          </p:nvSpPr>
          <p:spPr bwMode="auto">
            <a:xfrm>
              <a:off x="1996" y="1528"/>
              <a:ext cx="0" cy="1392"/>
            </a:xfrm>
            <a:prstGeom prst="line">
              <a:avLst/>
            </a:prstGeom>
            <a:noFill/>
            <a:ln w="12700">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1851" name="Line 27"/>
            <p:cNvSpPr>
              <a:spLocks noChangeShapeType="1"/>
            </p:cNvSpPr>
            <p:nvPr/>
          </p:nvSpPr>
          <p:spPr bwMode="auto">
            <a:xfrm>
              <a:off x="3066" y="1528"/>
              <a:ext cx="0" cy="1392"/>
            </a:xfrm>
            <a:prstGeom prst="line">
              <a:avLst/>
            </a:prstGeom>
            <a:noFill/>
            <a:ln w="28575" cap="sq">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1852" name="Line 28"/>
            <p:cNvSpPr>
              <a:spLocks noChangeShapeType="1"/>
            </p:cNvSpPr>
            <p:nvPr/>
          </p:nvSpPr>
          <p:spPr bwMode="auto">
            <a:xfrm>
              <a:off x="432" y="2584"/>
              <a:ext cx="2634" cy="0"/>
            </a:xfrm>
            <a:prstGeom prst="line">
              <a:avLst/>
            </a:prstGeom>
            <a:noFill/>
            <a:ln w="12700">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grpSp>
      <p:sp>
        <p:nvSpPr>
          <p:cNvPr id="461853" name="Text Box 29"/>
          <p:cNvSpPr txBox="1">
            <a:spLocks noChangeArrowheads="1"/>
          </p:cNvSpPr>
          <p:nvPr/>
        </p:nvSpPr>
        <p:spPr bwMode="auto">
          <a:xfrm>
            <a:off x="814177" y="1372137"/>
            <a:ext cx="5484971" cy="567005"/>
          </a:xfrm>
          <a:prstGeom prst="rect">
            <a:avLst/>
          </a:prstGeom>
          <a:noFill/>
          <a:ln w="9525">
            <a:noFill/>
            <a:miter lim="800000"/>
            <a:headEnd/>
            <a:tailEnd/>
          </a:ln>
          <a:effectLst/>
        </p:spPr>
        <p:txBody>
          <a:bodyPr lIns="122735" tIns="61368" rIns="122735" bIns="61368">
            <a:spAutoFit/>
            <a:flatTx/>
          </a:bodyPr>
          <a:lstStyle/>
          <a:p>
            <a:pPr algn="ctr" fontAlgn="base">
              <a:lnSpc>
                <a:spcPct val="90000"/>
              </a:lnSpc>
              <a:spcBef>
                <a:spcPct val="50000"/>
              </a:spcBef>
              <a:spcAft>
                <a:spcPct val="0"/>
              </a:spcAft>
              <a:buClr>
                <a:srgbClr val="FD0000"/>
              </a:buClr>
            </a:pPr>
            <a:r>
              <a:rPr lang="en-US" sz="3199" b="1">
                <a:solidFill>
                  <a:srgbClr val="000000"/>
                </a:solidFill>
              </a:rPr>
              <a:t>Employee Table</a:t>
            </a:r>
          </a:p>
        </p:txBody>
      </p:sp>
      <p:sp>
        <p:nvSpPr>
          <p:cNvPr id="461854" name="Text Box 30"/>
          <p:cNvSpPr txBox="1">
            <a:spLocks noChangeArrowheads="1"/>
          </p:cNvSpPr>
          <p:nvPr/>
        </p:nvSpPr>
        <p:spPr bwMode="auto">
          <a:xfrm>
            <a:off x="6908589" y="953157"/>
            <a:ext cx="5078677" cy="1010075"/>
          </a:xfrm>
          <a:prstGeom prst="rect">
            <a:avLst/>
          </a:prstGeom>
          <a:noFill/>
          <a:ln w="9525">
            <a:noFill/>
            <a:miter lim="800000"/>
            <a:headEnd/>
            <a:tailEnd/>
          </a:ln>
          <a:effectLst/>
        </p:spPr>
        <p:txBody>
          <a:bodyPr lIns="122735" tIns="61368" rIns="122735" bIns="61368">
            <a:spAutoFit/>
            <a:flatTx/>
          </a:bodyPr>
          <a:lstStyle/>
          <a:p>
            <a:pPr algn="ctr" fontAlgn="base">
              <a:lnSpc>
                <a:spcPct val="90000"/>
              </a:lnSpc>
              <a:spcBef>
                <a:spcPct val="50000"/>
              </a:spcBef>
              <a:spcAft>
                <a:spcPct val="0"/>
              </a:spcAft>
              <a:buClr>
                <a:srgbClr val="FD0000"/>
              </a:buClr>
            </a:pPr>
            <a:r>
              <a:rPr lang="en-US" sz="3199" b="1" dirty="0">
                <a:solidFill>
                  <a:srgbClr val="000000"/>
                </a:solidFill>
              </a:rPr>
              <a:t>Initially Uncompressed Block</a:t>
            </a:r>
          </a:p>
        </p:txBody>
      </p:sp>
      <p:sp>
        <p:nvSpPr>
          <p:cNvPr id="461855" name="AutoShape 31"/>
          <p:cNvSpPr>
            <a:spLocks noChangeArrowheads="1"/>
          </p:cNvSpPr>
          <p:nvPr/>
        </p:nvSpPr>
        <p:spPr bwMode="auto">
          <a:xfrm>
            <a:off x="3732301" y="4420623"/>
            <a:ext cx="6543029" cy="1365510"/>
          </a:xfrm>
          <a:prstGeom prst="roundRect">
            <a:avLst>
              <a:gd name="adj" fmla="val 16667"/>
            </a:avLst>
          </a:prstGeom>
          <a:solidFill>
            <a:srgbClr val="CCFFCC"/>
          </a:solidFill>
          <a:ln w="9525">
            <a:solidFill>
              <a:schemeClr val="tx1"/>
            </a:solidFill>
            <a:round/>
            <a:headEnd/>
            <a:tailEnd/>
          </a:ln>
          <a:effectLst>
            <a:outerShdw dist="35921" dir="2700000" algn="ctr" rotWithShape="0">
              <a:schemeClr val="bg2"/>
            </a:outerShdw>
          </a:effectLst>
        </p:spPr>
        <p:txBody>
          <a:bodyPr lIns="122735" tIns="61368" rIns="0" bIns="0" anchor="ctr">
            <a:spAutoFit/>
          </a:bodyPr>
          <a:lstStyle/>
          <a:p>
            <a:pPr fontAlgn="base">
              <a:lnSpc>
                <a:spcPct val="70000"/>
              </a:lnSpc>
              <a:spcBef>
                <a:spcPct val="50000"/>
              </a:spcBef>
              <a:spcAft>
                <a:spcPct val="0"/>
              </a:spcAft>
              <a:buClr>
                <a:srgbClr val="FD0000"/>
              </a:buClr>
            </a:pPr>
            <a:r>
              <a:rPr lang="en-US" sz="2399">
                <a:solidFill>
                  <a:srgbClr val="000000"/>
                </a:solidFill>
                <a:latin typeface="Courier New" pitchFamily="49" charset="0"/>
              </a:rPr>
              <a:t>INSERT INTO EMPLOYEE</a:t>
            </a:r>
          </a:p>
          <a:p>
            <a:pPr fontAlgn="base">
              <a:lnSpc>
                <a:spcPct val="70000"/>
              </a:lnSpc>
              <a:spcBef>
                <a:spcPct val="50000"/>
              </a:spcBef>
              <a:spcAft>
                <a:spcPct val="0"/>
              </a:spcAft>
              <a:buClr>
                <a:srgbClr val="FD0000"/>
              </a:buClr>
            </a:pPr>
            <a:r>
              <a:rPr lang="en-US" sz="2399">
                <a:solidFill>
                  <a:srgbClr val="000000"/>
                </a:solidFill>
                <a:latin typeface="Courier New" pitchFamily="49" charset="0"/>
              </a:rPr>
              <a:t>    VALUES (5, ‘Jack’, ‘Smith’);</a:t>
            </a:r>
          </a:p>
          <a:p>
            <a:pPr fontAlgn="base">
              <a:lnSpc>
                <a:spcPct val="70000"/>
              </a:lnSpc>
              <a:spcBef>
                <a:spcPct val="50000"/>
              </a:spcBef>
              <a:spcAft>
                <a:spcPct val="0"/>
              </a:spcAft>
              <a:buClr>
                <a:srgbClr val="FD0000"/>
              </a:buClr>
            </a:pPr>
            <a:r>
              <a:rPr lang="en-US" sz="2399">
                <a:solidFill>
                  <a:srgbClr val="000000"/>
                </a:solidFill>
                <a:latin typeface="Courier New" pitchFamily="49" charset="0"/>
              </a:rPr>
              <a:t>COMMIT;</a:t>
            </a:r>
          </a:p>
        </p:txBody>
      </p:sp>
      <p:sp>
        <p:nvSpPr>
          <p:cNvPr id="461856" name="Rectangle 32"/>
          <p:cNvSpPr>
            <a:spLocks noChangeArrowheads="1"/>
          </p:cNvSpPr>
          <p:nvPr/>
        </p:nvSpPr>
        <p:spPr bwMode="auto">
          <a:xfrm>
            <a:off x="7416457" y="2714823"/>
            <a:ext cx="3758221" cy="1399810"/>
          </a:xfrm>
          <a:prstGeom prst="rect">
            <a:avLst/>
          </a:prstGeom>
          <a:noFill/>
          <a:ln w="9525">
            <a:noFill/>
            <a:miter lim="800000"/>
            <a:headEnd/>
            <a:tailEnd/>
          </a:ln>
          <a:effectLst/>
        </p:spPr>
        <p:txBody>
          <a:bodyPr lIns="122735" tIns="61368" rIns="122735" bIns="61368"/>
          <a:lstStyle/>
          <a:p>
            <a:pPr eaLnBrk="0" fontAlgn="base" hangingPunct="0">
              <a:spcBef>
                <a:spcPct val="20000"/>
              </a:spcBef>
              <a:spcAft>
                <a:spcPct val="0"/>
              </a:spcAft>
              <a:buClr>
                <a:srgbClr val="FD0000"/>
              </a:buClr>
            </a:pPr>
            <a:r>
              <a:rPr lang="en-US" sz="2666">
                <a:solidFill>
                  <a:srgbClr val="000000"/>
                </a:solidFill>
              </a:rPr>
              <a:t>1</a:t>
            </a:r>
            <a:r>
              <a:rPr lang="en-US" sz="2666">
                <a:solidFill>
                  <a:srgbClr val="000000"/>
                </a:solidFill>
                <a:cs typeface="Arial" pitchFamily="34" charset="0"/>
              </a:rPr>
              <a:t>•John•Doe 2•Jane• Doe 3•John•Smith</a:t>
            </a:r>
            <a:r>
              <a:rPr lang="en-US" sz="2666">
                <a:solidFill>
                  <a:srgbClr val="FD0000"/>
                </a:solidFill>
                <a:cs typeface="Arial" pitchFamily="34" charset="0"/>
              </a:rPr>
              <a:t>  </a:t>
            </a:r>
            <a:r>
              <a:rPr lang="en-US" sz="2666">
                <a:solidFill>
                  <a:srgbClr val="000000"/>
                </a:solidFill>
                <a:cs typeface="Arial" pitchFamily="34" charset="0"/>
              </a:rPr>
              <a:t>4• Jane • Doe</a:t>
            </a:r>
          </a:p>
          <a:p>
            <a:pPr algn="ctr" eaLnBrk="0" fontAlgn="base" hangingPunct="0">
              <a:spcBef>
                <a:spcPct val="20000"/>
              </a:spcBef>
              <a:spcAft>
                <a:spcPct val="0"/>
              </a:spcAft>
              <a:buClr>
                <a:srgbClr val="FD0000"/>
              </a:buClr>
            </a:pPr>
            <a:r>
              <a:rPr lang="en-US" sz="2666">
                <a:solidFill>
                  <a:srgbClr val="FD0000"/>
                </a:solidFill>
                <a:cs typeface="Arial" pitchFamily="34" charset="0"/>
              </a:rPr>
              <a:t>Free Space</a:t>
            </a:r>
          </a:p>
        </p:txBody>
      </p:sp>
      <p:sp>
        <p:nvSpPr>
          <p:cNvPr id="461857" name="Rectangle 33"/>
          <p:cNvSpPr>
            <a:spLocks noChangeArrowheads="1"/>
          </p:cNvSpPr>
          <p:nvPr/>
        </p:nvSpPr>
        <p:spPr bwMode="auto">
          <a:xfrm>
            <a:off x="7518029" y="2701547"/>
            <a:ext cx="1828324" cy="493138"/>
          </a:xfrm>
          <a:prstGeom prst="rect">
            <a:avLst/>
          </a:prstGeom>
          <a:noFill/>
          <a:ln w="9525">
            <a:solidFill>
              <a:schemeClr val="accent1"/>
            </a:solidFill>
            <a:prstDash val="lgDashDotDot"/>
            <a:miter lim="800000"/>
            <a:headEnd/>
            <a:tailEnd/>
          </a:ln>
          <a:effectLst/>
        </p:spPr>
        <p:txBody>
          <a:bodyPr lIns="122735" tIns="61368" rIns="122735" bIns="61368" anchor="ctr">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1858" name="Line 34"/>
          <p:cNvSpPr>
            <a:spLocks noChangeShapeType="1"/>
          </p:cNvSpPr>
          <p:nvPr/>
        </p:nvSpPr>
        <p:spPr bwMode="auto">
          <a:xfrm>
            <a:off x="7416457" y="2714811"/>
            <a:ext cx="3758221" cy="0"/>
          </a:xfrm>
          <a:prstGeom prst="line">
            <a:avLst/>
          </a:prstGeom>
          <a:noFill/>
          <a:ln w="28575" cap="sq">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1859" name="Line 35"/>
          <p:cNvSpPr>
            <a:spLocks noChangeShapeType="1"/>
          </p:cNvSpPr>
          <p:nvPr/>
        </p:nvSpPr>
        <p:spPr bwMode="auto">
          <a:xfrm>
            <a:off x="7416456" y="2714823"/>
            <a:ext cx="0" cy="1399810"/>
          </a:xfrm>
          <a:prstGeom prst="line">
            <a:avLst/>
          </a:prstGeom>
          <a:noFill/>
          <a:ln w="28575" cap="sq">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1860" name="Line 36"/>
          <p:cNvSpPr>
            <a:spLocks noChangeShapeType="1"/>
          </p:cNvSpPr>
          <p:nvPr/>
        </p:nvSpPr>
        <p:spPr bwMode="auto">
          <a:xfrm>
            <a:off x="7416457" y="4114621"/>
            <a:ext cx="3758221" cy="0"/>
          </a:xfrm>
          <a:prstGeom prst="line">
            <a:avLst/>
          </a:prstGeom>
          <a:noFill/>
          <a:ln w="28575" cap="sq">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1861" name="Line 37"/>
          <p:cNvSpPr>
            <a:spLocks noChangeShapeType="1"/>
          </p:cNvSpPr>
          <p:nvPr/>
        </p:nvSpPr>
        <p:spPr bwMode="auto">
          <a:xfrm>
            <a:off x="11174680" y="2714818"/>
            <a:ext cx="12697" cy="1425201"/>
          </a:xfrm>
          <a:prstGeom prst="line">
            <a:avLst/>
          </a:prstGeom>
          <a:noFill/>
          <a:ln w="28575" cap="sq">
            <a:solidFill>
              <a:schemeClr val="tx1"/>
            </a:solidFill>
            <a:round/>
            <a:headEnd/>
            <a:tailEnd/>
          </a:ln>
          <a:effectLst/>
        </p:spPr>
        <p:txBody>
          <a:bodyPr wrap="square"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1862" name="Line 38"/>
          <p:cNvSpPr>
            <a:spLocks noChangeShapeType="1"/>
          </p:cNvSpPr>
          <p:nvPr/>
        </p:nvSpPr>
        <p:spPr bwMode="auto">
          <a:xfrm>
            <a:off x="7518030" y="3725785"/>
            <a:ext cx="1726750" cy="0"/>
          </a:xfrm>
          <a:prstGeom prst="line">
            <a:avLst/>
          </a:prstGeom>
          <a:noFill/>
          <a:ln w="9525">
            <a:solidFill>
              <a:schemeClr val="accent1"/>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1863" name="Line 39"/>
          <p:cNvSpPr>
            <a:spLocks noChangeShapeType="1"/>
          </p:cNvSpPr>
          <p:nvPr/>
        </p:nvSpPr>
        <p:spPr bwMode="auto">
          <a:xfrm flipV="1">
            <a:off x="9244780" y="3414728"/>
            <a:ext cx="0" cy="311070"/>
          </a:xfrm>
          <a:prstGeom prst="line">
            <a:avLst/>
          </a:prstGeom>
          <a:noFill/>
          <a:ln w="9525">
            <a:solidFill>
              <a:schemeClr val="accent1"/>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1864" name="Line 40"/>
          <p:cNvSpPr>
            <a:spLocks noChangeShapeType="1"/>
          </p:cNvSpPr>
          <p:nvPr/>
        </p:nvSpPr>
        <p:spPr bwMode="auto">
          <a:xfrm flipH="1" flipV="1">
            <a:off x="7518031" y="3414717"/>
            <a:ext cx="1929897" cy="0"/>
          </a:xfrm>
          <a:prstGeom prst="line">
            <a:avLst/>
          </a:prstGeom>
          <a:noFill/>
          <a:ln w="9525">
            <a:solidFill>
              <a:schemeClr val="accent1"/>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1865" name="Line 41"/>
          <p:cNvSpPr>
            <a:spLocks noChangeShapeType="1"/>
          </p:cNvSpPr>
          <p:nvPr/>
        </p:nvSpPr>
        <p:spPr bwMode="auto">
          <a:xfrm>
            <a:off x="9346353" y="2792579"/>
            <a:ext cx="1422030" cy="0"/>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1866" name="Line 42"/>
          <p:cNvSpPr>
            <a:spLocks noChangeShapeType="1"/>
          </p:cNvSpPr>
          <p:nvPr/>
        </p:nvSpPr>
        <p:spPr bwMode="auto">
          <a:xfrm>
            <a:off x="9346353" y="3103647"/>
            <a:ext cx="1422030" cy="0"/>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1867" name="Line 43"/>
          <p:cNvSpPr>
            <a:spLocks noChangeShapeType="1"/>
          </p:cNvSpPr>
          <p:nvPr/>
        </p:nvSpPr>
        <p:spPr bwMode="auto">
          <a:xfrm>
            <a:off x="8229044" y="3103659"/>
            <a:ext cx="0" cy="311070"/>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1868" name="Line 44"/>
          <p:cNvSpPr>
            <a:spLocks noChangeShapeType="1"/>
          </p:cNvSpPr>
          <p:nvPr/>
        </p:nvSpPr>
        <p:spPr bwMode="auto">
          <a:xfrm>
            <a:off x="10362089" y="3103659"/>
            <a:ext cx="0" cy="311070"/>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1869" name="Line 45"/>
          <p:cNvSpPr>
            <a:spLocks noChangeShapeType="1"/>
          </p:cNvSpPr>
          <p:nvPr/>
        </p:nvSpPr>
        <p:spPr bwMode="auto">
          <a:xfrm flipH="1" flipV="1">
            <a:off x="9371747" y="3414717"/>
            <a:ext cx="1396636" cy="0"/>
          </a:xfrm>
          <a:prstGeom prst="line">
            <a:avLst/>
          </a:prstGeom>
          <a:noFill/>
          <a:ln w="9525">
            <a:solidFill>
              <a:schemeClr val="accent1"/>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1870" name="Rectangle 46"/>
          <p:cNvSpPr>
            <a:spLocks noChangeArrowheads="1"/>
          </p:cNvSpPr>
          <p:nvPr/>
        </p:nvSpPr>
        <p:spPr bwMode="auto">
          <a:xfrm>
            <a:off x="7416457" y="1883378"/>
            <a:ext cx="3770919" cy="928065"/>
          </a:xfrm>
          <a:prstGeom prst="rect">
            <a:avLst/>
          </a:prstGeom>
          <a:solidFill>
            <a:srgbClr val="FFFFFF"/>
          </a:solidFill>
          <a:ln w="28575">
            <a:solidFill>
              <a:schemeClr val="tx1"/>
            </a:solidFill>
            <a:miter lim="800000"/>
            <a:headEnd/>
            <a:tailEnd/>
          </a:ln>
          <a:effectLst/>
        </p:spPr>
        <p:txBody>
          <a:bodyPr wrap="square" lIns="122735" tIns="61368" rIns="122735" bIns="61368" anchor="ctr">
            <a:spAutoFit/>
          </a:bodyPr>
          <a:lstStyle/>
          <a:p>
            <a:pPr algn="ctr" fontAlgn="base">
              <a:lnSpc>
                <a:spcPct val="90000"/>
              </a:lnSpc>
              <a:spcBef>
                <a:spcPct val="20000"/>
              </a:spcBef>
              <a:spcAft>
                <a:spcPct val="0"/>
              </a:spcAft>
              <a:buClr>
                <a:srgbClr val="FD0000"/>
              </a:buClr>
            </a:pPr>
            <a:r>
              <a:rPr lang="en-US" sz="3199" b="1">
                <a:solidFill>
                  <a:srgbClr val="000000"/>
                </a:solidFill>
              </a:rPr>
              <a:t>Header</a:t>
            </a:r>
          </a:p>
          <a:p>
            <a:pPr fontAlgn="base">
              <a:lnSpc>
                <a:spcPct val="90000"/>
              </a:lnSpc>
              <a:spcBef>
                <a:spcPct val="20000"/>
              </a:spcBef>
              <a:spcAft>
                <a:spcPct val="0"/>
              </a:spcAft>
              <a:buClr>
                <a:srgbClr val="FD0000"/>
              </a:buClr>
            </a:pPr>
            <a:endParaRPr lang="en-US" sz="2133">
              <a:solidFill>
                <a:srgbClr val="000000"/>
              </a:solidFill>
              <a:sym typeface="Wingdings" pitchFamily="2" charset="2"/>
            </a:endParaRPr>
          </a:p>
        </p:txBody>
      </p:sp>
    </p:spTree>
    <p:extLst>
      <p:ext uri="{BB962C8B-B14F-4D97-AF65-F5344CB8AC3E}">
        <p14:creationId xmlns:p14="http://schemas.microsoft.com/office/powerpoint/2010/main" val="884262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461855"/>
                                        </p:tgtEl>
                                        <p:attrNameLst>
                                          <p:attrName>style.visibility</p:attrName>
                                        </p:attrNameLst>
                                      </p:cBhvr>
                                      <p:to>
                                        <p:strVal val="visible"/>
                                      </p:to>
                                    </p:set>
                                    <p:anim calcmode="lin" valueType="num">
                                      <p:cBhvr>
                                        <p:cTn id="7" dur="500" fill="hold"/>
                                        <p:tgtEl>
                                          <p:spTgt spid="461855"/>
                                        </p:tgtEl>
                                        <p:attrNameLst>
                                          <p:attrName>ppt_w</p:attrName>
                                        </p:attrNameLst>
                                      </p:cBhvr>
                                      <p:tavLst>
                                        <p:tav tm="0">
                                          <p:val>
                                            <p:fltVal val="0"/>
                                          </p:val>
                                        </p:tav>
                                        <p:tav tm="100000">
                                          <p:val>
                                            <p:strVal val="#ppt_w"/>
                                          </p:val>
                                        </p:tav>
                                      </p:tavLst>
                                    </p:anim>
                                    <p:anim calcmode="lin" valueType="num">
                                      <p:cBhvr>
                                        <p:cTn id="8" dur="500" fill="hold"/>
                                        <p:tgtEl>
                                          <p:spTgt spid="46185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855" grpId="0" animBg="1"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a:xfrm>
            <a:off x="1017324" y="229438"/>
            <a:ext cx="10106567" cy="941143"/>
          </a:xfrm>
        </p:spPr>
        <p:txBody>
          <a:bodyPr/>
          <a:lstStyle/>
          <a:p>
            <a:r>
              <a:rPr lang="en-US"/>
              <a:t>OLTP Compresión Tabla </a:t>
            </a:r>
          </a:p>
        </p:txBody>
      </p:sp>
      <p:sp>
        <p:nvSpPr>
          <p:cNvPr id="463875" name="Text Box 3"/>
          <p:cNvSpPr txBox="1">
            <a:spLocks noChangeArrowheads="1"/>
          </p:cNvSpPr>
          <p:nvPr/>
        </p:nvSpPr>
        <p:spPr bwMode="auto">
          <a:xfrm>
            <a:off x="6603868" y="1372137"/>
            <a:ext cx="4469236" cy="567005"/>
          </a:xfrm>
          <a:prstGeom prst="rect">
            <a:avLst/>
          </a:prstGeom>
          <a:noFill/>
          <a:ln w="9525">
            <a:noFill/>
            <a:miter lim="800000"/>
            <a:headEnd/>
            <a:tailEnd/>
          </a:ln>
          <a:effectLst/>
        </p:spPr>
        <p:txBody>
          <a:bodyPr lIns="122735" tIns="61368" rIns="122735" bIns="61368">
            <a:spAutoFit/>
            <a:flatTx/>
          </a:bodyPr>
          <a:lstStyle/>
          <a:p>
            <a:pPr algn="ctr" fontAlgn="base">
              <a:lnSpc>
                <a:spcPct val="90000"/>
              </a:lnSpc>
              <a:spcBef>
                <a:spcPct val="50000"/>
              </a:spcBef>
              <a:spcAft>
                <a:spcPct val="0"/>
              </a:spcAft>
              <a:buClr>
                <a:srgbClr val="FD0000"/>
              </a:buClr>
            </a:pPr>
            <a:r>
              <a:rPr lang="en-US" sz="3199" b="1">
                <a:solidFill>
                  <a:srgbClr val="000000"/>
                </a:solidFill>
              </a:rPr>
              <a:t>Block</a:t>
            </a:r>
          </a:p>
        </p:txBody>
      </p:sp>
      <p:grpSp>
        <p:nvGrpSpPr>
          <p:cNvPr id="2" name="Group 4"/>
          <p:cNvGrpSpPr>
            <a:grpSpLocks/>
          </p:cNvGrpSpPr>
          <p:nvPr/>
        </p:nvGrpSpPr>
        <p:grpSpPr bwMode="auto">
          <a:xfrm>
            <a:off x="7010163" y="2354536"/>
            <a:ext cx="3758221" cy="418991"/>
            <a:chOff x="3312" y="1483"/>
            <a:chExt cx="1776" cy="264"/>
          </a:xfrm>
        </p:grpSpPr>
        <p:sp>
          <p:nvSpPr>
            <p:cNvPr id="463877" name="Line 5"/>
            <p:cNvSpPr>
              <a:spLocks noChangeShapeType="1"/>
            </p:cNvSpPr>
            <p:nvPr/>
          </p:nvSpPr>
          <p:spPr bwMode="auto">
            <a:xfrm>
              <a:off x="3312" y="1488"/>
              <a:ext cx="1776" cy="0"/>
            </a:xfrm>
            <a:prstGeom prst="line">
              <a:avLst/>
            </a:prstGeom>
            <a:noFill/>
            <a:ln w="9525">
              <a:solidFill>
                <a:schemeClr val="tx1"/>
              </a:solidFill>
              <a:prstDash val="dash"/>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878" name="Text Box 6"/>
            <p:cNvSpPr txBox="1">
              <a:spLocks noChangeArrowheads="1"/>
            </p:cNvSpPr>
            <p:nvPr/>
          </p:nvSpPr>
          <p:spPr bwMode="auto">
            <a:xfrm>
              <a:off x="3312" y="1483"/>
              <a:ext cx="1776" cy="264"/>
            </a:xfrm>
            <a:prstGeom prst="rect">
              <a:avLst/>
            </a:prstGeom>
            <a:noFill/>
            <a:ln w="9525">
              <a:noFill/>
              <a:miter lim="800000"/>
              <a:headEnd/>
              <a:tailEnd/>
            </a:ln>
            <a:effectLst/>
          </p:spPr>
          <p:txBody>
            <a:bodyPr lIns="122735" tIns="61368" rIns="122735" bIns="61368">
              <a:spAutoFit/>
              <a:flatTx/>
            </a:bodyPr>
            <a:lstStyle/>
            <a:p>
              <a:pPr fontAlgn="base">
                <a:lnSpc>
                  <a:spcPct val="90000"/>
                </a:lnSpc>
                <a:spcBef>
                  <a:spcPct val="50000"/>
                </a:spcBef>
                <a:spcAft>
                  <a:spcPct val="0"/>
                </a:spcAft>
                <a:buClr>
                  <a:srgbClr val="FD0000"/>
                </a:buClr>
              </a:pPr>
              <a:r>
                <a:rPr lang="en-US" sz="1600">
                  <a:solidFill>
                    <a:srgbClr val="000000"/>
                  </a:solidFill>
                </a:rPr>
                <a:t>John=</a:t>
              </a:r>
              <a:r>
                <a:rPr lang="en-US" sz="2133">
                  <a:solidFill>
                    <a:srgbClr val="000000"/>
                  </a:solidFill>
                  <a:sym typeface="Wingdings 2" pitchFamily="18" charset="2"/>
                </a:rPr>
                <a:t>|</a:t>
              </a:r>
              <a:r>
                <a:rPr lang="en-US" sz="1600">
                  <a:solidFill>
                    <a:srgbClr val="000000"/>
                  </a:solidFill>
                  <a:sym typeface="Wingdings" pitchFamily="2" charset="2"/>
                </a:rPr>
                <a:t>Doe=</a:t>
              </a:r>
              <a:r>
                <a:rPr lang="en-US" sz="2133">
                  <a:solidFill>
                    <a:srgbClr val="000000"/>
                  </a:solidFill>
                  <a:sym typeface="Wingdings 2" pitchFamily="18" charset="2"/>
                </a:rPr>
                <a:t>|</a:t>
              </a:r>
              <a:r>
                <a:rPr lang="en-US" sz="1600">
                  <a:solidFill>
                    <a:srgbClr val="000000"/>
                  </a:solidFill>
                  <a:sym typeface="Wingdings 2" pitchFamily="18" charset="2"/>
                </a:rPr>
                <a:t>Jane=</a:t>
              </a:r>
              <a:r>
                <a:rPr lang="en-US" sz="2133">
                  <a:solidFill>
                    <a:srgbClr val="000000"/>
                  </a:solidFill>
                  <a:sym typeface="Wingdings 2" pitchFamily="18" charset="2"/>
                </a:rPr>
                <a:t>|</a:t>
              </a:r>
              <a:r>
                <a:rPr lang="en-US" sz="1600">
                  <a:solidFill>
                    <a:srgbClr val="000000"/>
                  </a:solidFill>
                  <a:sym typeface="Wingdings 2" pitchFamily="18" charset="2"/>
                </a:rPr>
                <a:t>Smith=</a:t>
              </a:r>
              <a:r>
                <a:rPr lang="en-US" sz="2133">
                  <a:solidFill>
                    <a:srgbClr val="000000"/>
                  </a:solidFill>
                  <a:sym typeface="Wingdings 2" pitchFamily="18" charset="2"/>
                </a:rPr>
                <a:t></a:t>
              </a:r>
            </a:p>
          </p:txBody>
        </p:sp>
      </p:grpSp>
      <p:sp>
        <p:nvSpPr>
          <p:cNvPr id="463880" name="Text Box 8"/>
          <p:cNvSpPr txBox="1">
            <a:spLocks noChangeArrowheads="1"/>
          </p:cNvSpPr>
          <p:nvPr/>
        </p:nvSpPr>
        <p:spPr bwMode="auto">
          <a:xfrm>
            <a:off x="7149841" y="1778431"/>
            <a:ext cx="3275748" cy="567005"/>
          </a:xfrm>
          <a:prstGeom prst="rect">
            <a:avLst/>
          </a:prstGeom>
          <a:noFill/>
          <a:ln w="9525">
            <a:noFill/>
            <a:miter lim="800000"/>
            <a:headEnd/>
            <a:tailEnd/>
          </a:ln>
          <a:effectLst/>
        </p:spPr>
        <p:txBody>
          <a:bodyPr wrap="square" lIns="122735" tIns="61368" rIns="122735" bIns="61368">
            <a:spAutoFit/>
            <a:flatTx/>
          </a:bodyPr>
          <a:lstStyle/>
          <a:p>
            <a:pPr algn="ctr" fontAlgn="base">
              <a:lnSpc>
                <a:spcPct val="90000"/>
              </a:lnSpc>
              <a:spcBef>
                <a:spcPct val="50000"/>
              </a:spcBef>
              <a:spcAft>
                <a:spcPct val="0"/>
              </a:spcAft>
              <a:buClr>
                <a:srgbClr val="FD0000"/>
              </a:buClr>
            </a:pPr>
            <a:r>
              <a:rPr lang="en-US" sz="3199" b="1" dirty="0">
                <a:solidFill>
                  <a:srgbClr val="000000"/>
                </a:solidFill>
              </a:rPr>
              <a:t>Header</a:t>
            </a:r>
          </a:p>
        </p:txBody>
      </p:sp>
      <p:grpSp>
        <p:nvGrpSpPr>
          <p:cNvPr id="3" name="Group 9"/>
          <p:cNvGrpSpPr>
            <a:grpSpLocks/>
          </p:cNvGrpSpPr>
          <p:nvPr/>
        </p:nvGrpSpPr>
        <p:grpSpPr bwMode="auto">
          <a:xfrm>
            <a:off x="875545" y="1981577"/>
            <a:ext cx="5586545" cy="2742486"/>
            <a:chOff x="432" y="2736"/>
            <a:chExt cx="2640" cy="1728"/>
          </a:xfrm>
        </p:grpSpPr>
        <p:sp>
          <p:nvSpPr>
            <p:cNvPr id="463882" name="Rectangle 10"/>
            <p:cNvSpPr>
              <a:spLocks noChangeArrowheads="1"/>
            </p:cNvSpPr>
            <p:nvPr/>
          </p:nvSpPr>
          <p:spPr bwMode="auto">
            <a:xfrm>
              <a:off x="1959" y="3792"/>
              <a:ext cx="1113" cy="336"/>
            </a:xfrm>
            <a:prstGeom prst="rect">
              <a:avLst/>
            </a:prstGeom>
            <a:noFill/>
            <a:ln w="9525">
              <a:noFill/>
              <a:miter lim="800000"/>
              <a:headEnd/>
              <a:tailEnd/>
            </a:ln>
            <a:effectLst/>
          </p:spPr>
          <p:txBody>
            <a:bodyPr lIns="122735" tIns="61368" rIns="122735" bIns="61368"/>
            <a:lstStyle/>
            <a:p>
              <a:pPr eaLnBrk="0" fontAlgn="base" hangingPunct="0">
                <a:spcBef>
                  <a:spcPct val="20000"/>
                </a:spcBef>
                <a:spcAft>
                  <a:spcPct val="0"/>
                </a:spcAft>
                <a:buClr>
                  <a:srgbClr val="FD0000"/>
                </a:buClr>
              </a:pPr>
              <a:r>
                <a:rPr lang="en-US" sz="2666">
                  <a:solidFill>
                    <a:srgbClr val="000000"/>
                  </a:solidFill>
                </a:rPr>
                <a:t> Doe</a:t>
              </a:r>
            </a:p>
          </p:txBody>
        </p:sp>
        <p:sp>
          <p:nvSpPr>
            <p:cNvPr id="463883" name="Rectangle 11"/>
            <p:cNvSpPr>
              <a:spLocks noChangeArrowheads="1"/>
            </p:cNvSpPr>
            <p:nvPr/>
          </p:nvSpPr>
          <p:spPr bwMode="auto">
            <a:xfrm>
              <a:off x="782" y="3792"/>
              <a:ext cx="1177" cy="336"/>
            </a:xfrm>
            <a:prstGeom prst="rect">
              <a:avLst/>
            </a:prstGeom>
            <a:noFill/>
            <a:ln w="9525">
              <a:noFill/>
              <a:miter lim="800000"/>
              <a:headEnd/>
              <a:tailEnd/>
            </a:ln>
            <a:effectLst/>
          </p:spPr>
          <p:txBody>
            <a:bodyPr lIns="122735" tIns="61368" rIns="122735" bIns="61368"/>
            <a:lstStyle/>
            <a:p>
              <a:pPr eaLnBrk="0" fontAlgn="base" hangingPunct="0">
                <a:spcBef>
                  <a:spcPct val="20000"/>
                </a:spcBef>
                <a:spcAft>
                  <a:spcPct val="0"/>
                </a:spcAft>
                <a:buClr>
                  <a:srgbClr val="FD0000"/>
                </a:buClr>
              </a:pPr>
              <a:r>
                <a:rPr lang="en-US" sz="2666">
                  <a:solidFill>
                    <a:srgbClr val="000000"/>
                  </a:solidFill>
                </a:rPr>
                <a:t> Jane</a:t>
              </a:r>
            </a:p>
          </p:txBody>
        </p:sp>
        <p:sp>
          <p:nvSpPr>
            <p:cNvPr id="463884" name="Rectangle 12"/>
            <p:cNvSpPr>
              <a:spLocks noChangeArrowheads="1"/>
            </p:cNvSpPr>
            <p:nvPr/>
          </p:nvSpPr>
          <p:spPr bwMode="auto">
            <a:xfrm>
              <a:off x="432" y="3792"/>
              <a:ext cx="350" cy="336"/>
            </a:xfrm>
            <a:prstGeom prst="rect">
              <a:avLst/>
            </a:prstGeom>
            <a:noFill/>
            <a:ln w="9525">
              <a:noFill/>
              <a:miter lim="800000"/>
              <a:headEnd/>
              <a:tailEnd/>
            </a:ln>
            <a:effectLst/>
          </p:spPr>
          <p:txBody>
            <a:bodyPr lIns="122735" tIns="61368" rIns="122735" bIns="61368"/>
            <a:lstStyle/>
            <a:p>
              <a:pPr eaLnBrk="0" fontAlgn="base" hangingPunct="0">
                <a:spcBef>
                  <a:spcPct val="20000"/>
                </a:spcBef>
                <a:spcAft>
                  <a:spcPct val="0"/>
                </a:spcAft>
                <a:buClr>
                  <a:srgbClr val="FD0000"/>
                </a:buClr>
              </a:pPr>
              <a:r>
                <a:rPr lang="en-US" sz="2666">
                  <a:solidFill>
                    <a:srgbClr val="000000"/>
                  </a:solidFill>
                </a:rPr>
                <a:t>4</a:t>
              </a:r>
            </a:p>
          </p:txBody>
        </p:sp>
        <p:sp>
          <p:nvSpPr>
            <p:cNvPr id="463885" name="Rectangle 13"/>
            <p:cNvSpPr>
              <a:spLocks noChangeArrowheads="1"/>
            </p:cNvSpPr>
            <p:nvPr/>
          </p:nvSpPr>
          <p:spPr bwMode="auto">
            <a:xfrm>
              <a:off x="1959" y="3535"/>
              <a:ext cx="1113" cy="257"/>
            </a:xfrm>
            <a:prstGeom prst="rect">
              <a:avLst/>
            </a:prstGeom>
            <a:noFill/>
            <a:ln w="9525">
              <a:noFill/>
              <a:miter lim="800000"/>
              <a:headEnd/>
              <a:tailEnd/>
            </a:ln>
            <a:effectLst/>
          </p:spPr>
          <p:txBody>
            <a:bodyPr lIns="122735" tIns="61368" rIns="122735" bIns="61368"/>
            <a:lstStyle/>
            <a:p>
              <a:pPr eaLnBrk="0" fontAlgn="base" hangingPunct="0">
                <a:spcBef>
                  <a:spcPct val="20000"/>
                </a:spcBef>
                <a:spcAft>
                  <a:spcPct val="0"/>
                </a:spcAft>
                <a:buClr>
                  <a:srgbClr val="FD0000"/>
                </a:buClr>
              </a:pPr>
              <a:r>
                <a:rPr lang="en-US" sz="2666">
                  <a:solidFill>
                    <a:srgbClr val="000000"/>
                  </a:solidFill>
                </a:rPr>
                <a:t> Smith</a:t>
              </a:r>
            </a:p>
          </p:txBody>
        </p:sp>
        <p:sp>
          <p:nvSpPr>
            <p:cNvPr id="463886" name="Rectangle 14"/>
            <p:cNvSpPr>
              <a:spLocks noChangeArrowheads="1"/>
            </p:cNvSpPr>
            <p:nvPr/>
          </p:nvSpPr>
          <p:spPr bwMode="auto">
            <a:xfrm>
              <a:off x="782" y="3535"/>
              <a:ext cx="1177" cy="257"/>
            </a:xfrm>
            <a:prstGeom prst="rect">
              <a:avLst/>
            </a:prstGeom>
            <a:noFill/>
            <a:ln w="9525">
              <a:noFill/>
              <a:miter lim="800000"/>
              <a:headEnd/>
              <a:tailEnd/>
            </a:ln>
            <a:effectLst/>
          </p:spPr>
          <p:txBody>
            <a:bodyPr lIns="122735" tIns="61368" rIns="122735" bIns="61368"/>
            <a:lstStyle/>
            <a:p>
              <a:pPr eaLnBrk="0" fontAlgn="base" hangingPunct="0">
                <a:spcBef>
                  <a:spcPct val="20000"/>
                </a:spcBef>
                <a:spcAft>
                  <a:spcPct val="0"/>
                </a:spcAft>
                <a:buClr>
                  <a:srgbClr val="FD0000"/>
                </a:buClr>
              </a:pPr>
              <a:r>
                <a:rPr lang="en-US" sz="2666">
                  <a:solidFill>
                    <a:srgbClr val="000000"/>
                  </a:solidFill>
                </a:rPr>
                <a:t> John</a:t>
              </a:r>
            </a:p>
          </p:txBody>
        </p:sp>
        <p:sp>
          <p:nvSpPr>
            <p:cNvPr id="463887" name="Rectangle 15"/>
            <p:cNvSpPr>
              <a:spLocks noChangeArrowheads="1"/>
            </p:cNvSpPr>
            <p:nvPr/>
          </p:nvSpPr>
          <p:spPr bwMode="auto">
            <a:xfrm>
              <a:off x="432" y="3535"/>
              <a:ext cx="350" cy="257"/>
            </a:xfrm>
            <a:prstGeom prst="rect">
              <a:avLst/>
            </a:prstGeom>
            <a:noFill/>
            <a:ln w="9525">
              <a:noFill/>
              <a:miter lim="800000"/>
              <a:headEnd/>
              <a:tailEnd/>
            </a:ln>
            <a:effectLst/>
          </p:spPr>
          <p:txBody>
            <a:bodyPr lIns="122735" tIns="61368" rIns="122735" bIns="61368"/>
            <a:lstStyle/>
            <a:p>
              <a:pPr eaLnBrk="0" fontAlgn="base" hangingPunct="0">
                <a:spcBef>
                  <a:spcPct val="20000"/>
                </a:spcBef>
                <a:spcAft>
                  <a:spcPct val="0"/>
                </a:spcAft>
                <a:buClr>
                  <a:srgbClr val="FD0000"/>
                </a:buClr>
              </a:pPr>
              <a:r>
                <a:rPr lang="en-US" sz="2666">
                  <a:solidFill>
                    <a:srgbClr val="000000"/>
                  </a:solidFill>
                </a:rPr>
                <a:t>3</a:t>
              </a:r>
            </a:p>
          </p:txBody>
        </p:sp>
        <p:sp>
          <p:nvSpPr>
            <p:cNvPr id="463888" name="Rectangle 16"/>
            <p:cNvSpPr>
              <a:spLocks noChangeArrowheads="1"/>
            </p:cNvSpPr>
            <p:nvPr/>
          </p:nvSpPr>
          <p:spPr bwMode="auto">
            <a:xfrm>
              <a:off x="1959" y="4128"/>
              <a:ext cx="1113" cy="336"/>
            </a:xfrm>
            <a:prstGeom prst="rect">
              <a:avLst/>
            </a:prstGeom>
            <a:solidFill>
              <a:schemeClr val="accent1"/>
            </a:solidFill>
            <a:ln w="9525">
              <a:noFill/>
              <a:miter lim="800000"/>
              <a:headEnd/>
              <a:tailEnd/>
            </a:ln>
            <a:effectLst/>
          </p:spPr>
          <p:txBody>
            <a:bodyPr lIns="122735" tIns="61368" rIns="122735" bIns="61368"/>
            <a:lstStyle/>
            <a:p>
              <a:pPr eaLnBrk="0" fontAlgn="base" hangingPunct="0">
                <a:spcBef>
                  <a:spcPct val="20000"/>
                </a:spcBef>
                <a:spcAft>
                  <a:spcPct val="0"/>
                </a:spcAft>
                <a:buClr>
                  <a:srgbClr val="FD0000"/>
                </a:buClr>
              </a:pPr>
              <a:r>
                <a:rPr lang="en-US" sz="2666">
                  <a:solidFill>
                    <a:srgbClr val="FFFFFF"/>
                  </a:solidFill>
                </a:rPr>
                <a:t> Smith</a:t>
              </a:r>
            </a:p>
          </p:txBody>
        </p:sp>
        <p:sp>
          <p:nvSpPr>
            <p:cNvPr id="463889" name="Rectangle 17"/>
            <p:cNvSpPr>
              <a:spLocks noChangeArrowheads="1"/>
            </p:cNvSpPr>
            <p:nvPr/>
          </p:nvSpPr>
          <p:spPr bwMode="auto">
            <a:xfrm>
              <a:off x="782" y="4128"/>
              <a:ext cx="1177" cy="336"/>
            </a:xfrm>
            <a:prstGeom prst="rect">
              <a:avLst/>
            </a:prstGeom>
            <a:solidFill>
              <a:schemeClr val="accent1"/>
            </a:solidFill>
            <a:ln w="9525">
              <a:noFill/>
              <a:miter lim="800000"/>
              <a:headEnd/>
              <a:tailEnd/>
            </a:ln>
            <a:effectLst/>
          </p:spPr>
          <p:txBody>
            <a:bodyPr lIns="122735" tIns="61368" rIns="122735" bIns="61368"/>
            <a:lstStyle/>
            <a:p>
              <a:pPr eaLnBrk="0" fontAlgn="base" hangingPunct="0">
                <a:spcBef>
                  <a:spcPct val="20000"/>
                </a:spcBef>
                <a:spcAft>
                  <a:spcPct val="0"/>
                </a:spcAft>
                <a:buClr>
                  <a:srgbClr val="FD0000"/>
                </a:buClr>
              </a:pPr>
              <a:r>
                <a:rPr lang="en-US" sz="2666">
                  <a:solidFill>
                    <a:srgbClr val="FFFFFF"/>
                  </a:solidFill>
                </a:rPr>
                <a:t> Jack</a:t>
              </a:r>
            </a:p>
          </p:txBody>
        </p:sp>
        <p:sp>
          <p:nvSpPr>
            <p:cNvPr id="463890" name="Rectangle 18"/>
            <p:cNvSpPr>
              <a:spLocks noChangeArrowheads="1"/>
            </p:cNvSpPr>
            <p:nvPr/>
          </p:nvSpPr>
          <p:spPr bwMode="auto">
            <a:xfrm>
              <a:off x="432" y="4128"/>
              <a:ext cx="350" cy="336"/>
            </a:xfrm>
            <a:prstGeom prst="rect">
              <a:avLst/>
            </a:prstGeom>
            <a:solidFill>
              <a:schemeClr val="accent1"/>
            </a:solidFill>
            <a:ln w="9525">
              <a:noFill/>
              <a:miter lim="800000"/>
              <a:headEnd/>
              <a:tailEnd/>
            </a:ln>
            <a:effectLst/>
          </p:spPr>
          <p:txBody>
            <a:bodyPr lIns="122735" tIns="61368" rIns="122735" bIns="61368"/>
            <a:lstStyle/>
            <a:p>
              <a:pPr eaLnBrk="0" fontAlgn="base" hangingPunct="0">
                <a:spcBef>
                  <a:spcPct val="20000"/>
                </a:spcBef>
                <a:spcAft>
                  <a:spcPct val="0"/>
                </a:spcAft>
                <a:buClr>
                  <a:srgbClr val="FD0000"/>
                </a:buClr>
              </a:pPr>
              <a:r>
                <a:rPr lang="en-US" sz="2666">
                  <a:solidFill>
                    <a:srgbClr val="FFFFFF"/>
                  </a:solidFill>
                </a:rPr>
                <a:t>5</a:t>
              </a:r>
            </a:p>
          </p:txBody>
        </p:sp>
        <p:sp>
          <p:nvSpPr>
            <p:cNvPr id="463891" name="Rectangle 19"/>
            <p:cNvSpPr>
              <a:spLocks noChangeArrowheads="1"/>
            </p:cNvSpPr>
            <p:nvPr/>
          </p:nvSpPr>
          <p:spPr bwMode="auto">
            <a:xfrm>
              <a:off x="1959" y="3285"/>
              <a:ext cx="1113" cy="250"/>
            </a:xfrm>
            <a:prstGeom prst="rect">
              <a:avLst/>
            </a:prstGeom>
            <a:noFill/>
            <a:ln w="9525">
              <a:noFill/>
              <a:miter lim="800000"/>
              <a:headEnd/>
              <a:tailEnd/>
            </a:ln>
            <a:effectLst/>
          </p:spPr>
          <p:txBody>
            <a:bodyPr lIns="122735" tIns="61368" rIns="122735" bIns="61368"/>
            <a:lstStyle/>
            <a:p>
              <a:pPr eaLnBrk="0" fontAlgn="base" hangingPunct="0">
                <a:spcBef>
                  <a:spcPct val="20000"/>
                </a:spcBef>
                <a:spcAft>
                  <a:spcPct val="0"/>
                </a:spcAft>
                <a:buClr>
                  <a:srgbClr val="FD0000"/>
                </a:buClr>
              </a:pPr>
              <a:r>
                <a:rPr lang="en-US" sz="2666">
                  <a:solidFill>
                    <a:srgbClr val="000000"/>
                  </a:solidFill>
                </a:rPr>
                <a:t> Doe</a:t>
              </a:r>
            </a:p>
          </p:txBody>
        </p:sp>
        <p:sp>
          <p:nvSpPr>
            <p:cNvPr id="463892" name="Rectangle 20"/>
            <p:cNvSpPr>
              <a:spLocks noChangeArrowheads="1"/>
            </p:cNvSpPr>
            <p:nvPr/>
          </p:nvSpPr>
          <p:spPr bwMode="auto">
            <a:xfrm>
              <a:off x="782" y="3285"/>
              <a:ext cx="1177" cy="250"/>
            </a:xfrm>
            <a:prstGeom prst="rect">
              <a:avLst/>
            </a:prstGeom>
            <a:noFill/>
            <a:ln w="9525">
              <a:noFill/>
              <a:miter lim="800000"/>
              <a:headEnd/>
              <a:tailEnd/>
            </a:ln>
            <a:effectLst/>
          </p:spPr>
          <p:txBody>
            <a:bodyPr lIns="122735" tIns="61368" rIns="122735" bIns="61368"/>
            <a:lstStyle/>
            <a:p>
              <a:pPr eaLnBrk="0" fontAlgn="base" hangingPunct="0">
                <a:spcBef>
                  <a:spcPct val="20000"/>
                </a:spcBef>
                <a:spcAft>
                  <a:spcPct val="0"/>
                </a:spcAft>
                <a:buClr>
                  <a:srgbClr val="FD0000"/>
                </a:buClr>
              </a:pPr>
              <a:r>
                <a:rPr lang="en-US" sz="2666">
                  <a:solidFill>
                    <a:srgbClr val="000000"/>
                  </a:solidFill>
                </a:rPr>
                <a:t> Jane</a:t>
              </a:r>
            </a:p>
          </p:txBody>
        </p:sp>
        <p:sp>
          <p:nvSpPr>
            <p:cNvPr id="463893" name="Rectangle 21"/>
            <p:cNvSpPr>
              <a:spLocks noChangeArrowheads="1"/>
            </p:cNvSpPr>
            <p:nvPr/>
          </p:nvSpPr>
          <p:spPr bwMode="auto">
            <a:xfrm>
              <a:off x="432" y="3285"/>
              <a:ext cx="350" cy="250"/>
            </a:xfrm>
            <a:prstGeom prst="rect">
              <a:avLst/>
            </a:prstGeom>
            <a:noFill/>
            <a:ln w="9525">
              <a:noFill/>
              <a:miter lim="800000"/>
              <a:headEnd/>
              <a:tailEnd/>
            </a:ln>
            <a:effectLst/>
          </p:spPr>
          <p:txBody>
            <a:bodyPr lIns="122735" tIns="61368" rIns="122735" bIns="61368"/>
            <a:lstStyle/>
            <a:p>
              <a:pPr eaLnBrk="0" fontAlgn="base" hangingPunct="0">
                <a:spcBef>
                  <a:spcPct val="20000"/>
                </a:spcBef>
                <a:spcAft>
                  <a:spcPct val="0"/>
                </a:spcAft>
                <a:buClr>
                  <a:srgbClr val="FD0000"/>
                </a:buClr>
              </a:pPr>
              <a:r>
                <a:rPr lang="en-US" sz="2666">
                  <a:solidFill>
                    <a:srgbClr val="000000"/>
                  </a:solidFill>
                </a:rPr>
                <a:t>2</a:t>
              </a:r>
            </a:p>
          </p:txBody>
        </p:sp>
        <p:sp>
          <p:nvSpPr>
            <p:cNvPr id="463894" name="Rectangle 22"/>
            <p:cNvSpPr>
              <a:spLocks noChangeArrowheads="1"/>
            </p:cNvSpPr>
            <p:nvPr/>
          </p:nvSpPr>
          <p:spPr bwMode="auto">
            <a:xfrm>
              <a:off x="1959" y="3035"/>
              <a:ext cx="1113" cy="250"/>
            </a:xfrm>
            <a:prstGeom prst="rect">
              <a:avLst/>
            </a:prstGeom>
            <a:noFill/>
            <a:ln w="9525">
              <a:noFill/>
              <a:miter lim="800000"/>
              <a:headEnd/>
              <a:tailEnd/>
            </a:ln>
            <a:effectLst/>
          </p:spPr>
          <p:txBody>
            <a:bodyPr lIns="122735" tIns="61368" rIns="122735" bIns="61368"/>
            <a:lstStyle/>
            <a:p>
              <a:pPr eaLnBrk="0" fontAlgn="base" hangingPunct="0">
                <a:spcBef>
                  <a:spcPct val="20000"/>
                </a:spcBef>
                <a:spcAft>
                  <a:spcPct val="0"/>
                </a:spcAft>
                <a:buClr>
                  <a:srgbClr val="FD0000"/>
                </a:buClr>
              </a:pPr>
              <a:r>
                <a:rPr lang="en-US" sz="2666">
                  <a:solidFill>
                    <a:srgbClr val="000000"/>
                  </a:solidFill>
                </a:rPr>
                <a:t> Doe</a:t>
              </a:r>
            </a:p>
          </p:txBody>
        </p:sp>
        <p:sp>
          <p:nvSpPr>
            <p:cNvPr id="463895" name="Rectangle 23"/>
            <p:cNvSpPr>
              <a:spLocks noChangeArrowheads="1"/>
            </p:cNvSpPr>
            <p:nvPr/>
          </p:nvSpPr>
          <p:spPr bwMode="auto">
            <a:xfrm>
              <a:off x="782" y="3035"/>
              <a:ext cx="1177" cy="250"/>
            </a:xfrm>
            <a:prstGeom prst="rect">
              <a:avLst/>
            </a:prstGeom>
            <a:noFill/>
            <a:ln w="9525">
              <a:noFill/>
              <a:miter lim="800000"/>
              <a:headEnd/>
              <a:tailEnd/>
            </a:ln>
            <a:effectLst/>
          </p:spPr>
          <p:txBody>
            <a:bodyPr lIns="122735" tIns="61368" rIns="122735" bIns="61368"/>
            <a:lstStyle/>
            <a:p>
              <a:pPr eaLnBrk="0" fontAlgn="base" hangingPunct="0">
                <a:spcBef>
                  <a:spcPct val="20000"/>
                </a:spcBef>
                <a:spcAft>
                  <a:spcPct val="0"/>
                </a:spcAft>
                <a:buClr>
                  <a:srgbClr val="FD0000"/>
                </a:buClr>
              </a:pPr>
              <a:r>
                <a:rPr lang="en-US" sz="2666">
                  <a:solidFill>
                    <a:srgbClr val="000000"/>
                  </a:solidFill>
                </a:rPr>
                <a:t> John</a:t>
              </a:r>
            </a:p>
          </p:txBody>
        </p:sp>
        <p:sp>
          <p:nvSpPr>
            <p:cNvPr id="463896" name="Rectangle 24"/>
            <p:cNvSpPr>
              <a:spLocks noChangeArrowheads="1"/>
            </p:cNvSpPr>
            <p:nvPr/>
          </p:nvSpPr>
          <p:spPr bwMode="auto">
            <a:xfrm>
              <a:off x="432" y="3035"/>
              <a:ext cx="350" cy="250"/>
            </a:xfrm>
            <a:prstGeom prst="rect">
              <a:avLst/>
            </a:prstGeom>
            <a:noFill/>
            <a:ln w="9525">
              <a:noFill/>
              <a:miter lim="800000"/>
              <a:headEnd/>
              <a:tailEnd/>
            </a:ln>
            <a:effectLst/>
          </p:spPr>
          <p:txBody>
            <a:bodyPr lIns="122735" tIns="61368" rIns="122735" bIns="61368"/>
            <a:lstStyle/>
            <a:p>
              <a:pPr eaLnBrk="0" fontAlgn="base" hangingPunct="0">
                <a:spcBef>
                  <a:spcPct val="20000"/>
                </a:spcBef>
                <a:spcAft>
                  <a:spcPct val="0"/>
                </a:spcAft>
                <a:buClr>
                  <a:srgbClr val="FD0000"/>
                </a:buClr>
              </a:pPr>
              <a:r>
                <a:rPr lang="en-US" sz="2666">
                  <a:solidFill>
                    <a:srgbClr val="000000"/>
                  </a:solidFill>
                </a:rPr>
                <a:t>1</a:t>
              </a:r>
            </a:p>
          </p:txBody>
        </p:sp>
        <p:sp>
          <p:nvSpPr>
            <p:cNvPr id="463897" name="Rectangle 25"/>
            <p:cNvSpPr>
              <a:spLocks noChangeArrowheads="1"/>
            </p:cNvSpPr>
            <p:nvPr/>
          </p:nvSpPr>
          <p:spPr bwMode="auto">
            <a:xfrm>
              <a:off x="1959" y="2736"/>
              <a:ext cx="1113" cy="299"/>
            </a:xfrm>
            <a:prstGeom prst="rect">
              <a:avLst/>
            </a:prstGeom>
            <a:solidFill>
              <a:srgbClr val="DDDDDD"/>
            </a:solidFill>
            <a:ln w="9525">
              <a:noFill/>
              <a:miter lim="800000"/>
              <a:headEnd/>
              <a:tailEnd/>
            </a:ln>
            <a:effectLst/>
          </p:spPr>
          <p:txBody>
            <a:bodyPr lIns="122735" tIns="61368" rIns="122735" bIns="61368"/>
            <a:lstStyle/>
            <a:p>
              <a:pPr eaLnBrk="0" fontAlgn="base" hangingPunct="0">
                <a:spcBef>
                  <a:spcPct val="20000"/>
                </a:spcBef>
                <a:spcAft>
                  <a:spcPct val="0"/>
                </a:spcAft>
                <a:buClr>
                  <a:srgbClr val="FD0000"/>
                </a:buClr>
              </a:pPr>
              <a:r>
                <a:rPr lang="en-US" sz="2666">
                  <a:solidFill>
                    <a:srgbClr val="000000"/>
                  </a:solidFill>
                </a:rPr>
                <a:t> LAST_NAME</a:t>
              </a:r>
            </a:p>
          </p:txBody>
        </p:sp>
        <p:sp>
          <p:nvSpPr>
            <p:cNvPr id="463898" name="Rectangle 26"/>
            <p:cNvSpPr>
              <a:spLocks noChangeArrowheads="1"/>
            </p:cNvSpPr>
            <p:nvPr/>
          </p:nvSpPr>
          <p:spPr bwMode="auto">
            <a:xfrm>
              <a:off x="782" y="2736"/>
              <a:ext cx="1177" cy="299"/>
            </a:xfrm>
            <a:prstGeom prst="rect">
              <a:avLst/>
            </a:prstGeom>
            <a:solidFill>
              <a:srgbClr val="DDDDDD"/>
            </a:solidFill>
            <a:ln w="9525">
              <a:noFill/>
              <a:miter lim="800000"/>
              <a:headEnd/>
              <a:tailEnd/>
            </a:ln>
            <a:effectLst/>
          </p:spPr>
          <p:txBody>
            <a:bodyPr lIns="122735" tIns="61368" rIns="122735" bIns="61368"/>
            <a:lstStyle/>
            <a:p>
              <a:pPr eaLnBrk="0" fontAlgn="base" hangingPunct="0">
                <a:spcBef>
                  <a:spcPct val="20000"/>
                </a:spcBef>
                <a:spcAft>
                  <a:spcPct val="0"/>
                </a:spcAft>
                <a:buClr>
                  <a:srgbClr val="FD0000"/>
                </a:buClr>
              </a:pPr>
              <a:r>
                <a:rPr lang="en-US" sz="2666">
                  <a:solidFill>
                    <a:srgbClr val="000000"/>
                  </a:solidFill>
                </a:rPr>
                <a:t> FIRST_NAME</a:t>
              </a:r>
            </a:p>
          </p:txBody>
        </p:sp>
        <p:sp>
          <p:nvSpPr>
            <p:cNvPr id="463899" name="Rectangle 27"/>
            <p:cNvSpPr>
              <a:spLocks noChangeArrowheads="1"/>
            </p:cNvSpPr>
            <p:nvPr/>
          </p:nvSpPr>
          <p:spPr bwMode="auto">
            <a:xfrm>
              <a:off x="432" y="2736"/>
              <a:ext cx="350" cy="299"/>
            </a:xfrm>
            <a:prstGeom prst="rect">
              <a:avLst/>
            </a:prstGeom>
            <a:solidFill>
              <a:srgbClr val="DDDDDD"/>
            </a:solidFill>
            <a:ln w="9525">
              <a:noFill/>
              <a:miter lim="800000"/>
              <a:headEnd/>
              <a:tailEnd/>
            </a:ln>
            <a:effectLst/>
          </p:spPr>
          <p:txBody>
            <a:bodyPr lIns="122735" tIns="61368" rIns="122735" bIns="61368"/>
            <a:lstStyle/>
            <a:p>
              <a:pPr eaLnBrk="0" fontAlgn="base" hangingPunct="0">
                <a:spcBef>
                  <a:spcPct val="20000"/>
                </a:spcBef>
                <a:spcAft>
                  <a:spcPct val="0"/>
                </a:spcAft>
                <a:buClr>
                  <a:srgbClr val="FD0000"/>
                </a:buClr>
              </a:pPr>
              <a:r>
                <a:rPr lang="en-US" sz="2666">
                  <a:solidFill>
                    <a:srgbClr val="000000"/>
                  </a:solidFill>
                </a:rPr>
                <a:t>ID</a:t>
              </a:r>
            </a:p>
          </p:txBody>
        </p:sp>
        <p:sp>
          <p:nvSpPr>
            <p:cNvPr id="463900" name="Line 28"/>
            <p:cNvSpPr>
              <a:spLocks noChangeShapeType="1"/>
            </p:cNvSpPr>
            <p:nvPr/>
          </p:nvSpPr>
          <p:spPr bwMode="auto">
            <a:xfrm>
              <a:off x="432" y="2736"/>
              <a:ext cx="2640" cy="0"/>
            </a:xfrm>
            <a:prstGeom prst="line">
              <a:avLst/>
            </a:prstGeom>
            <a:noFill/>
            <a:ln w="28575" cap="sq">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01" name="Line 29"/>
            <p:cNvSpPr>
              <a:spLocks noChangeShapeType="1"/>
            </p:cNvSpPr>
            <p:nvPr/>
          </p:nvSpPr>
          <p:spPr bwMode="auto">
            <a:xfrm>
              <a:off x="432" y="3035"/>
              <a:ext cx="2640" cy="0"/>
            </a:xfrm>
            <a:prstGeom prst="line">
              <a:avLst/>
            </a:prstGeom>
            <a:noFill/>
            <a:ln w="12700">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02" name="Line 30"/>
            <p:cNvSpPr>
              <a:spLocks noChangeShapeType="1"/>
            </p:cNvSpPr>
            <p:nvPr/>
          </p:nvSpPr>
          <p:spPr bwMode="auto">
            <a:xfrm>
              <a:off x="432" y="3285"/>
              <a:ext cx="2640" cy="0"/>
            </a:xfrm>
            <a:prstGeom prst="line">
              <a:avLst/>
            </a:prstGeom>
            <a:noFill/>
            <a:ln w="12700">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03" name="Line 31"/>
            <p:cNvSpPr>
              <a:spLocks noChangeShapeType="1"/>
            </p:cNvSpPr>
            <p:nvPr/>
          </p:nvSpPr>
          <p:spPr bwMode="auto">
            <a:xfrm>
              <a:off x="432" y="3535"/>
              <a:ext cx="2640" cy="0"/>
            </a:xfrm>
            <a:prstGeom prst="line">
              <a:avLst/>
            </a:prstGeom>
            <a:noFill/>
            <a:ln w="12700">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04" name="Line 32"/>
            <p:cNvSpPr>
              <a:spLocks noChangeShapeType="1"/>
            </p:cNvSpPr>
            <p:nvPr/>
          </p:nvSpPr>
          <p:spPr bwMode="auto">
            <a:xfrm>
              <a:off x="432" y="4464"/>
              <a:ext cx="2640" cy="0"/>
            </a:xfrm>
            <a:prstGeom prst="line">
              <a:avLst/>
            </a:prstGeom>
            <a:noFill/>
            <a:ln w="28575" cap="sq">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05" name="Line 33"/>
            <p:cNvSpPr>
              <a:spLocks noChangeShapeType="1"/>
            </p:cNvSpPr>
            <p:nvPr/>
          </p:nvSpPr>
          <p:spPr bwMode="auto">
            <a:xfrm>
              <a:off x="432" y="2736"/>
              <a:ext cx="0" cy="1728"/>
            </a:xfrm>
            <a:prstGeom prst="line">
              <a:avLst/>
            </a:prstGeom>
            <a:noFill/>
            <a:ln w="28575" cap="sq">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06" name="Line 34"/>
            <p:cNvSpPr>
              <a:spLocks noChangeShapeType="1"/>
            </p:cNvSpPr>
            <p:nvPr/>
          </p:nvSpPr>
          <p:spPr bwMode="auto">
            <a:xfrm>
              <a:off x="864" y="2736"/>
              <a:ext cx="0" cy="1728"/>
            </a:xfrm>
            <a:prstGeom prst="line">
              <a:avLst/>
            </a:prstGeom>
            <a:noFill/>
            <a:ln w="12700">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07" name="Line 35"/>
            <p:cNvSpPr>
              <a:spLocks noChangeShapeType="1"/>
            </p:cNvSpPr>
            <p:nvPr/>
          </p:nvSpPr>
          <p:spPr bwMode="auto">
            <a:xfrm>
              <a:off x="2035" y="2736"/>
              <a:ext cx="0" cy="1728"/>
            </a:xfrm>
            <a:prstGeom prst="line">
              <a:avLst/>
            </a:prstGeom>
            <a:noFill/>
            <a:ln w="12700">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08" name="Line 36"/>
            <p:cNvSpPr>
              <a:spLocks noChangeShapeType="1"/>
            </p:cNvSpPr>
            <p:nvPr/>
          </p:nvSpPr>
          <p:spPr bwMode="auto">
            <a:xfrm>
              <a:off x="3072" y="2736"/>
              <a:ext cx="0" cy="1728"/>
            </a:xfrm>
            <a:prstGeom prst="line">
              <a:avLst/>
            </a:prstGeom>
            <a:noFill/>
            <a:ln w="28575" cap="sq">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09" name="Line 37"/>
            <p:cNvSpPr>
              <a:spLocks noChangeShapeType="1"/>
            </p:cNvSpPr>
            <p:nvPr/>
          </p:nvSpPr>
          <p:spPr bwMode="auto">
            <a:xfrm>
              <a:off x="432" y="3792"/>
              <a:ext cx="2640" cy="0"/>
            </a:xfrm>
            <a:prstGeom prst="line">
              <a:avLst/>
            </a:prstGeom>
            <a:noFill/>
            <a:ln w="12700">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10" name="Line 38"/>
            <p:cNvSpPr>
              <a:spLocks noChangeShapeType="1"/>
            </p:cNvSpPr>
            <p:nvPr/>
          </p:nvSpPr>
          <p:spPr bwMode="auto">
            <a:xfrm>
              <a:off x="432" y="4128"/>
              <a:ext cx="2640" cy="0"/>
            </a:xfrm>
            <a:prstGeom prst="line">
              <a:avLst/>
            </a:prstGeom>
            <a:noFill/>
            <a:ln w="12700">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grpSp>
      <p:sp>
        <p:nvSpPr>
          <p:cNvPr id="463911" name="Text Box 39"/>
          <p:cNvSpPr txBox="1">
            <a:spLocks noChangeArrowheads="1"/>
          </p:cNvSpPr>
          <p:nvPr/>
        </p:nvSpPr>
        <p:spPr bwMode="auto">
          <a:xfrm>
            <a:off x="814177" y="1372137"/>
            <a:ext cx="5484971" cy="567005"/>
          </a:xfrm>
          <a:prstGeom prst="rect">
            <a:avLst/>
          </a:prstGeom>
          <a:noFill/>
          <a:ln w="9525">
            <a:noFill/>
            <a:miter lim="800000"/>
            <a:headEnd/>
            <a:tailEnd/>
          </a:ln>
          <a:effectLst/>
        </p:spPr>
        <p:txBody>
          <a:bodyPr lIns="122735" tIns="61368" rIns="122735" bIns="61368">
            <a:spAutoFit/>
            <a:flatTx/>
          </a:bodyPr>
          <a:lstStyle/>
          <a:p>
            <a:pPr algn="ctr" fontAlgn="base">
              <a:lnSpc>
                <a:spcPct val="90000"/>
              </a:lnSpc>
              <a:spcBef>
                <a:spcPct val="50000"/>
              </a:spcBef>
              <a:spcAft>
                <a:spcPct val="0"/>
              </a:spcAft>
              <a:buClr>
                <a:srgbClr val="FD0000"/>
              </a:buClr>
            </a:pPr>
            <a:r>
              <a:rPr lang="en-US" sz="3199" b="1">
                <a:solidFill>
                  <a:srgbClr val="000000"/>
                </a:solidFill>
              </a:rPr>
              <a:t>Employee Table</a:t>
            </a:r>
          </a:p>
        </p:txBody>
      </p:sp>
      <p:grpSp>
        <p:nvGrpSpPr>
          <p:cNvPr id="4" name="Group 40"/>
          <p:cNvGrpSpPr>
            <a:grpSpLocks/>
          </p:cNvGrpSpPr>
          <p:nvPr/>
        </p:nvGrpSpPr>
        <p:grpSpPr bwMode="auto">
          <a:xfrm>
            <a:off x="7010163" y="2671968"/>
            <a:ext cx="3758221" cy="1925132"/>
            <a:chOff x="4632" y="2880"/>
            <a:chExt cx="1776" cy="882"/>
          </a:xfrm>
        </p:grpSpPr>
        <p:sp>
          <p:nvSpPr>
            <p:cNvPr id="463913" name="Rectangle 41"/>
            <p:cNvSpPr>
              <a:spLocks noChangeArrowheads="1"/>
            </p:cNvSpPr>
            <p:nvPr/>
          </p:nvSpPr>
          <p:spPr bwMode="auto">
            <a:xfrm>
              <a:off x="4632" y="2880"/>
              <a:ext cx="1776" cy="792"/>
            </a:xfrm>
            <a:prstGeom prst="rect">
              <a:avLst/>
            </a:prstGeom>
            <a:noFill/>
            <a:ln w="9525">
              <a:noFill/>
              <a:miter lim="800000"/>
              <a:headEnd/>
              <a:tailEnd/>
            </a:ln>
            <a:effectLst/>
          </p:spPr>
          <p:txBody>
            <a:bodyPr lIns="122735" tIns="61368" rIns="122735" bIns="61368"/>
            <a:lstStyle/>
            <a:p>
              <a:pPr eaLnBrk="0" fontAlgn="base" hangingPunct="0">
                <a:spcBef>
                  <a:spcPct val="20000"/>
                </a:spcBef>
                <a:spcAft>
                  <a:spcPct val="0"/>
                </a:spcAft>
                <a:buClr>
                  <a:srgbClr val="FD0000"/>
                </a:buClr>
              </a:pPr>
              <a:r>
                <a:rPr lang="en-US" sz="2666" dirty="0">
                  <a:solidFill>
                    <a:srgbClr val="000000"/>
                  </a:solidFill>
                </a:rPr>
                <a:t>1</a:t>
              </a:r>
              <a:r>
                <a:rPr lang="en-US" sz="2666" dirty="0">
                  <a:solidFill>
                    <a:srgbClr val="000000"/>
                  </a:solidFill>
                  <a:cs typeface="Arial" pitchFamily="34" charset="0"/>
                </a:rPr>
                <a:t>•John•Doe 2•Jane• Doe 3•John•Smith</a:t>
              </a:r>
              <a:r>
                <a:rPr lang="en-US" sz="2666" dirty="0">
                  <a:solidFill>
                    <a:srgbClr val="FD0000"/>
                  </a:solidFill>
                  <a:cs typeface="Arial" pitchFamily="34" charset="0"/>
                </a:rPr>
                <a:t>  </a:t>
              </a:r>
              <a:r>
                <a:rPr lang="en-US" sz="2666" dirty="0">
                  <a:solidFill>
                    <a:srgbClr val="000000"/>
                  </a:solidFill>
                  <a:cs typeface="Arial" pitchFamily="34" charset="0"/>
                </a:rPr>
                <a:t>4• Jane • Doe</a:t>
              </a:r>
            </a:p>
            <a:p>
              <a:pPr algn="ctr" eaLnBrk="0" fontAlgn="base" hangingPunct="0">
                <a:spcBef>
                  <a:spcPct val="20000"/>
                </a:spcBef>
                <a:spcAft>
                  <a:spcPct val="0"/>
                </a:spcAft>
                <a:buClr>
                  <a:srgbClr val="FD0000"/>
                </a:buClr>
              </a:pPr>
              <a:r>
                <a:rPr lang="en-US" sz="2666" dirty="0">
                  <a:solidFill>
                    <a:srgbClr val="FD0000"/>
                  </a:solidFill>
                  <a:cs typeface="Arial" pitchFamily="34" charset="0"/>
                </a:rPr>
                <a:t>Free Space</a:t>
              </a:r>
            </a:p>
          </p:txBody>
        </p:sp>
        <p:sp>
          <p:nvSpPr>
            <p:cNvPr id="463914" name="Rectangle 42"/>
            <p:cNvSpPr>
              <a:spLocks noChangeArrowheads="1"/>
            </p:cNvSpPr>
            <p:nvPr/>
          </p:nvSpPr>
          <p:spPr bwMode="auto">
            <a:xfrm>
              <a:off x="4680" y="2915"/>
              <a:ext cx="864" cy="226"/>
            </a:xfrm>
            <a:prstGeom prst="rect">
              <a:avLst/>
            </a:prstGeom>
            <a:noFill/>
            <a:ln w="9525">
              <a:solidFill>
                <a:schemeClr val="accent1"/>
              </a:solidFill>
              <a:prstDash val="lgDashDotDot"/>
              <a:miter lim="800000"/>
              <a:headEnd/>
              <a:tailEnd/>
            </a:ln>
            <a:effectLst/>
          </p:spPr>
          <p:txBody>
            <a:bodyPr lIns="122735" tIns="61368" rIns="122735" bIns="61368" anchor="ctr">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15" name="Line 43"/>
            <p:cNvSpPr>
              <a:spLocks noChangeShapeType="1"/>
            </p:cNvSpPr>
            <p:nvPr/>
          </p:nvSpPr>
          <p:spPr bwMode="auto">
            <a:xfrm>
              <a:off x="4632" y="2880"/>
              <a:ext cx="1776" cy="0"/>
            </a:xfrm>
            <a:prstGeom prst="line">
              <a:avLst/>
            </a:prstGeom>
            <a:noFill/>
            <a:ln w="28575" cap="sq">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16" name="Line 44"/>
            <p:cNvSpPr>
              <a:spLocks noChangeShapeType="1"/>
            </p:cNvSpPr>
            <p:nvPr/>
          </p:nvSpPr>
          <p:spPr bwMode="auto">
            <a:xfrm>
              <a:off x="4632" y="2880"/>
              <a:ext cx="0" cy="882"/>
            </a:xfrm>
            <a:prstGeom prst="line">
              <a:avLst/>
            </a:prstGeom>
            <a:noFill/>
            <a:ln w="28575" cap="sq">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17" name="Line 45"/>
            <p:cNvSpPr>
              <a:spLocks noChangeShapeType="1"/>
            </p:cNvSpPr>
            <p:nvPr/>
          </p:nvSpPr>
          <p:spPr bwMode="auto">
            <a:xfrm>
              <a:off x="4632" y="3762"/>
              <a:ext cx="1776" cy="0"/>
            </a:xfrm>
            <a:prstGeom prst="line">
              <a:avLst/>
            </a:prstGeom>
            <a:noFill/>
            <a:ln w="28575" cap="sq">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18" name="Line 46"/>
            <p:cNvSpPr>
              <a:spLocks noChangeShapeType="1"/>
            </p:cNvSpPr>
            <p:nvPr/>
          </p:nvSpPr>
          <p:spPr bwMode="auto">
            <a:xfrm>
              <a:off x="6408" y="2880"/>
              <a:ext cx="0" cy="882"/>
            </a:xfrm>
            <a:prstGeom prst="line">
              <a:avLst/>
            </a:prstGeom>
            <a:noFill/>
            <a:ln w="28575" cap="sq">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19" name="Line 47"/>
            <p:cNvSpPr>
              <a:spLocks noChangeShapeType="1"/>
            </p:cNvSpPr>
            <p:nvPr/>
          </p:nvSpPr>
          <p:spPr bwMode="auto">
            <a:xfrm>
              <a:off x="4680" y="3517"/>
              <a:ext cx="816" cy="0"/>
            </a:xfrm>
            <a:prstGeom prst="line">
              <a:avLst/>
            </a:prstGeom>
            <a:noFill/>
            <a:ln w="9525">
              <a:solidFill>
                <a:schemeClr val="accent1"/>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20" name="Line 48"/>
            <p:cNvSpPr>
              <a:spLocks noChangeShapeType="1"/>
            </p:cNvSpPr>
            <p:nvPr/>
          </p:nvSpPr>
          <p:spPr bwMode="auto">
            <a:xfrm flipV="1">
              <a:off x="5496" y="3321"/>
              <a:ext cx="0" cy="196"/>
            </a:xfrm>
            <a:prstGeom prst="line">
              <a:avLst/>
            </a:prstGeom>
            <a:noFill/>
            <a:ln w="9525">
              <a:solidFill>
                <a:schemeClr val="accent1"/>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21" name="Line 49"/>
            <p:cNvSpPr>
              <a:spLocks noChangeShapeType="1"/>
            </p:cNvSpPr>
            <p:nvPr/>
          </p:nvSpPr>
          <p:spPr bwMode="auto">
            <a:xfrm flipH="1" flipV="1">
              <a:off x="4680" y="3321"/>
              <a:ext cx="912" cy="0"/>
            </a:xfrm>
            <a:prstGeom prst="line">
              <a:avLst/>
            </a:prstGeom>
            <a:noFill/>
            <a:ln w="9525">
              <a:solidFill>
                <a:schemeClr val="accent1"/>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22" name="Line 50"/>
            <p:cNvSpPr>
              <a:spLocks noChangeShapeType="1"/>
            </p:cNvSpPr>
            <p:nvPr/>
          </p:nvSpPr>
          <p:spPr bwMode="auto">
            <a:xfrm>
              <a:off x="5544" y="2929"/>
              <a:ext cx="672" cy="0"/>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23" name="Line 51"/>
            <p:cNvSpPr>
              <a:spLocks noChangeShapeType="1"/>
            </p:cNvSpPr>
            <p:nvPr/>
          </p:nvSpPr>
          <p:spPr bwMode="auto">
            <a:xfrm>
              <a:off x="5544" y="3125"/>
              <a:ext cx="672" cy="0"/>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24" name="Line 52"/>
            <p:cNvSpPr>
              <a:spLocks noChangeShapeType="1"/>
            </p:cNvSpPr>
            <p:nvPr/>
          </p:nvSpPr>
          <p:spPr bwMode="auto">
            <a:xfrm>
              <a:off x="5016" y="3125"/>
              <a:ext cx="0" cy="196"/>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25" name="Line 53"/>
            <p:cNvSpPr>
              <a:spLocks noChangeShapeType="1"/>
            </p:cNvSpPr>
            <p:nvPr/>
          </p:nvSpPr>
          <p:spPr bwMode="auto">
            <a:xfrm>
              <a:off x="6024" y="3125"/>
              <a:ext cx="0" cy="196"/>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26" name="Line 54"/>
            <p:cNvSpPr>
              <a:spLocks noChangeShapeType="1"/>
            </p:cNvSpPr>
            <p:nvPr/>
          </p:nvSpPr>
          <p:spPr bwMode="auto">
            <a:xfrm flipH="1" flipV="1">
              <a:off x="5556" y="3321"/>
              <a:ext cx="660" cy="0"/>
            </a:xfrm>
            <a:prstGeom prst="line">
              <a:avLst/>
            </a:prstGeom>
            <a:noFill/>
            <a:ln w="9525">
              <a:solidFill>
                <a:schemeClr val="accent1"/>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grpSp>
      <p:grpSp>
        <p:nvGrpSpPr>
          <p:cNvPr id="5" name="Group 55"/>
          <p:cNvGrpSpPr>
            <a:grpSpLocks/>
          </p:cNvGrpSpPr>
          <p:nvPr/>
        </p:nvGrpSpPr>
        <p:grpSpPr bwMode="auto">
          <a:xfrm>
            <a:off x="6705441" y="1372136"/>
            <a:ext cx="4469236" cy="2717092"/>
            <a:chOff x="3168" y="864"/>
            <a:chExt cx="2112" cy="1712"/>
          </a:xfrm>
        </p:grpSpPr>
        <p:grpSp>
          <p:nvGrpSpPr>
            <p:cNvPr id="6" name="Group 56"/>
            <p:cNvGrpSpPr>
              <a:grpSpLocks/>
            </p:cNvGrpSpPr>
            <p:nvPr/>
          </p:nvGrpSpPr>
          <p:grpSpPr bwMode="auto">
            <a:xfrm>
              <a:off x="3312" y="1680"/>
              <a:ext cx="1776" cy="896"/>
              <a:chOff x="3456" y="2880"/>
              <a:chExt cx="1776" cy="896"/>
            </a:xfrm>
          </p:grpSpPr>
          <p:sp>
            <p:nvSpPr>
              <p:cNvPr id="463929" name="Rectangle 57"/>
              <p:cNvSpPr>
                <a:spLocks noChangeArrowheads="1"/>
              </p:cNvSpPr>
              <p:nvPr/>
            </p:nvSpPr>
            <p:spPr bwMode="auto">
              <a:xfrm>
                <a:off x="3456" y="2880"/>
                <a:ext cx="1776" cy="896"/>
              </a:xfrm>
              <a:prstGeom prst="rect">
                <a:avLst/>
              </a:prstGeom>
              <a:solidFill>
                <a:schemeClr val="bg1"/>
              </a:solidFill>
              <a:ln w="9525">
                <a:noFill/>
                <a:miter lim="800000"/>
                <a:headEnd/>
                <a:tailEnd/>
              </a:ln>
              <a:effectLst/>
            </p:spPr>
            <p:txBody>
              <a:bodyPr lIns="122735" tIns="61368" rIns="122735" bIns="61368"/>
              <a:lstStyle/>
              <a:p>
                <a:pPr eaLnBrk="0" fontAlgn="base" hangingPunct="0">
                  <a:spcBef>
                    <a:spcPct val="20000"/>
                  </a:spcBef>
                  <a:spcAft>
                    <a:spcPct val="0"/>
                  </a:spcAft>
                  <a:buClr>
                    <a:srgbClr val="FD0000"/>
                  </a:buClr>
                </a:pPr>
                <a:r>
                  <a:rPr lang="en-US" sz="2133" dirty="0">
                    <a:solidFill>
                      <a:srgbClr val="000000"/>
                    </a:solidFill>
                  </a:rPr>
                  <a:t>1</a:t>
                </a:r>
                <a:r>
                  <a:rPr lang="en-US" sz="2133" dirty="0">
                    <a:solidFill>
                      <a:srgbClr val="000000"/>
                    </a:solidFill>
                    <a:cs typeface="Arial" pitchFamily="34" charset="0"/>
                  </a:rPr>
                  <a:t>•</a:t>
                </a:r>
                <a:r>
                  <a:rPr lang="en-US" sz="2133" dirty="0">
                    <a:solidFill>
                      <a:srgbClr val="000000"/>
                    </a:solidFill>
                    <a:sym typeface="Wingdings 2" pitchFamily="18" charset="2"/>
                  </a:rPr>
                  <a:t></a:t>
                </a:r>
                <a:r>
                  <a:rPr lang="en-US" sz="2133" dirty="0">
                    <a:solidFill>
                      <a:srgbClr val="000000"/>
                    </a:solidFill>
                    <a:cs typeface="Arial" pitchFamily="34" charset="0"/>
                  </a:rPr>
                  <a:t>•</a:t>
                </a:r>
                <a:r>
                  <a:rPr lang="en-US" sz="2133" dirty="0">
                    <a:solidFill>
                      <a:srgbClr val="000000"/>
                    </a:solidFill>
                    <a:sym typeface="Wingdings 2" pitchFamily="18" charset="2"/>
                  </a:rPr>
                  <a:t>  </a:t>
                </a:r>
                <a:r>
                  <a:rPr lang="en-US" sz="2133" dirty="0">
                    <a:solidFill>
                      <a:srgbClr val="000000"/>
                    </a:solidFill>
                    <a:cs typeface="Arial" pitchFamily="34" charset="0"/>
                  </a:rPr>
                  <a:t>2•</a:t>
                </a:r>
                <a:r>
                  <a:rPr lang="en-US" sz="2133" dirty="0">
                    <a:solidFill>
                      <a:srgbClr val="000000"/>
                    </a:solidFill>
                    <a:sym typeface="Wingdings 2" pitchFamily="18" charset="2"/>
                  </a:rPr>
                  <a:t></a:t>
                </a:r>
                <a:r>
                  <a:rPr lang="en-US" sz="2133" dirty="0">
                    <a:solidFill>
                      <a:srgbClr val="000000"/>
                    </a:solidFill>
                    <a:cs typeface="Arial" pitchFamily="34" charset="0"/>
                  </a:rPr>
                  <a:t>•</a:t>
                </a:r>
                <a:r>
                  <a:rPr lang="en-US" sz="2133" dirty="0">
                    <a:solidFill>
                      <a:srgbClr val="000000"/>
                    </a:solidFill>
                    <a:sym typeface="Wingdings 2" pitchFamily="18" charset="2"/>
                  </a:rPr>
                  <a:t> </a:t>
                </a:r>
                <a:r>
                  <a:rPr lang="en-US" sz="2133" dirty="0">
                    <a:solidFill>
                      <a:srgbClr val="000000"/>
                    </a:solidFill>
                    <a:cs typeface="Arial" pitchFamily="34" charset="0"/>
                  </a:rPr>
                  <a:t>3•</a:t>
                </a:r>
                <a:r>
                  <a:rPr lang="en-US" sz="2133" dirty="0">
                    <a:solidFill>
                      <a:srgbClr val="000000"/>
                    </a:solidFill>
                    <a:sym typeface="Wingdings 2" pitchFamily="18" charset="2"/>
                  </a:rPr>
                  <a:t></a:t>
                </a:r>
                <a:r>
                  <a:rPr lang="en-US" sz="2133" dirty="0">
                    <a:solidFill>
                      <a:srgbClr val="000000"/>
                    </a:solidFill>
                    <a:cs typeface="Arial" pitchFamily="34" charset="0"/>
                  </a:rPr>
                  <a:t>•</a:t>
                </a:r>
                <a:r>
                  <a:rPr lang="en-US" sz="2133" dirty="0">
                    <a:solidFill>
                      <a:srgbClr val="000000"/>
                    </a:solidFill>
                    <a:sym typeface="Wingdings 2" pitchFamily="18" charset="2"/>
                  </a:rPr>
                  <a:t> </a:t>
                </a:r>
                <a:r>
                  <a:rPr lang="en-US" sz="2133" dirty="0">
                    <a:solidFill>
                      <a:srgbClr val="000000"/>
                    </a:solidFill>
                    <a:cs typeface="Arial" pitchFamily="34" charset="0"/>
                  </a:rPr>
                  <a:t>4 • </a:t>
                </a:r>
                <a:r>
                  <a:rPr lang="en-US" sz="2133" dirty="0">
                    <a:solidFill>
                      <a:srgbClr val="000000"/>
                    </a:solidFill>
                    <a:sym typeface="Wingdings 2" pitchFamily="18" charset="2"/>
                  </a:rPr>
                  <a:t> </a:t>
                </a:r>
                <a:r>
                  <a:rPr lang="en-US" sz="2133" dirty="0">
                    <a:solidFill>
                      <a:srgbClr val="000000"/>
                    </a:solidFill>
                    <a:cs typeface="Arial" pitchFamily="34" charset="0"/>
                  </a:rPr>
                  <a:t>• </a:t>
                </a:r>
                <a:r>
                  <a:rPr lang="en-US" sz="2133" dirty="0">
                    <a:solidFill>
                      <a:srgbClr val="000000"/>
                    </a:solidFill>
                    <a:sym typeface="Wingdings 2" pitchFamily="18" charset="2"/>
                  </a:rPr>
                  <a:t>  </a:t>
                </a:r>
                <a:r>
                  <a:rPr lang="en-US" sz="2133" dirty="0">
                    <a:solidFill>
                      <a:srgbClr val="000000"/>
                    </a:solidFill>
                    <a:cs typeface="Arial" pitchFamily="34" charset="0"/>
                  </a:rPr>
                  <a:t>5•Jack•</a:t>
                </a:r>
                <a:r>
                  <a:rPr lang="en-US" sz="2133" dirty="0">
                    <a:solidFill>
                      <a:srgbClr val="000000"/>
                    </a:solidFill>
                    <a:sym typeface="Wingdings 2" pitchFamily="18" charset="2"/>
                  </a:rPr>
                  <a:t></a:t>
                </a:r>
                <a:r>
                  <a:rPr lang="en-US" sz="2666" dirty="0">
                    <a:solidFill>
                      <a:srgbClr val="FD0000"/>
                    </a:solidFill>
                    <a:cs typeface="Arial" pitchFamily="34" charset="0"/>
                  </a:rPr>
                  <a:t> </a:t>
                </a:r>
              </a:p>
            </p:txBody>
          </p:sp>
          <p:sp>
            <p:nvSpPr>
              <p:cNvPr id="463930" name="Line 58"/>
              <p:cNvSpPr>
                <a:spLocks noChangeShapeType="1"/>
              </p:cNvSpPr>
              <p:nvPr/>
            </p:nvSpPr>
            <p:spPr bwMode="auto">
              <a:xfrm>
                <a:off x="3456" y="2880"/>
                <a:ext cx="1776" cy="0"/>
              </a:xfrm>
              <a:prstGeom prst="line">
                <a:avLst/>
              </a:prstGeom>
              <a:noFill/>
              <a:ln w="28575" cap="sq">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31" name="Line 59"/>
              <p:cNvSpPr>
                <a:spLocks noChangeShapeType="1"/>
              </p:cNvSpPr>
              <p:nvPr/>
            </p:nvSpPr>
            <p:spPr bwMode="auto">
              <a:xfrm>
                <a:off x="3456" y="3776"/>
                <a:ext cx="1776" cy="0"/>
              </a:xfrm>
              <a:prstGeom prst="line">
                <a:avLst/>
              </a:prstGeom>
              <a:noFill/>
              <a:ln w="28575" cap="sq">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32" name="Line 60"/>
              <p:cNvSpPr>
                <a:spLocks noChangeShapeType="1"/>
              </p:cNvSpPr>
              <p:nvPr/>
            </p:nvSpPr>
            <p:spPr bwMode="auto">
              <a:xfrm>
                <a:off x="3456" y="2880"/>
                <a:ext cx="0" cy="896"/>
              </a:xfrm>
              <a:prstGeom prst="line">
                <a:avLst/>
              </a:prstGeom>
              <a:noFill/>
              <a:ln w="28575" cap="sq">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33" name="Line 61"/>
              <p:cNvSpPr>
                <a:spLocks noChangeShapeType="1"/>
              </p:cNvSpPr>
              <p:nvPr/>
            </p:nvSpPr>
            <p:spPr bwMode="auto">
              <a:xfrm>
                <a:off x="5232" y="2880"/>
                <a:ext cx="0" cy="896"/>
              </a:xfrm>
              <a:prstGeom prst="line">
                <a:avLst/>
              </a:prstGeom>
              <a:noFill/>
              <a:ln w="28575" cap="sq">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34" name="Line 62"/>
              <p:cNvSpPr>
                <a:spLocks noChangeShapeType="1"/>
              </p:cNvSpPr>
              <p:nvPr/>
            </p:nvSpPr>
            <p:spPr bwMode="auto">
              <a:xfrm>
                <a:off x="3504" y="2928"/>
                <a:ext cx="1632" cy="2"/>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35" name="Line 63"/>
              <p:cNvSpPr>
                <a:spLocks noChangeShapeType="1"/>
              </p:cNvSpPr>
              <p:nvPr/>
            </p:nvSpPr>
            <p:spPr bwMode="auto">
              <a:xfrm>
                <a:off x="3504" y="3072"/>
                <a:ext cx="1632" cy="7"/>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36" name="Line 64"/>
              <p:cNvSpPr>
                <a:spLocks noChangeShapeType="1"/>
              </p:cNvSpPr>
              <p:nvPr/>
            </p:nvSpPr>
            <p:spPr bwMode="auto">
              <a:xfrm>
                <a:off x="3509" y="3228"/>
                <a:ext cx="811" cy="0"/>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37" name="Line 65"/>
              <p:cNvSpPr>
                <a:spLocks noChangeShapeType="1"/>
              </p:cNvSpPr>
              <p:nvPr/>
            </p:nvSpPr>
            <p:spPr bwMode="auto">
              <a:xfrm>
                <a:off x="4320" y="3079"/>
                <a:ext cx="0" cy="149"/>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38" name="Line 66"/>
              <p:cNvSpPr>
                <a:spLocks noChangeShapeType="1"/>
              </p:cNvSpPr>
              <p:nvPr/>
            </p:nvSpPr>
            <p:spPr bwMode="auto">
              <a:xfrm>
                <a:off x="3744" y="3079"/>
                <a:ext cx="0" cy="149"/>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39" name="Line 67"/>
              <p:cNvSpPr>
                <a:spLocks noChangeShapeType="1"/>
              </p:cNvSpPr>
              <p:nvPr/>
            </p:nvSpPr>
            <p:spPr bwMode="auto">
              <a:xfrm>
                <a:off x="3504" y="2928"/>
                <a:ext cx="0" cy="149"/>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40" name="Line 68"/>
              <p:cNvSpPr>
                <a:spLocks noChangeShapeType="1"/>
              </p:cNvSpPr>
              <p:nvPr/>
            </p:nvSpPr>
            <p:spPr bwMode="auto">
              <a:xfrm>
                <a:off x="3936" y="2928"/>
                <a:ext cx="0" cy="149"/>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41" name="Line 69"/>
              <p:cNvSpPr>
                <a:spLocks noChangeShapeType="1"/>
              </p:cNvSpPr>
              <p:nvPr/>
            </p:nvSpPr>
            <p:spPr bwMode="auto">
              <a:xfrm>
                <a:off x="4368" y="2928"/>
                <a:ext cx="0" cy="149"/>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3942" name="Line 70"/>
              <p:cNvSpPr>
                <a:spLocks noChangeShapeType="1"/>
              </p:cNvSpPr>
              <p:nvPr/>
            </p:nvSpPr>
            <p:spPr bwMode="auto">
              <a:xfrm>
                <a:off x="4800" y="2928"/>
                <a:ext cx="0" cy="149"/>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grpSp>
        <p:sp>
          <p:nvSpPr>
            <p:cNvPr id="463943" name="Text Box 71"/>
            <p:cNvSpPr txBox="1">
              <a:spLocks noChangeArrowheads="1"/>
            </p:cNvSpPr>
            <p:nvPr/>
          </p:nvSpPr>
          <p:spPr bwMode="auto">
            <a:xfrm>
              <a:off x="3168" y="864"/>
              <a:ext cx="2112" cy="357"/>
            </a:xfrm>
            <a:prstGeom prst="rect">
              <a:avLst/>
            </a:prstGeom>
            <a:solidFill>
              <a:schemeClr val="bg1"/>
            </a:solidFill>
            <a:ln w="9525">
              <a:noFill/>
              <a:miter lim="800000"/>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r>
                <a:rPr lang="en-US" sz="3199" b="1" dirty="0">
                  <a:solidFill>
                    <a:srgbClr val="FD0000"/>
                  </a:solidFill>
                </a:rPr>
                <a:t>Compressed</a:t>
              </a:r>
              <a:r>
                <a:rPr lang="en-US" sz="3199" b="1" dirty="0">
                  <a:solidFill>
                    <a:srgbClr val="000000"/>
                  </a:solidFill>
                </a:rPr>
                <a:t> Block</a:t>
              </a:r>
            </a:p>
          </p:txBody>
        </p:sp>
      </p:grpSp>
      <p:sp>
        <p:nvSpPr>
          <p:cNvPr id="463944" name="AutoShape 72"/>
          <p:cNvSpPr>
            <a:spLocks noChangeArrowheads="1"/>
          </p:cNvSpPr>
          <p:nvPr/>
        </p:nvSpPr>
        <p:spPr bwMode="auto">
          <a:xfrm>
            <a:off x="1626765" y="4876436"/>
            <a:ext cx="4081987" cy="1384574"/>
          </a:xfrm>
          <a:prstGeom prst="wedgeEllipseCallout">
            <a:avLst>
              <a:gd name="adj1" fmla="val 80896"/>
              <a:gd name="adj2" fmla="val -219077"/>
            </a:avLst>
          </a:prstGeom>
          <a:solidFill>
            <a:schemeClr val="accent1"/>
          </a:solidFill>
          <a:ln w="9525">
            <a:solidFill>
              <a:schemeClr val="tx1"/>
            </a:solidFill>
            <a:miter lim="800000"/>
            <a:headEnd/>
            <a:tailEnd/>
          </a:ln>
          <a:effectLst>
            <a:outerShdw dist="35921" dir="2700000" algn="ctr" rotWithShape="0">
              <a:schemeClr val="bg2"/>
            </a:outerShdw>
          </a:effectLst>
        </p:spPr>
        <p:txBody>
          <a:bodyPr lIns="0" tIns="0" rIns="0" bIns="0">
            <a:spAutoFit/>
          </a:bodyPr>
          <a:lstStyle/>
          <a:p>
            <a:pPr algn="ctr" fontAlgn="base">
              <a:lnSpc>
                <a:spcPct val="90000"/>
              </a:lnSpc>
              <a:spcBef>
                <a:spcPct val="20000"/>
              </a:spcBef>
              <a:spcAft>
                <a:spcPct val="0"/>
              </a:spcAft>
              <a:buClr>
                <a:srgbClr val="FD0000"/>
              </a:buClr>
            </a:pPr>
            <a:r>
              <a:rPr lang="en-US" sz="3199" b="1">
                <a:solidFill>
                  <a:srgbClr val="FFFFFF"/>
                </a:solidFill>
              </a:rPr>
              <a:t>Local </a:t>
            </a:r>
          </a:p>
          <a:p>
            <a:pPr algn="ctr" fontAlgn="base">
              <a:lnSpc>
                <a:spcPct val="90000"/>
              </a:lnSpc>
              <a:spcBef>
                <a:spcPct val="20000"/>
              </a:spcBef>
              <a:spcAft>
                <a:spcPct val="0"/>
              </a:spcAft>
              <a:buClr>
                <a:srgbClr val="FD0000"/>
              </a:buClr>
            </a:pPr>
            <a:r>
              <a:rPr lang="en-US" sz="3199" b="1">
                <a:solidFill>
                  <a:srgbClr val="FFFFFF"/>
                </a:solidFill>
              </a:rPr>
              <a:t>Symbol Table</a:t>
            </a:r>
          </a:p>
        </p:txBody>
      </p:sp>
    </p:spTree>
    <p:extLst>
      <p:ext uri="{BB962C8B-B14F-4D97-AF65-F5344CB8AC3E}">
        <p14:creationId xmlns:p14="http://schemas.microsoft.com/office/powerpoint/2010/main" val="19328055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Rectangle 2"/>
          <p:cNvSpPr>
            <a:spLocks noGrp="1" noChangeArrowheads="1"/>
          </p:cNvSpPr>
          <p:nvPr>
            <p:ph type="title"/>
          </p:nvPr>
        </p:nvSpPr>
        <p:spPr>
          <a:xfrm>
            <a:off x="1017324" y="229438"/>
            <a:ext cx="10106567" cy="941143"/>
          </a:xfrm>
        </p:spPr>
        <p:txBody>
          <a:bodyPr/>
          <a:lstStyle/>
          <a:p>
            <a:r>
              <a:rPr lang="en-US"/>
              <a:t>OLTP Table Compression</a:t>
            </a:r>
          </a:p>
        </p:txBody>
      </p:sp>
      <p:sp>
        <p:nvSpPr>
          <p:cNvPr id="465923" name="Rectangle 3"/>
          <p:cNvSpPr>
            <a:spLocks noChangeArrowheads="1"/>
          </p:cNvSpPr>
          <p:nvPr/>
        </p:nvSpPr>
        <p:spPr bwMode="auto">
          <a:xfrm>
            <a:off x="1429967" y="2708475"/>
            <a:ext cx="3758221" cy="1399810"/>
          </a:xfrm>
          <a:prstGeom prst="rect">
            <a:avLst/>
          </a:prstGeom>
          <a:noFill/>
          <a:ln w="9525">
            <a:noFill/>
            <a:miter lim="800000"/>
            <a:headEnd/>
            <a:tailEnd/>
          </a:ln>
          <a:effectLst/>
        </p:spPr>
        <p:txBody>
          <a:bodyPr lIns="122735" tIns="61368" rIns="122735" bIns="61368">
            <a:flatTx/>
          </a:bodyPr>
          <a:lstStyle/>
          <a:p>
            <a:pPr eaLnBrk="0" fontAlgn="base" hangingPunct="0">
              <a:spcBef>
                <a:spcPct val="20000"/>
              </a:spcBef>
              <a:spcAft>
                <a:spcPct val="0"/>
              </a:spcAft>
              <a:buClr>
                <a:srgbClr val="FD0000"/>
              </a:buClr>
            </a:pPr>
            <a:r>
              <a:rPr lang="en-US" sz="2666">
                <a:solidFill>
                  <a:srgbClr val="000000"/>
                </a:solidFill>
              </a:rPr>
              <a:t>1</a:t>
            </a:r>
            <a:r>
              <a:rPr lang="en-US" sz="2666">
                <a:solidFill>
                  <a:srgbClr val="000000"/>
                </a:solidFill>
                <a:cs typeface="Arial" pitchFamily="34" charset="0"/>
              </a:rPr>
              <a:t>•John•Doe 2•Jane• Doe 3•John•Smith</a:t>
            </a:r>
            <a:r>
              <a:rPr lang="en-US" sz="2666">
                <a:solidFill>
                  <a:srgbClr val="FD0000"/>
                </a:solidFill>
                <a:cs typeface="Arial" pitchFamily="34" charset="0"/>
              </a:rPr>
              <a:t>  </a:t>
            </a:r>
            <a:r>
              <a:rPr lang="en-US" sz="2666">
                <a:solidFill>
                  <a:srgbClr val="000000"/>
                </a:solidFill>
                <a:cs typeface="Arial" pitchFamily="34" charset="0"/>
              </a:rPr>
              <a:t>4• Jane • Doe 5•Jack •Smith    </a:t>
            </a:r>
            <a:r>
              <a:rPr lang="en-US" sz="2399">
                <a:solidFill>
                  <a:srgbClr val="FD0000"/>
                </a:solidFill>
                <a:cs typeface="Arial" pitchFamily="34" charset="0"/>
              </a:rPr>
              <a:t>Free Space</a:t>
            </a:r>
          </a:p>
        </p:txBody>
      </p:sp>
      <p:sp>
        <p:nvSpPr>
          <p:cNvPr id="465924" name="Rectangle 4"/>
          <p:cNvSpPr>
            <a:spLocks noChangeArrowheads="1"/>
          </p:cNvSpPr>
          <p:nvPr/>
        </p:nvSpPr>
        <p:spPr bwMode="auto">
          <a:xfrm>
            <a:off x="1531540" y="2695198"/>
            <a:ext cx="1828324" cy="493138"/>
          </a:xfrm>
          <a:prstGeom prst="rect">
            <a:avLst/>
          </a:prstGeom>
          <a:noFill/>
          <a:ln w="9525">
            <a:solidFill>
              <a:schemeClr val="accent1"/>
            </a:solidFill>
            <a:prstDash val="lgDashDotDot"/>
            <a:miter lim="800000"/>
            <a:headEnd/>
            <a:tailEnd/>
          </a:ln>
          <a:effectLst/>
        </p:spPr>
        <p:txBody>
          <a:bodyPr lIns="122735" tIns="61368" rIns="122735" bIns="61368" anchor="ctr">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25" name="Line 5"/>
          <p:cNvSpPr>
            <a:spLocks noChangeShapeType="1"/>
          </p:cNvSpPr>
          <p:nvPr/>
        </p:nvSpPr>
        <p:spPr bwMode="auto">
          <a:xfrm>
            <a:off x="1429967" y="2708462"/>
            <a:ext cx="3758221" cy="0"/>
          </a:xfrm>
          <a:prstGeom prst="line">
            <a:avLst/>
          </a:prstGeom>
          <a:noFill/>
          <a:ln w="28575" cap="sq">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26" name="Line 6"/>
          <p:cNvSpPr>
            <a:spLocks noChangeShapeType="1"/>
          </p:cNvSpPr>
          <p:nvPr/>
        </p:nvSpPr>
        <p:spPr bwMode="auto">
          <a:xfrm>
            <a:off x="1429982" y="2708469"/>
            <a:ext cx="19044" cy="1621999"/>
          </a:xfrm>
          <a:prstGeom prst="line">
            <a:avLst/>
          </a:prstGeom>
          <a:noFill/>
          <a:ln w="28575" cap="sq">
            <a:solidFill>
              <a:schemeClr val="tx1"/>
            </a:solidFill>
            <a:round/>
            <a:headEnd/>
            <a:tailEnd/>
          </a:ln>
          <a:effectLst/>
        </p:spPr>
        <p:txBody>
          <a:bodyPr wrap="square"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27" name="Line 7"/>
          <p:cNvSpPr>
            <a:spLocks noChangeShapeType="1"/>
          </p:cNvSpPr>
          <p:nvPr/>
        </p:nvSpPr>
        <p:spPr bwMode="auto">
          <a:xfrm flipV="1">
            <a:off x="1449010" y="4330470"/>
            <a:ext cx="3745524" cy="63483"/>
          </a:xfrm>
          <a:prstGeom prst="line">
            <a:avLst/>
          </a:prstGeom>
          <a:noFill/>
          <a:ln w="28575" cap="sq">
            <a:solidFill>
              <a:schemeClr val="tx1"/>
            </a:solidFill>
            <a:round/>
            <a:headEnd/>
            <a:tailEnd/>
          </a:ln>
          <a:effectLst/>
        </p:spPr>
        <p:txBody>
          <a:bodyPr wrap="square"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28" name="Line 8"/>
          <p:cNvSpPr>
            <a:spLocks noChangeShapeType="1"/>
          </p:cNvSpPr>
          <p:nvPr/>
        </p:nvSpPr>
        <p:spPr bwMode="auto">
          <a:xfrm>
            <a:off x="5188187" y="2708475"/>
            <a:ext cx="0" cy="1399810"/>
          </a:xfrm>
          <a:prstGeom prst="line">
            <a:avLst/>
          </a:prstGeom>
          <a:noFill/>
          <a:ln w="28575" cap="sq">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29" name="Line 9"/>
          <p:cNvSpPr>
            <a:spLocks noChangeShapeType="1"/>
          </p:cNvSpPr>
          <p:nvPr/>
        </p:nvSpPr>
        <p:spPr bwMode="auto">
          <a:xfrm flipV="1">
            <a:off x="3251963" y="3408370"/>
            <a:ext cx="6349" cy="249172"/>
          </a:xfrm>
          <a:prstGeom prst="line">
            <a:avLst/>
          </a:prstGeom>
          <a:noFill/>
          <a:ln w="9525">
            <a:solidFill>
              <a:schemeClr val="accent1"/>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30" name="Line 10"/>
          <p:cNvSpPr>
            <a:spLocks noChangeShapeType="1"/>
          </p:cNvSpPr>
          <p:nvPr/>
        </p:nvSpPr>
        <p:spPr bwMode="auto">
          <a:xfrm flipH="1" flipV="1">
            <a:off x="1531541" y="3408368"/>
            <a:ext cx="1929897" cy="0"/>
          </a:xfrm>
          <a:prstGeom prst="line">
            <a:avLst/>
          </a:prstGeom>
          <a:noFill/>
          <a:ln w="9525">
            <a:solidFill>
              <a:schemeClr val="accent1"/>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31" name="Line 11"/>
          <p:cNvSpPr>
            <a:spLocks noChangeShapeType="1"/>
          </p:cNvSpPr>
          <p:nvPr/>
        </p:nvSpPr>
        <p:spPr bwMode="auto">
          <a:xfrm>
            <a:off x="3359863" y="2786230"/>
            <a:ext cx="1422030" cy="0"/>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32" name="Line 12"/>
          <p:cNvSpPr>
            <a:spLocks noChangeShapeType="1"/>
          </p:cNvSpPr>
          <p:nvPr/>
        </p:nvSpPr>
        <p:spPr bwMode="auto">
          <a:xfrm>
            <a:off x="3359863" y="3097300"/>
            <a:ext cx="1422030" cy="0"/>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33" name="Line 13"/>
          <p:cNvSpPr>
            <a:spLocks noChangeShapeType="1"/>
          </p:cNvSpPr>
          <p:nvPr/>
        </p:nvSpPr>
        <p:spPr bwMode="auto">
          <a:xfrm>
            <a:off x="2242554" y="3097311"/>
            <a:ext cx="0" cy="311070"/>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34" name="Line 14"/>
          <p:cNvSpPr>
            <a:spLocks noChangeShapeType="1"/>
          </p:cNvSpPr>
          <p:nvPr/>
        </p:nvSpPr>
        <p:spPr bwMode="auto">
          <a:xfrm>
            <a:off x="4375599" y="3097311"/>
            <a:ext cx="0" cy="311070"/>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35" name="Line 15"/>
          <p:cNvSpPr>
            <a:spLocks noChangeShapeType="1"/>
          </p:cNvSpPr>
          <p:nvPr/>
        </p:nvSpPr>
        <p:spPr bwMode="auto">
          <a:xfrm flipH="1" flipV="1">
            <a:off x="3385257" y="3408368"/>
            <a:ext cx="1396636" cy="0"/>
          </a:xfrm>
          <a:prstGeom prst="line">
            <a:avLst/>
          </a:prstGeom>
          <a:noFill/>
          <a:ln w="9525">
            <a:solidFill>
              <a:schemeClr val="accent1"/>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36" name="Rectangle 16"/>
          <p:cNvSpPr>
            <a:spLocks noChangeArrowheads="1"/>
          </p:cNvSpPr>
          <p:nvPr/>
        </p:nvSpPr>
        <p:spPr bwMode="auto">
          <a:xfrm>
            <a:off x="1429975" y="1858879"/>
            <a:ext cx="3777265" cy="928065"/>
          </a:xfrm>
          <a:prstGeom prst="rect">
            <a:avLst/>
          </a:prstGeom>
          <a:solidFill>
            <a:srgbClr val="FFFFFF"/>
          </a:solidFill>
          <a:ln w="28575">
            <a:solidFill>
              <a:schemeClr val="tx1"/>
            </a:solidFill>
            <a:miter lim="800000"/>
            <a:headEnd/>
            <a:tailEnd/>
          </a:ln>
          <a:effectLst/>
        </p:spPr>
        <p:txBody>
          <a:bodyPr wrap="square" lIns="122735" tIns="61368" rIns="122735" bIns="61368" anchor="ctr">
            <a:spAutoFit/>
          </a:bodyPr>
          <a:lstStyle/>
          <a:p>
            <a:pPr algn="ctr" fontAlgn="base">
              <a:lnSpc>
                <a:spcPct val="90000"/>
              </a:lnSpc>
              <a:spcBef>
                <a:spcPct val="20000"/>
              </a:spcBef>
              <a:spcAft>
                <a:spcPct val="0"/>
              </a:spcAft>
              <a:buClr>
                <a:srgbClr val="FD0000"/>
              </a:buClr>
            </a:pPr>
            <a:r>
              <a:rPr lang="en-US" sz="3199" b="1">
                <a:solidFill>
                  <a:srgbClr val="000000"/>
                </a:solidFill>
              </a:rPr>
              <a:t>Header</a:t>
            </a:r>
          </a:p>
          <a:p>
            <a:pPr fontAlgn="base">
              <a:lnSpc>
                <a:spcPct val="90000"/>
              </a:lnSpc>
              <a:spcBef>
                <a:spcPct val="20000"/>
              </a:spcBef>
              <a:spcAft>
                <a:spcPct val="0"/>
              </a:spcAft>
              <a:buClr>
                <a:srgbClr val="FD0000"/>
              </a:buClr>
            </a:pPr>
            <a:endParaRPr lang="en-US" sz="2133">
              <a:solidFill>
                <a:srgbClr val="000000"/>
              </a:solidFill>
              <a:sym typeface="Wingdings" pitchFamily="2" charset="2"/>
            </a:endParaRPr>
          </a:p>
        </p:txBody>
      </p:sp>
      <p:sp>
        <p:nvSpPr>
          <p:cNvPr id="465937" name="Text Box 17"/>
          <p:cNvSpPr txBox="1">
            <a:spLocks noChangeArrowheads="1"/>
          </p:cNvSpPr>
          <p:nvPr/>
        </p:nvSpPr>
        <p:spPr bwMode="auto">
          <a:xfrm>
            <a:off x="915749" y="1372137"/>
            <a:ext cx="4977104" cy="567005"/>
          </a:xfrm>
          <a:prstGeom prst="rect">
            <a:avLst/>
          </a:prstGeom>
          <a:noFill/>
          <a:ln w="9525">
            <a:noFill/>
            <a:miter lim="800000"/>
            <a:headEnd/>
            <a:tailEnd/>
          </a:ln>
          <a:effectLst/>
        </p:spPr>
        <p:txBody>
          <a:bodyPr lIns="122735" tIns="61368" rIns="122735" bIns="61368">
            <a:spAutoFit/>
            <a:flatTx/>
          </a:bodyPr>
          <a:lstStyle/>
          <a:p>
            <a:pPr algn="ctr" fontAlgn="base">
              <a:lnSpc>
                <a:spcPct val="90000"/>
              </a:lnSpc>
              <a:spcBef>
                <a:spcPct val="50000"/>
              </a:spcBef>
              <a:spcAft>
                <a:spcPct val="0"/>
              </a:spcAft>
              <a:buClr>
                <a:srgbClr val="FD0000"/>
              </a:buClr>
            </a:pPr>
            <a:r>
              <a:rPr lang="en-US" sz="3199" b="1">
                <a:solidFill>
                  <a:srgbClr val="000000"/>
                </a:solidFill>
              </a:rPr>
              <a:t>Uncompressed Block</a:t>
            </a:r>
          </a:p>
        </p:txBody>
      </p:sp>
      <p:grpSp>
        <p:nvGrpSpPr>
          <p:cNvPr id="2" name="Group 18"/>
          <p:cNvGrpSpPr>
            <a:grpSpLocks/>
          </p:cNvGrpSpPr>
          <p:nvPr/>
        </p:nvGrpSpPr>
        <p:grpSpPr bwMode="auto">
          <a:xfrm>
            <a:off x="7010163" y="2354536"/>
            <a:ext cx="3758221" cy="418991"/>
            <a:chOff x="3312" y="1483"/>
            <a:chExt cx="1776" cy="264"/>
          </a:xfrm>
        </p:grpSpPr>
        <p:sp>
          <p:nvSpPr>
            <p:cNvPr id="465939" name="Line 19"/>
            <p:cNvSpPr>
              <a:spLocks noChangeShapeType="1"/>
            </p:cNvSpPr>
            <p:nvPr/>
          </p:nvSpPr>
          <p:spPr bwMode="auto">
            <a:xfrm>
              <a:off x="3312" y="1488"/>
              <a:ext cx="1776" cy="0"/>
            </a:xfrm>
            <a:prstGeom prst="line">
              <a:avLst/>
            </a:prstGeom>
            <a:noFill/>
            <a:ln w="9525">
              <a:solidFill>
                <a:schemeClr val="tx1"/>
              </a:solidFill>
              <a:prstDash val="dash"/>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40" name="Text Box 20"/>
            <p:cNvSpPr txBox="1">
              <a:spLocks noChangeArrowheads="1"/>
            </p:cNvSpPr>
            <p:nvPr/>
          </p:nvSpPr>
          <p:spPr bwMode="auto">
            <a:xfrm>
              <a:off x="3312" y="1483"/>
              <a:ext cx="1776" cy="264"/>
            </a:xfrm>
            <a:prstGeom prst="rect">
              <a:avLst/>
            </a:prstGeom>
            <a:noFill/>
            <a:ln w="9525">
              <a:noFill/>
              <a:miter lim="800000"/>
              <a:headEnd/>
              <a:tailEnd/>
            </a:ln>
            <a:effectLst/>
          </p:spPr>
          <p:txBody>
            <a:bodyPr lIns="122735" tIns="61368" rIns="122735" bIns="61368">
              <a:spAutoFit/>
              <a:flatTx/>
            </a:bodyPr>
            <a:lstStyle/>
            <a:p>
              <a:pPr fontAlgn="base">
                <a:lnSpc>
                  <a:spcPct val="90000"/>
                </a:lnSpc>
                <a:spcBef>
                  <a:spcPct val="50000"/>
                </a:spcBef>
                <a:spcAft>
                  <a:spcPct val="0"/>
                </a:spcAft>
                <a:buClr>
                  <a:srgbClr val="FD0000"/>
                </a:buClr>
              </a:pPr>
              <a:r>
                <a:rPr lang="en-US" sz="1600">
                  <a:solidFill>
                    <a:srgbClr val="000000"/>
                  </a:solidFill>
                </a:rPr>
                <a:t>John=</a:t>
              </a:r>
              <a:r>
                <a:rPr lang="en-US" sz="2133">
                  <a:solidFill>
                    <a:srgbClr val="000000"/>
                  </a:solidFill>
                  <a:sym typeface="Wingdings 2" pitchFamily="18" charset="2"/>
                </a:rPr>
                <a:t>|</a:t>
              </a:r>
              <a:r>
                <a:rPr lang="en-US" sz="1600">
                  <a:solidFill>
                    <a:srgbClr val="000000"/>
                  </a:solidFill>
                  <a:sym typeface="Wingdings" pitchFamily="2" charset="2"/>
                </a:rPr>
                <a:t>Doe=</a:t>
              </a:r>
              <a:r>
                <a:rPr lang="en-US" sz="2133">
                  <a:solidFill>
                    <a:srgbClr val="000000"/>
                  </a:solidFill>
                  <a:sym typeface="Wingdings 2" pitchFamily="18" charset="2"/>
                </a:rPr>
                <a:t>|</a:t>
              </a:r>
              <a:r>
                <a:rPr lang="en-US" sz="1600">
                  <a:solidFill>
                    <a:srgbClr val="000000"/>
                  </a:solidFill>
                  <a:sym typeface="Wingdings 2" pitchFamily="18" charset="2"/>
                </a:rPr>
                <a:t>Jane=</a:t>
              </a:r>
              <a:r>
                <a:rPr lang="en-US" sz="2133">
                  <a:solidFill>
                    <a:srgbClr val="000000"/>
                  </a:solidFill>
                  <a:sym typeface="Wingdings 2" pitchFamily="18" charset="2"/>
                </a:rPr>
                <a:t>|</a:t>
              </a:r>
              <a:r>
                <a:rPr lang="en-US" sz="1600">
                  <a:solidFill>
                    <a:srgbClr val="000000"/>
                  </a:solidFill>
                  <a:sym typeface="Wingdings 2" pitchFamily="18" charset="2"/>
                </a:rPr>
                <a:t>Smith=</a:t>
              </a:r>
              <a:r>
                <a:rPr lang="en-US" sz="2133">
                  <a:solidFill>
                    <a:srgbClr val="000000"/>
                  </a:solidFill>
                  <a:sym typeface="Wingdings 2" pitchFamily="18" charset="2"/>
                </a:rPr>
                <a:t></a:t>
              </a:r>
            </a:p>
          </p:txBody>
        </p:sp>
      </p:grpSp>
      <p:sp>
        <p:nvSpPr>
          <p:cNvPr id="465942" name="Text Box 22"/>
          <p:cNvSpPr txBox="1">
            <a:spLocks noChangeArrowheads="1"/>
          </p:cNvSpPr>
          <p:nvPr/>
        </p:nvSpPr>
        <p:spPr bwMode="auto">
          <a:xfrm>
            <a:off x="7137129" y="1829218"/>
            <a:ext cx="3593164" cy="567005"/>
          </a:xfrm>
          <a:prstGeom prst="rect">
            <a:avLst/>
          </a:prstGeom>
          <a:noFill/>
          <a:ln w="9525">
            <a:noFill/>
            <a:miter lim="800000"/>
            <a:headEnd/>
            <a:tailEnd/>
          </a:ln>
          <a:effectLst/>
        </p:spPr>
        <p:txBody>
          <a:bodyPr wrap="square" lIns="122735" tIns="61368" rIns="122735" bIns="61368">
            <a:spAutoFit/>
            <a:flatTx/>
          </a:bodyPr>
          <a:lstStyle/>
          <a:p>
            <a:pPr algn="ctr" fontAlgn="base">
              <a:lnSpc>
                <a:spcPct val="90000"/>
              </a:lnSpc>
              <a:spcBef>
                <a:spcPct val="50000"/>
              </a:spcBef>
              <a:spcAft>
                <a:spcPct val="0"/>
              </a:spcAft>
              <a:buClr>
                <a:srgbClr val="FD0000"/>
              </a:buClr>
            </a:pPr>
            <a:r>
              <a:rPr lang="en-US" sz="3199" b="1" dirty="0">
                <a:solidFill>
                  <a:srgbClr val="000000"/>
                </a:solidFill>
              </a:rPr>
              <a:t>Header</a:t>
            </a:r>
          </a:p>
        </p:txBody>
      </p:sp>
      <p:grpSp>
        <p:nvGrpSpPr>
          <p:cNvPr id="3" name="Group 23"/>
          <p:cNvGrpSpPr>
            <a:grpSpLocks/>
          </p:cNvGrpSpPr>
          <p:nvPr/>
        </p:nvGrpSpPr>
        <p:grpSpPr bwMode="auto">
          <a:xfrm>
            <a:off x="7010163" y="2654505"/>
            <a:ext cx="3758221" cy="1412507"/>
            <a:chOff x="4632" y="2872"/>
            <a:chExt cx="1776" cy="890"/>
          </a:xfrm>
        </p:grpSpPr>
        <p:sp>
          <p:nvSpPr>
            <p:cNvPr id="465944" name="Rectangle 24"/>
            <p:cNvSpPr>
              <a:spLocks noChangeArrowheads="1"/>
            </p:cNvSpPr>
            <p:nvPr/>
          </p:nvSpPr>
          <p:spPr bwMode="auto">
            <a:xfrm>
              <a:off x="4632" y="2880"/>
              <a:ext cx="1776" cy="882"/>
            </a:xfrm>
            <a:prstGeom prst="rect">
              <a:avLst/>
            </a:prstGeom>
            <a:noFill/>
            <a:ln w="9525">
              <a:noFill/>
              <a:miter lim="800000"/>
              <a:headEnd/>
              <a:tailEnd/>
            </a:ln>
            <a:effectLst/>
          </p:spPr>
          <p:txBody>
            <a:bodyPr lIns="122735" tIns="61368" rIns="122735" bIns="61368"/>
            <a:lstStyle/>
            <a:p>
              <a:pPr eaLnBrk="0" fontAlgn="base" hangingPunct="0">
                <a:spcBef>
                  <a:spcPct val="20000"/>
                </a:spcBef>
                <a:spcAft>
                  <a:spcPct val="0"/>
                </a:spcAft>
                <a:buClr>
                  <a:srgbClr val="FD0000"/>
                </a:buClr>
              </a:pPr>
              <a:r>
                <a:rPr lang="en-US" sz="2666" dirty="0">
                  <a:solidFill>
                    <a:srgbClr val="000000"/>
                  </a:solidFill>
                </a:rPr>
                <a:t>1</a:t>
              </a:r>
              <a:r>
                <a:rPr lang="en-US" sz="2666" dirty="0">
                  <a:solidFill>
                    <a:srgbClr val="000000"/>
                  </a:solidFill>
                  <a:cs typeface="Arial" pitchFamily="34" charset="0"/>
                </a:rPr>
                <a:t>•John•Doe 2•Jane• Doe 3•John•Smith</a:t>
              </a:r>
              <a:r>
                <a:rPr lang="en-US" sz="2666" dirty="0">
                  <a:solidFill>
                    <a:srgbClr val="FD0000"/>
                  </a:solidFill>
                  <a:cs typeface="Arial" pitchFamily="34" charset="0"/>
                </a:rPr>
                <a:t>  </a:t>
              </a:r>
              <a:r>
                <a:rPr lang="en-US" sz="2666" dirty="0">
                  <a:solidFill>
                    <a:srgbClr val="000000"/>
                  </a:solidFill>
                  <a:cs typeface="Arial" pitchFamily="34" charset="0"/>
                </a:rPr>
                <a:t>4• Jane • Doe</a:t>
              </a:r>
            </a:p>
          </p:txBody>
        </p:sp>
        <p:sp>
          <p:nvSpPr>
            <p:cNvPr id="465945" name="Rectangle 25"/>
            <p:cNvSpPr>
              <a:spLocks noChangeArrowheads="1"/>
            </p:cNvSpPr>
            <p:nvPr/>
          </p:nvSpPr>
          <p:spPr bwMode="auto">
            <a:xfrm>
              <a:off x="4680" y="2872"/>
              <a:ext cx="864" cy="311"/>
            </a:xfrm>
            <a:prstGeom prst="rect">
              <a:avLst/>
            </a:prstGeom>
            <a:noFill/>
            <a:ln w="9525">
              <a:solidFill>
                <a:schemeClr val="accent1"/>
              </a:solidFill>
              <a:prstDash val="lgDashDotDot"/>
              <a:miter lim="800000"/>
              <a:headEnd/>
              <a:tailEnd/>
            </a:ln>
            <a:effectLst/>
          </p:spPr>
          <p:txBody>
            <a:bodyPr lIns="122735" tIns="61368" rIns="122735" bIns="61368" anchor="ctr">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46" name="Line 26"/>
            <p:cNvSpPr>
              <a:spLocks noChangeShapeType="1"/>
            </p:cNvSpPr>
            <p:nvPr/>
          </p:nvSpPr>
          <p:spPr bwMode="auto">
            <a:xfrm>
              <a:off x="4632" y="2880"/>
              <a:ext cx="1776" cy="0"/>
            </a:xfrm>
            <a:prstGeom prst="line">
              <a:avLst/>
            </a:prstGeom>
            <a:noFill/>
            <a:ln w="28575" cap="sq">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47" name="Line 27"/>
            <p:cNvSpPr>
              <a:spLocks noChangeShapeType="1"/>
            </p:cNvSpPr>
            <p:nvPr/>
          </p:nvSpPr>
          <p:spPr bwMode="auto">
            <a:xfrm>
              <a:off x="4632" y="2880"/>
              <a:ext cx="0" cy="882"/>
            </a:xfrm>
            <a:prstGeom prst="line">
              <a:avLst/>
            </a:prstGeom>
            <a:noFill/>
            <a:ln w="28575" cap="sq">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48" name="Line 28"/>
            <p:cNvSpPr>
              <a:spLocks noChangeShapeType="1"/>
            </p:cNvSpPr>
            <p:nvPr/>
          </p:nvSpPr>
          <p:spPr bwMode="auto">
            <a:xfrm>
              <a:off x="4632" y="3762"/>
              <a:ext cx="1776" cy="0"/>
            </a:xfrm>
            <a:prstGeom prst="line">
              <a:avLst/>
            </a:prstGeom>
            <a:noFill/>
            <a:ln w="28575" cap="sq">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49" name="Line 29"/>
            <p:cNvSpPr>
              <a:spLocks noChangeShapeType="1"/>
            </p:cNvSpPr>
            <p:nvPr/>
          </p:nvSpPr>
          <p:spPr bwMode="auto">
            <a:xfrm>
              <a:off x="6408" y="2880"/>
              <a:ext cx="0" cy="882"/>
            </a:xfrm>
            <a:prstGeom prst="line">
              <a:avLst/>
            </a:prstGeom>
            <a:noFill/>
            <a:ln w="28575" cap="sq">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50" name="Line 30"/>
            <p:cNvSpPr>
              <a:spLocks noChangeShapeType="1"/>
            </p:cNvSpPr>
            <p:nvPr/>
          </p:nvSpPr>
          <p:spPr bwMode="auto">
            <a:xfrm>
              <a:off x="4680" y="3517"/>
              <a:ext cx="816" cy="0"/>
            </a:xfrm>
            <a:prstGeom prst="line">
              <a:avLst/>
            </a:prstGeom>
            <a:noFill/>
            <a:ln w="9525">
              <a:solidFill>
                <a:schemeClr val="accent1"/>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51" name="Line 31"/>
            <p:cNvSpPr>
              <a:spLocks noChangeShapeType="1"/>
            </p:cNvSpPr>
            <p:nvPr/>
          </p:nvSpPr>
          <p:spPr bwMode="auto">
            <a:xfrm flipV="1">
              <a:off x="5496" y="3321"/>
              <a:ext cx="0" cy="196"/>
            </a:xfrm>
            <a:prstGeom prst="line">
              <a:avLst/>
            </a:prstGeom>
            <a:noFill/>
            <a:ln w="9525">
              <a:solidFill>
                <a:schemeClr val="accent1"/>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52" name="Line 32"/>
            <p:cNvSpPr>
              <a:spLocks noChangeShapeType="1"/>
            </p:cNvSpPr>
            <p:nvPr/>
          </p:nvSpPr>
          <p:spPr bwMode="auto">
            <a:xfrm flipH="1" flipV="1">
              <a:off x="4680" y="3321"/>
              <a:ext cx="912" cy="0"/>
            </a:xfrm>
            <a:prstGeom prst="line">
              <a:avLst/>
            </a:prstGeom>
            <a:noFill/>
            <a:ln w="9525">
              <a:solidFill>
                <a:schemeClr val="accent1"/>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53" name="Line 33"/>
            <p:cNvSpPr>
              <a:spLocks noChangeShapeType="1"/>
            </p:cNvSpPr>
            <p:nvPr/>
          </p:nvSpPr>
          <p:spPr bwMode="auto">
            <a:xfrm>
              <a:off x="5544" y="2929"/>
              <a:ext cx="672" cy="0"/>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54" name="Line 34"/>
            <p:cNvSpPr>
              <a:spLocks noChangeShapeType="1"/>
            </p:cNvSpPr>
            <p:nvPr/>
          </p:nvSpPr>
          <p:spPr bwMode="auto">
            <a:xfrm>
              <a:off x="5544" y="3125"/>
              <a:ext cx="672" cy="0"/>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55" name="Line 35"/>
            <p:cNvSpPr>
              <a:spLocks noChangeShapeType="1"/>
            </p:cNvSpPr>
            <p:nvPr/>
          </p:nvSpPr>
          <p:spPr bwMode="auto">
            <a:xfrm>
              <a:off x="5016" y="3125"/>
              <a:ext cx="0" cy="196"/>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56" name="Line 36"/>
            <p:cNvSpPr>
              <a:spLocks noChangeShapeType="1"/>
            </p:cNvSpPr>
            <p:nvPr/>
          </p:nvSpPr>
          <p:spPr bwMode="auto">
            <a:xfrm>
              <a:off x="6024" y="3125"/>
              <a:ext cx="0" cy="196"/>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57" name="Line 37"/>
            <p:cNvSpPr>
              <a:spLocks noChangeShapeType="1"/>
            </p:cNvSpPr>
            <p:nvPr/>
          </p:nvSpPr>
          <p:spPr bwMode="auto">
            <a:xfrm flipH="1" flipV="1">
              <a:off x="5556" y="3321"/>
              <a:ext cx="660" cy="0"/>
            </a:xfrm>
            <a:prstGeom prst="line">
              <a:avLst/>
            </a:prstGeom>
            <a:noFill/>
            <a:ln w="9525">
              <a:solidFill>
                <a:schemeClr val="accent1"/>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grpSp>
      <p:grpSp>
        <p:nvGrpSpPr>
          <p:cNvPr id="4" name="Group 38"/>
          <p:cNvGrpSpPr>
            <a:grpSpLocks/>
          </p:cNvGrpSpPr>
          <p:nvPr/>
        </p:nvGrpSpPr>
        <p:grpSpPr bwMode="auto">
          <a:xfrm>
            <a:off x="6705441" y="1372136"/>
            <a:ext cx="4469236" cy="2717092"/>
            <a:chOff x="3168" y="864"/>
            <a:chExt cx="2112" cy="1712"/>
          </a:xfrm>
        </p:grpSpPr>
        <p:grpSp>
          <p:nvGrpSpPr>
            <p:cNvPr id="5" name="Group 39"/>
            <p:cNvGrpSpPr>
              <a:grpSpLocks/>
            </p:cNvGrpSpPr>
            <p:nvPr/>
          </p:nvGrpSpPr>
          <p:grpSpPr bwMode="auto">
            <a:xfrm>
              <a:off x="3312" y="1680"/>
              <a:ext cx="1776" cy="896"/>
              <a:chOff x="3456" y="2880"/>
              <a:chExt cx="1776" cy="896"/>
            </a:xfrm>
          </p:grpSpPr>
          <p:sp>
            <p:nvSpPr>
              <p:cNvPr id="465960" name="Rectangle 40"/>
              <p:cNvSpPr>
                <a:spLocks noChangeArrowheads="1"/>
              </p:cNvSpPr>
              <p:nvPr/>
            </p:nvSpPr>
            <p:spPr bwMode="auto">
              <a:xfrm>
                <a:off x="3456" y="2880"/>
                <a:ext cx="1776" cy="896"/>
              </a:xfrm>
              <a:prstGeom prst="rect">
                <a:avLst/>
              </a:prstGeom>
              <a:solidFill>
                <a:schemeClr val="bg1"/>
              </a:solidFill>
              <a:ln w="9525">
                <a:noFill/>
                <a:miter lim="800000"/>
                <a:headEnd/>
                <a:tailEnd/>
              </a:ln>
              <a:effectLst/>
            </p:spPr>
            <p:txBody>
              <a:bodyPr lIns="122735" tIns="61368" rIns="122735" bIns="61368"/>
              <a:lstStyle/>
              <a:p>
                <a:pPr eaLnBrk="0" fontAlgn="base" hangingPunct="0">
                  <a:spcBef>
                    <a:spcPct val="20000"/>
                  </a:spcBef>
                  <a:spcAft>
                    <a:spcPct val="0"/>
                  </a:spcAft>
                  <a:buClr>
                    <a:srgbClr val="FD0000"/>
                  </a:buClr>
                </a:pPr>
                <a:r>
                  <a:rPr lang="en-US" sz="2133">
                    <a:solidFill>
                      <a:srgbClr val="000000"/>
                    </a:solidFill>
                  </a:rPr>
                  <a:t>1</a:t>
                </a:r>
                <a:r>
                  <a:rPr lang="en-US" sz="2133">
                    <a:solidFill>
                      <a:srgbClr val="000000"/>
                    </a:solidFill>
                    <a:cs typeface="Arial" pitchFamily="34" charset="0"/>
                  </a:rPr>
                  <a:t>•</a:t>
                </a:r>
                <a:r>
                  <a:rPr lang="en-US" sz="2133">
                    <a:solidFill>
                      <a:srgbClr val="000000"/>
                    </a:solidFill>
                    <a:sym typeface="Wingdings 2" pitchFamily="18" charset="2"/>
                  </a:rPr>
                  <a:t></a:t>
                </a:r>
                <a:r>
                  <a:rPr lang="en-US" sz="2133">
                    <a:solidFill>
                      <a:srgbClr val="000000"/>
                    </a:solidFill>
                    <a:cs typeface="Arial" pitchFamily="34" charset="0"/>
                  </a:rPr>
                  <a:t>•</a:t>
                </a:r>
                <a:r>
                  <a:rPr lang="en-US" sz="2133">
                    <a:solidFill>
                      <a:srgbClr val="000000"/>
                    </a:solidFill>
                    <a:sym typeface="Wingdings 2" pitchFamily="18" charset="2"/>
                  </a:rPr>
                  <a:t>  </a:t>
                </a:r>
                <a:r>
                  <a:rPr lang="en-US" sz="2133">
                    <a:solidFill>
                      <a:srgbClr val="000000"/>
                    </a:solidFill>
                    <a:cs typeface="Arial" pitchFamily="34" charset="0"/>
                  </a:rPr>
                  <a:t>2•</a:t>
                </a:r>
                <a:r>
                  <a:rPr lang="en-US" sz="2133">
                    <a:solidFill>
                      <a:srgbClr val="000000"/>
                    </a:solidFill>
                    <a:sym typeface="Wingdings 2" pitchFamily="18" charset="2"/>
                  </a:rPr>
                  <a:t></a:t>
                </a:r>
                <a:r>
                  <a:rPr lang="en-US" sz="2133">
                    <a:solidFill>
                      <a:srgbClr val="000000"/>
                    </a:solidFill>
                    <a:cs typeface="Arial" pitchFamily="34" charset="0"/>
                  </a:rPr>
                  <a:t>•</a:t>
                </a:r>
                <a:r>
                  <a:rPr lang="en-US" sz="2133">
                    <a:solidFill>
                      <a:srgbClr val="000000"/>
                    </a:solidFill>
                    <a:sym typeface="Wingdings 2" pitchFamily="18" charset="2"/>
                  </a:rPr>
                  <a:t> </a:t>
                </a:r>
                <a:r>
                  <a:rPr lang="en-US" sz="2133">
                    <a:solidFill>
                      <a:srgbClr val="000000"/>
                    </a:solidFill>
                    <a:cs typeface="Arial" pitchFamily="34" charset="0"/>
                  </a:rPr>
                  <a:t>3•</a:t>
                </a:r>
                <a:r>
                  <a:rPr lang="en-US" sz="2133">
                    <a:solidFill>
                      <a:srgbClr val="000000"/>
                    </a:solidFill>
                    <a:sym typeface="Wingdings 2" pitchFamily="18" charset="2"/>
                  </a:rPr>
                  <a:t></a:t>
                </a:r>
                <a:r>
                  <a:rPr lang="en-US" sz="2133">
                    <a:solidFill>
                      <a:srgbClr val="000000"/>
                    </a:solidFill>
                    <a:cs typeface="Arial" pitchFamily="34" charset="0"/>
                  </a:rPr>
                  <a:t>•</a:t>
                </a:r>
                <a:r>
                  <a:rPr lang="en-US" sz="2133">
                    <a:solidFill>
                      <a:srgbClr val="000000"/>
                    </a:solidFill>
                    <a:sym typeface="Wingdings 2" pitchFamily="18" charset="2"/>
                  </a:rPr>
                  <a:t> </a:t>
                </a:r>
                <a:r>
                  <a:rPr lang="en-US" sz="2133">
                    <a:solidFill>
                      <a:srgbClr val="000000"/>
                    </a:solidFill>
                    <a:cs typeface="Arial" pitchFamily="34" charset="0"/>
                  </a:rPr>
                  <a:t>4 • </a:t>
                </a:r>
                <a:r>
                  <a:rPr lang="en-US" sz="2133">
                    <a:solidFill>
                      <a:srgbClr val="000000"/>
                    </a:solidFill>
                    <a:sym typeface="Wingdings 2" pitchFamily="18" charset="2"/>
                  </a:rPr>
                  <a:t> </a:t>
                </a:r>
                <a:r>
                  <a:rPr lang="en-US" sz="2133">
                    <a:solidFill>
                      <a:srgbClr val="000000"/>
                    </a:solidFill>
                    <a:cs typeface="Arial" pitchFamily="34" charset="0"/>
                  </a:rPr>
                  <a:t>• </a:t>
                </a:r>
                <a:r>
                  <a:rPr lang="en-US" sz="2133">
                    <a:solidFill>
                      <a:srgbClr val="000000"/>
                    </a:solidFill>
                    <a:sym typeface="Wingdings 2" pitchFamily="18" charset="2"/>
                  </a:rPr>
                  <a:t>  </a:t>
                </a:r>
                <a:r>
                  <a:rPr lang="en-US" sz="2133">
                    <a:solidFill>
                      <a:srgbClr val="000000"/>
                    </a:solidFill>
                    <a:cs typeface="Arial" pitchFamily="34" charset="0"/>
                  </a:rPr>
                  <a:t>5•Jack•</a:t>
                </a:r>
                <a:r>
                  <a:rPr lang="en-US" sz="2133">
                    <a:solidFill>
                      <a:srgbClr val="000000"/>
                    </a:solidFill>
                    <a:sym typeface="Wingdings 2" pitchFamily="18" charset="2"/>
                  </a:rPr>
                  <a:t></a:t>
                </a:r>
                <a:r>
                  <a:rPr lang="en-US" sz="2666">
                    <a:solidFill>
                      <a:srgbClr val="FD0000"/>
                    </a:solidFill>
                    <a:cs typeface="Arial" pitchFamily="34" charset="0"/>
                  </a:rPr>
                  <a:t> </a:t>
                </a:r>
                <a:endParaRPr lang="en-US" sz="2666">
                  <a:solidFill>
                    <a:srgbClr val="000000"/>
                  </a:solidFill>
                  <a:cs typeface="Arial" pitchFamily="34" charset="0"/>
                </a:endParaRPr>
              </a:p>
              <a:p>
                <a:pPr algn="ctr" eaLnBrk="0" fontAlgn="base" hangingPunct="0">
                  <a:lnSpc>
                    <a:spcPct val="160000"/>
                  </a:lnSpc>
                  <a:spcBef>
                    <a:spcPct val="20000"/>
                  </a:spcBef>
                  <a:spcAft>
                    <a:spcPct val="0"/>
                  </a:spcAft>
                  <a:buClr>
                    <a:srgbClr val="FD0000"/>
                  </a:buClr>
                </a:pPr>
                <a:r>
                  <a:rPr lang="en-US" sz="2666">
                    <a:solidFill>
                      <a:srgbClr val="FD0000"/>
                    </a:solidFill>
                    <a:cs typeface="Arial" pitchFamily="34" charset="0"/>
                  </a:rPr>
                  <a:t>Free Space</a:t>
                </a:r>
              </a:p>
            </p:txBody>
          </p:sp>
          <p:sp>
            <p:nvSpPr>
              <p:cNvPr id="465961" name="Line 41"/>
              <p:cNvSpPr>
                <a:spLocks noChangeShapeType="1"/>
              </p:cNvSpPr>
              <p:nvPr/>
            </p:nvSpPr>
            <p:spPr bwMode="auto">
              <a:xfrm>
                <a:off x="3456" y="2880"/>
                <a:ext cx="1776" cy="0"/>
              </a:xfrm>
              <a:prstGeom prst="line">
                <a:avLst/>
              </a:prstGeom>
              <a:noFill/>
              <a:ln w="28575" cap="sq">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62" name="Line 42"/>
              <p:cNvSpPr>
                <a:spLocks noChangeShapeType="1"/>
              </p:cNvSpPr>
              <p:nvPr/>
            </p:nvSpPr>
            <p:spPr bwMode="auto">
              <a:xfrm>
                <a:off x="3456" y="3776"/>
                <a:ext cx="1776" cy="0"/>
              </a:xfrm>
              <a:prstGeom prst="line">
                <a:avLst/>
              </a:prstGeom>
              <a:noFill/>
              <a:ln w="28575" cap="sq">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63" name="Line 43"/>
              <p:cNvSpPr>
                <a:spLocks noChangeShapeType="1"/>
              </p:cNvSpPr>
              <p:nvPr/>
            </p:nvSpPr>
            <p:spPr bwMode="auto">
              <a:xfrm>
                <a:off x="3456" y="2880"/>
                <a:ext cx="0" cy="896"/>
              </a:xfrm>
              <a:prstGeom prst="line">
                <a:avLst/>
              </a:prstGeom>
              <a:noFill/>
              <a:ln w="28575" cap="sq">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64" name="Line 44"/>
              <p:cNvSpPr>
                <a:spLocks noChangeShapeType="1"/>
              </p:cNvSpPr>
              <p:nvPr/>
            </p:nvSpPr>
            <p:spPr bwMode="auto">
              <a:xfrm>
                <a:off x="5232" y="2880"/>
                <a:ext cx="0" cy="896"/>
              </a:xfrm>
              <a:prstGeom prst="line">
                <a:avLst/>
              </a:prstGeom>
              <a:noFill/>
              <a:ln w="28575" cap="sq">
                <a:solidFill>
                  <a:schemeClr val="tx1"/>
                </a:solidFill>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65" name="Line 45"/>
              <p:cNvSpPr>
                <a:spLocks noChangeShapeType="1"/>
              </p:cNvSpPr>
              <p:nvPr/>
            </p:nvSpPr>
            <p:spPr bwMode="auto">
              <a:xfrm>
                <a:off x="3504" y="2928"/>
                <a:ext cx="1632" cy="2"/>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66" name="Line 46"/>
              <p:cNvSpPr>
                <a:spLocks noChangeShapeType="1"/>
              </p:cNvSpPr>
              <p:nvPr/>
            </p:nvSpPr>
            <p:spPr bwMode="auto">
              <a:xfrm>
                <a:off x="3504" y="3072"/>
                <a:ext cx="1632" cy="7"/>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67" name="Line 47"/>
              <p:cNvSpPr>
                <a:spLocks noChangeShapeType="1"/>
              </p:cNvSpPr>
              <p:nvPr/>
            </p:nvSpPr>
            <p:spPr bwMode="auto">
              <a:xfrm>
                <a:off x="3509" y="3228"/>
                <a:ext cx="811" cy="0"/>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68" name="Line 48"/>
              <p:cNvSpPr>
                <a:spLocks noChangeShapeType="1"/>
              </p:cNvSpPr>
              <p:nvPr/>
            </p:nvSpPr>
            <p:spPr bwMode="auto">
              <a:xfrm>
                <a:off x="4320" y="3079"/>
                <a:ext cx="0" cy="149"/>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69" name="Line 49"/>
              <p:cNvSpPr>
                <a:spLocks noChangeShapeType="1"/>
              </p:cNvSpPr>
              <p:nvPr/>
            </p:nvSpPr>
            <p:spPr bwMode="auto">
              <a:xfrm>
                <a:off x="3744" y="3079"/>
                <a:ext cx="0" cy="149"/>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70" name="Line 50"/>
              <p:cNvSpPr>
                <a:spLocks noChangeShapeType="1"/>
              </p:cNvSpPr>
              <p:nvPr/>
            </p:nvSpPr>
            <p:spPr bwMode="auto">
              <a:xfrm>
                <a:off x="3504" y="2928"/>
                <a:ext cx="0" cy="149"/>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71" name="Line 51"/>
              <p:cNvSpPr>
                <a:spLocks noChangeShapeType="1"/>
              </p:cNvSpPr>
              <p:nvPr/>
            </p:nvSpPr>
            <p:spPr bwMode="auto">
              <a:xfrm>
                <a:off x="3936" y="2928"/>
                <a:ext cx="0" cy="149"/>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72" name="Line 52"/>
              <p:cNvSpPr>
                <a:spLocks noChangeShapeType="1"/>
              </p:cNvSpPr>
              <p:nvPr/>
            </p:nvSpPr>
            <p:spPr bwMode="auto">
              <a:xfrm>
                <a:off x="4368" y="2928"/>
                <a:ext cx="0" cy="149"/>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73" name="Line 53"/>
              <p:cNvSpPr>
                <a:spLocks noChangeShapeType="1"/>
              </p:cNvSpPr>
              <p:nvPr/>
            </p:nvSpPr>
            <p:spPr bwMode="auto">
              <a:xfrm>
                <a:off x="4800" y="2928"/>
                <a:ext cx="0" cy="149"/>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grpSp>
        <p:sp>
          <p:nvSpPr>
            <p:cNvPr id="465974" name="Text Box 54"/>
            <p:cNvSpPr txBox="1">
              <a:spLocks noChangeArrowheads="1"/>
            </p:cNvSpPr>
            <p:nvPr/>
          </p:nvSpPr>
          <p:spPr bwMode="auto">
            <a:xfrm>
              <a:off x="3168" y="864"/>
              <a:ext cx="2112" cy="357"/>
            </a:xfrm>
            <a:prstGeom prst="rect">
              <a:avLst/>
            </a:prstGeom>
            <a:solidFill>
              <a:schemeClr val="bg1"/>
            </a:solidFill>
            <a:ln w="9525">
              <a:noFill/>
              <a:miter lim="800000"/>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r>
                <a:rPr lang="en-US" sz="3199" b="1">
                  <a:solidFill>
                    <a:srgbClr val="FD0000"/>
                  </a:solidFill>
                </a:rPr>
                <a:t>Compressed</a:t>
              </a:r>
              <a:r>
                <a:rPr lang="en-US" sz="3199" b="1">
                  <a:solidFill>
                    <a:srgbClr val="000000"/>
                  </a:solidFill>
                </a:rPr>
                <a:t> Block</a:t>
              </a:r>
            </a:p>
          </p:txBody>
        </p:sp>
      </p:grpSp>
      <p:sp>
        <p:nvSpPr>
          <p:cNvPr id="465975" name="AutoShape 55"/>
          <p:cNvSpPr>
            <a:spLocks noChangeArrowheads="1"/>
          </p:cNvSpPr>
          <p:nvPr/>
        </p:nvSpPr>
        <p:spPr bwMode="auto">
          <a:xfrm>
            <a:off x="1626765" y="4724070"/>
            <a:ext cx="4081987" cy="1384574"/>
          </a:xfrm>
          <a:prstGeom prst="wedgeEllipseCallout">
            <a:avLst>
              <a:gd name="adj1" fmla="val 78408"/>
              <a:gd name="adj2" fmla="val -213659"/>
            </a:avLst>
          </a:prstGeom>
          <a:solidFill>
            <a:schemeClr val="accent1"/>
          </a:solidFill>
          <a:ln w="9525">
            <a:solidFill>
              <a:schemeClr val="tx1"/>
            </a:solidFill>
            <a:miter lim="800000"/>
            <a:headEnd/>
            <a:tailEnd/>
          </a:ln>
          <a:effectLst>
            <a:outerShdw dist="35921" dir="2700000" algn="ctr" rotWithShape="0">
              <a:schemeClr val="bg2"/>
            </a:outerShdw>
          </a:effectLst>
        </p:spPr>
        <p:txBody>
          <a:bodyPr lIns="0" tIns="0" rIns="0" bIns="0">
            <a:spAutoFit/>
          </a:bodyPr>
          <a:lstStyle/>
          <a:p>
            <a:pPr algn="ctr" fontAlgn="base">
              <a:lnSpc>
                <a:spcPct val="90000"/>
              </a:lnSpc>
              <a:spcBef>
                <a:spcPct val="20000"/>
              </a:spcBef>
              <a:spcAft>
                <a:spcPct val="0"/>
              </a:spcAft>
              <a:buClr>
                <a:srgbClr val="FD0000"/>
              </a:buClr>
            </a:pPr>
            <a:r>
              <a:rPr lang="en-US" sz="3199" b="1">
                <a:solidFill>
                  <a:srgbClr val="FFFFFF"/>
                </a:solidFill>
              </a:rPr>
              <a:t>Local </a:t>
            </a:r>
          </a:p>
          <a:p>
            <a:pPr algn="ctr" fontAlgn="base">
              <a:lnSpc>
                <a:spcPct val="90000"/>
              </a:lnSpc>
              <a:spcBef>
                <a:spcPct val="20000"/>
              </a:spcBef>
              <a:spcAft>
                <a:spcPct val="0"/>
              </a:spcAft>
              <a:buClr>
                <a:srgbClr val="FD0000"/>
              </a:buClr>
            </a:pPr>
            <a:r>
              <a:rPr lang="en-US" sz="3199" b="1">
                <a:solidFill>
                  <a:srgbClr val="FFFFFF"/>
                </a:solidFill>
              </a:rPr>
              <a:t>Symbol Table</a:t>
            </a:r>
          </a:p>
        </p:txBody>
      </p:sp>
      <p:sp>
        <p:nvSpPr>
          <p:cNvPr id="465976" name="AutoShape 56"/>
          <p:cNvSpPr>
            <a:spLocks noChangeArrowheads="1"/>
          </p:cNvSpPr>
          <p:nvPr/>
        </p:nvSpPr>
        <p:spPr bwMode="auto">
          <a:xfrm>
            <a:off x="8108440" y="4963715"/>
            <a:ext cx="4081986" cy="1384574"/>
          </a:xfrm>
          <a:prstGeom prst="wedgeEllipseCallout">
            <a:avLst>
              <a:gd name="adj1" fmla="val -18792"/>
              <a:gd name="adj2" fmla="val -207144"/>
            </a:avLst>
          </a:prstGeom>
          <a:solidFill>
            <a:schemeClr val="accent1"/>
          </a:solidFill>
          <a:ln w="9525">
            <a:solidFill>
              <a:schemeClr val="tx1"/>
            </a:solidFill>
            <a:miter lim="800000"/>
            <a:headEnd/>
            <a:tailEnd/>
          </a:ln>
          <a:effectLst>
            <a:outerShdw dist="35921" dir="2700000" algn="ctr" rotWithShape="0">
              <a:schemeClr val="bg2"/>
            </a:outerShdw>
          </a:effectLst>
        </p:spPr>
        <p:txBody>
          <a:bodyPr lIns="0" tIns="0" rIns="0" bIns="0">
            <a:spAutoFit/>
          </a:bodyPr>
          <a:lstStyle/>
          <a:p>
            <a:pPr algn="ctr" fontAlgn="base">
              <a:lnSpc>
                <a:spcPct val="90000"/>
              </a:lnSpc>
              <a:spcBef>
                <a:spcPct val="20000"/>
              </a:spcBef>
              <a:spcAft>
                <a:spcPct val="0"/>
              </a:spcAft>
              <a:buClr>
                <a:srgbClr val="FD0000"/>
              </a:buClr>
            </a:pPr>
            <a:r>
              <a:rPr lang="en-US" sz="3199" b="1">
                <a:solidFill>
                  <a:srgbClr val="FFFFFF"/>
                </a:solidFill>
              </a:rPr>
              <a:t>More Data </a:t>
            </a:r>
          </a:p>
          <a:p>
            <a:pPr algn="ctr" fontAlgn="base">
              <a:lnSpc>
                <a:spcPct val="90000"/>
              </a:lnSpc>
              <a:spcBef>
                <a:spcPct val="20000"/>
              </a:spcBef>
              <a:spcAft>
                <a:spcPct val="0"/>
              </a:spcAft>
              <a:buClr>
                <a:srgbClr val="FD0000"/>
              </a:buClr>
            </a:pPr>
            <a:r>
              <a:rPr lang="en-US" sz="3199" b="1">
                <a:solidFill>
                  <a:srgbClr val="FFFFFF"/>
                </a:solidFill>
              </a:rPr>
              <a:t>Per Block</a:t>
            </a:r>
          </a:p>
        </p:txBody>
      </p:sp>
      <p:sp>
        <p:nvSpPr>
          <p:cNvPr id="465977" name="Line 57"/>
          <p:cNvSpPr>
            <a:spLocks noChangeShapeType="1"/>
          </p:cNvSpPr>
          <p:nvPr/>
        </p:nvSpPr>
        <p:spPr bwMode="auto">
          <a:xfrm flipH="1" flipV="1">
            <a:off x="1525192" y="3657540"/>
            <a:ext cx="1929897" cy="0"/>
          </a:xfrm>
          <a:prstGeom prst="line">
            <a:avLst/>
          </a:prstGeom>
          <a:noFill/>
          <a:ln w="9525">
            <a:solidFill>
              <a:schemeClr val="accent1"/>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78" name="Line 58"/>
          <p:cNvSpPr>
            <a:spLocks noChangeShapeType="1"/>
          </p:cNvSpPr>
          <p:nvPr/>
        </p:nvSpPr>
        <p:spPr bwMode="auto">
          <a:xfrm flipH="1" flipV="1">
            <a:off x="3378908" y="3657540"/>
            <a:ext cx="1396636" cy="0"/>
          </a:xfrm>
          <a:prstGeom prst="line">
            <a:avLst/>
          </a:prstGeom>
          <a:noFill/>
          <a:ln w="9525">
            <a:solidFill>
              <a:schemeClr val="accent1"/>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79" name="Line 59"/>
          <p:cNvSpPr>
            <a:spLocks noChangeShapeType="1"/>
          </p:cNvSpPr>
          <p:nvPr/>
        </p:nvSpPr>
        <p:spPr bwMode="auto">
          <a:xfrm flipV="1">
            <a:off x="1525192" y="3914651"/>
            <a:ext cx="1117309" cy="4761"/>
          </a:xfrm>
          <a:prstGeom prst="line">
            <a:avLst/>
          </a:prstGeom>
          <a:noFill/>
          <a:ln w="9525">
            <a:solidFill>
              <a:srgbClr val="FF0000"/>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
        <p:nvSpPr>
          <p:cNvPr id="465980" name="Line 60"/>
          <p:cNvSpPr>
            <a:spLocks noChangeShapeType="1"/>
          </p:cNvSpPr>
          <p:nvPr/>
        </p:nvSpPr>
        <p:spPr bwMode="auto">
          <a:xfrm flipV="1">
            <a:off x="2642524" y="3665479"/>
            <a:ext cx="6349" cy="249172"/>
          </a:xfrm>
          <a:prstGeom prst="line">
            <a:avLst/>
          </a:prstGeom>
          <a:noFill/>
          <a:ln w="9525">
            <a:solidFill>
              <a:schemeClr val="accent1"/>
            </a:solidFill>
            <a:prstDash val="lgDashDotDot"/>
            <a:round/>
            <a:headEnd/>
            <a:tailEnd/>
          </a:ln>
          <a:effectLst/>
        </p:spPr>
        <p:txBody>
          <a:bodyPr lIns="122735" tIns="61368" rIns="122735" bIns="61368">
            <a:spAutoFit/>
          </a:bodyPr>
          <a:lstStyle/>
          <a:p>
            <a:pPr algn="ctr" fontAlgn="base">
              <a:lnSpc>
                <a:spcPct val="90000"/>
              </a:lnSpc>
              <a:spcBef>
                <a:spcPct val="50000"/>
              </a:spcBef>
              <a:spcAft>
                <a:spcPct val="0"/>
              </a:spcAft>
              <a:buClr>
                <a:srgbClr val="FD0000"/>
              </a:buClr>
            </a:pPr>
            <a:endParaRPr lang="en-US" sz="2666" b="1">
              <a:solidFill>
                <a:srgbClr val="000000"/>
              </a:solidFill>
            </a:endParaRPr>
          </a:p>
        </p:txBody>
      </p:sp>
    </p:spTree>
    <p:extLst>
      <p:ext uri="{BB962C8B-B14F-4D97-AF65-F5344CB8AC3E}">
        <p14:creationId xmlns:p14="http://schemas.microsoft.com/office/powerpoint/2010/main" val="27939462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a:extLst>
              <a:ext uri="{FF2B5EF4-FFF2-40B4-BE49-F238E27FC236}">
                <a16:creationId xmlns:a16="http://schemas.microsoft.com/office/drawing/2014/main" id="{F0B9D933-AC97-4792-A6D9-C49006F0D5EA}"/>
              </a:ext>
            </a:extLst>
          </p:cNvPr>
          <p:cNvSpPr>
            <a:spLocks noGrp="1" noChangeArrowheads="1"/>
          </p:cNvSpPr>
          <p:nvPr>
            <p:ph type="title" idx="4294967295"/>
          </p:nvPr>
        </p:nvSpPr>
        <p:spPr>
          <a:xfrm>
            <a:off x="533400" y="406401"/>
            <a:ext cx="11125200" cy="517141"/>
          </a:xfrm>
        </p:spPr>
        <p:txBody>
          <a:bodyPr/>
          <a:lstStyle/>
          <a:p>
            <a:r>
              <a:rPr lang="en-US" altLang="es-ES" dirty="0"/>
              <a:t>Table Compression Syntax</a:t>
            </a:r>
          </a:p>
        </p:txBody>
      </p:sp>
      <p:sp>
        <p:nvSpPr>
          <p:cNvPr id="470019" name="Rectangle 3">
            <a:extLst>
              <a:ext uri="{FF2B5EF4-FFF2-40B4-BE49-F238E27FC236}">
                <a16:creationId xmlns:a16="http://schemas.microsoft.com/office/drawing/2014/main" id="{C231E538-AB38-4ED5-945A-2EBF1E83E01E}"/>
              </a:ext>
            </a:extLst>
          </p:cNvPr>
          <p:cNvSpPr>
            <a:spLocks noGrp="1" noChangeArrowheads="1"/>
          </p:cNvSpPr>
          <p:nvPr>
            <p:ph type="body" idx="4294967295"/>
          </p:nvPr>
        </p:nvSpPr>
        <p:spPr>
          <a:xfrm>
            <a:off x="1979295" y="1250061"/>
            <a:ext cx="7537450" cy="4572000"/>
          </a:xfrm>
        </p:spPr>
        <p:txBody>
          <a:bodyPr/>
          <a:lstStyle/>
          <a:p>
            <a:pPr lvl="1">
              <a:buFontTx/>
              <a:buNone/>
            </a:pPr>
            <a:r>
              <a:rPr lang="en-US" altLang="es-ES" sz="1800" dirty="0"/>
              <a:t>OLTP Table Compression Syntax:</a:t>
            </a:r>
          </a:p>
          <a:p>
            <a:pPr lvl="1">
              <a:buFontTx/>
              <a:buNone/>
            </a:pPr>
            <a:r>
              <a:rPr lang="en-US" altLang="es-ES" sz="1800" i="1" dirty="0">
                <a:latin typeface="Courier New" panose="02070309020205020404" pitchFamily="49" charset="0"/>
              </a:rPr>
              <a:t>	CREATE TABLE emp (</a:t>
            </a:r>
          </a:p>
          <a:p>
            <a:pPr lvl="2">
              <a:buFontTx/>
              <a:buNone/>
            </a:pPr>
            <a:r>
              <a:rPr lang="en-US" altLang="es-ES" sz="1800" i="1" dirty="0">
                <a:latin typeface="Courier New" panose="02070309020205020404" pitchFamily="49" charset="0"/>
              </a:rPr>
              <a:t>	</a:t>
            </a:r>
            <a:r>
              <a:rPr lang="en-US" altLang="es-ES" sz="1800" i="1" dirty="0" err="1">
                <a:latin typeface="Courier New" panose="02070309020205020404" pitchFamily="49" charset="0"/>
              </a:rPr>
              <a:t>emp_id</a:t>
            </a:r>
            <a:r>
              <a:rPr lang="en-US" altLang="es-ES" sz="1800" i="1" dirty="0">
                <a:latin typeface="Courier New" panose="02070309020205020404" pitchFamily="49" charset="0"/>
              </a:rPr>
              <a:t> NUMBER</a:t>
            </a:r>
          </a:p>
          <a:p>
            <a:pPr lvl="2">
              <a:buFontTx/>
              <a:buNone/>
            </a:pPr>
            <a:r>
              <a:rPr lang="en-US" altLang="es-ES" sz="1800" i="1" dirty="0">
                <a:latin typeface="Courier New" panose="02070309020205020404" pitchFamily="49" charset="0"/>
              </a:rPr>
              <a:t>, </a:t>
            </a:r>
            <a:r>
              <a:rPr lang="en-US" altLang="es-ES" sz="1800" i="1" dirty="0" err="1">
                <a:latin typeface="Courier New" panose="02070309020205020404" pitchFamily="49" charset="0"/>
              </a:rPr>
              <a:t>first_name</a:t>
            </a:r>
            <a:r>
              <a:rPr lang="en-US" altLang="es-ES" sz="1800" i="1" dirty="0">
                <a:latin typeface="Courier New" panose="02070309020205020404" pitchFamily="49" charset="0"/>
              </a:rPr>
              <a:t> VARCHAR2(128)</a:t>
            </a:r>
          </a:p>
          <a:p>
            <a:pPr lvl="2">
              <a:buFontTx/>
              <a:buNone/>
            </a:pPr>
            <a:r>
              <a:rPr lang="en-US" altLang="es-ES" sz="1800" i="1" dirty="0">
                <a:latin typeface="Courier New" panose="02070309020205020404" pitchFamily="49" charset="0"/>
              </a:rPr>
              <a:t>, </a:t>
            </a:r>
            <a:r>
              <a:rPr lang="en-US" altLang="es-ES" sz="1800" i="1" dirty="0" err="1">
                <a:latin typeface="Courier New" panose="02070309020205020404" pitchFamily="49" charset="0"/>
              </a:rPr>
              <a:t>last_name</a:t>
            </a:r>
            <a:r>
              <a:rPr lang="en-US" altLang="es-ES" sz="1800" i="1" dirty="0">
                <a:latin typeface="Courier New" panose="02070309020205020404" pitchFamily="49" charset="0"/>
              </a:rPr>
              <a:t> VARCHAR2(128)</a:t>
            </a:r>
          </a:p>
          <a:p>
            <a:pPr lvl="2">
              <a:buFontTx/>
              <a:buNone/>
            </a:pPr>
            <a:r>
              <a:rPr lang="en-US" altLang="es-ES" sz="1800" i="1" dirty="0"/>
              <a:t>) </a:t>
            </a:r>
            <a:r>
              <a:rPr lang="en-US" altLang="es-ES" sz="1800" b="1" i="1" dirty="0">
                <a:latin typeface="Courier New" panose="02070309020205020404" pitchFamily="49" charset="0"/>
              </a:rPr>
              <a:t>COMPRESS</a:t>
            </a:r>
            <a:r>
              <a:rPr lang="en-US" altLang="es-ES" sz="1800" i="1" dirty="0">
                <a:latin typeface="Courier New" panose="02070309020205020404" pitchFamily="49" charset="0"/>
              </a:rPr>
              <a:t> </a:t>
            </a:r>
            <a:r>
              <a:rPr lang="en-US" altLang="es-ES" sz="1800" b="1" i="1" dirty="0">
                <a:latin typeface="Courier New" panose="02070309020205020404" pitchFamily="49" charset="0"/>
              </a:rPr>
              <a:t>FOR OLTP</a:t>
            </a:r>
            <a:r>
              <a:rPr lang="en-US" altLang="es-ES" sz="1800" i="1" dirty="0"/>
              <a:t>;</a:t>
            </a:r>
          </a:p>
          <a:p>
            <a:pPr lvl="2">
              <a:buFontTx/>
              <a:buNone/>
            </a:pPr>
            <a:r>
              <a:rPr lang="en-US" altLang="es-ES" sz="1800" i="1" dirty="0">
                <a:latin typeface="Courier New" panose="02070309020205020404" pitchFamily="49" charset="0"/>
              </a:rPr>
              <a:t> </a:t>
            </a:r>
            <a:r>
              <a:rPr lang="en-US" altLang="es-ES" sz="1800" b="1" i="1" dirty="0">
                <a:latin typeface="Courier New" panose="02070309020205020404" pitchFamily="49" charset="0"/>
              </a:rPr>
              <a:t>COMPRESS FOR ALL OPERATIONS</a:t>
            </a:r>
            <a:r>
              <a:rPr lang="en-US" altLang="es-ES" sz="1800" i="1" dirty="0">
                <a:latin typeface="Courier New" panose="02070309020205020404" pitchFamily="49" charset="0"/>
              </a:rPr>
              <a:t>;</a:t>
            </a:r>
          </a:p>
          <a:p>
            <a:pPr lvl="2">
              <a:buFontTx/>
              <a:buNone/>
            </a:pPr>
            <a:endParaRPr lang="en-US" altLang="es-ES" sz="1800" i="1" dirty="0"/>
          </a:p>
          <a:p>
            <a:pPr lvl="1">
              <a:buFontTx/>
              <a:buNone/>
            </a:pPr>
            <a:r>
              <a:rPr lang="en-US" altLang="es-ES" sz="1800" dirty="0"/>
              <a:t>Direct Load Compression Syntax (default):</a:t>
            </a:r>
          </a:p>
          <a:p>
            <a:pPr lvl="2">
              <a:buFontTx/>
              <a:buNone/>
            </a:pPr>
            <a:r>
              <a:rPr lang="en-US" altLang="es-ES" sz="1800" i="1" dirty="0">
                <a:latin typeface="Courier New" panose="02070309020205020404" pitchFamily="49" charset="0"/>
              </a:rPr>
              <a:t>CREATE TABLE emp (</a:t>
            </a:r>
          </a:p>
          <a:p>
            <a:pPr lvl="2">
              <a:buFontTx/>
              <a:buNone/>
            </a:pPr>
            <a:r>
              <a:rPr lang="en-US" altLang="es-ES" sz="1800" i="1" dirty="0">
                <a:latin typeface="Courier New" panose="02070309020205020404" pitchFamily="49" charset="0"/>
              </a:rPr>
              <a:t>	</a:t>
            </a:r>
            <a:r>
              <a:rPr lang="en-US" altLang="es-ES" sz="1800" i="1" dirty="0" err="1">
                <a:latin typeface="Courier New" panose="02070309020205020404" pitchFamily="49" charset="0"/>
              </a:rPr>
              <a:t>emp_id</a:t>
            </a:r>
            <a:r>
              <a:rPr lang="en-US" altLang="es-ES" sz="1800" i="1" dirty="0">
                <a:latin typeface="Courier New" panose="02070309020205020404" pitchFamily="49" charset="0"/>
              </a:rPr>
              <a:t> NUMBER</a:t>
            </a:r>
          </a:p>
          <a:p>
            <a:pPr lvl="2">
              <a:buFontTx/>
              <a:buNone/>
            </a:pPr>
            <a:r>
              <a:rPr lang="en-US" altLang="es-ES" sz="1800" i="1" dirty="0">
                <a:latin typeface="Courier New" panose="02070309020205020404" pitchFamily="49" charset="0"/>
              </a:rPr>
              <a:t>, </a:t>
            </a:r>
            <a:r>
              <a:rPr lang="en-US" altLang="es-ES" sz="1800" i="1" dirty="0" err="1">
                <a:latin typeface="Courier New" panose="02070309020205020404" pitchFamily="49" charset="0"/>
              </a:rPr>
              <a:t>first_name</a:t>
            </a:r>
            <a:r>
              <a:rPr lang="en-US" altLang="es-ES" sz="1800" i="1" dirty="0">
                <a:latin typeface="Courier New" panose="02070309020205020404" pitchFamily="49" charset="0"/>
              </a:rPr>
              <a:t> VARCHAR2(128)</a:t>
            </a:r>
          </a:p>
          <a:p>
            <a:pPr lvl="2">
              <a:buFontTx/>
              <a:buNone/>
            </a:pPr>
            <a:r>
              <a:rPr lang="en-US" altLang="es-ES" sz="1800" i="1" dirty="0">
                <a:latin typeface="Courier New" panose="02070309020205020404" pitchFamily="49" charset="0"/>
              </a:rPr>
              <a:t>, </a:t>
            </a:r>
            <a:r>
              <a:rPr lang="en-US" altLang="es-ES" sz="1800" i="1" dirty="0" err="1">
                <a:latin typeface="Courier New" panose="02070309020205020404" pitchFamily="49" charset="0"/>
              </a:rPr>
              <a:t>last_name</a:t>
            </a:r>
            <a:r>
              <a:rPr lang="en-US" altLang="es-ES" sz="1800" i="1" dirty="0">
                <a:latin typeface="Courier New" panose="02070309020205020404" pitchFamily="49" charset="0"/>
              </a:rPr>
              <a:t> VARCHAR2(128)</a:t>
            </a:r>
          </a:p>
          <a:p>
            <a:pPr lvl="2">
              <a:buFontTx/>
              <a:buNone/>
            </a:pPr>
            <a:r>
              <a:rPr lang="en-US" altLang="es-ES" sz="1800" i="1" dirty="0"/>
              <a:t>) </a:t>
            </a:r>
            <a:r>
              <a:rPr lang="en-US" altLang="es-ES" sz="1800" b="1" i="1" dirty="0">
                <a:latin typeface="Courier New" panose="02070309020205020404" pitchFamily="49" charset="0"/>
              </a:rPr>
              <a:t>COMPRESS</a:t>
            </a:r>
            <a:r>
              <a:rPr lang="en-US" altLang="es-ES" sz="1800" i="1" dirty="0">
                <a:latin typeface="Courier New" panose="02070309020205020404" pitchFamily="49" charset="0"/>
              </a:rPr>
              <a:t> </a:t>
            </a:r>
            <a:r>
              <a:rPr lang="en-US" altLang="es-ES" sz="1800" b="1" i="1" dirty="0">
                <a:latin typeface="Courier New" panose="02070309020205020404" pitchFamily="49" charset="0"/>
              </a:rPr>
              <a:t>[BASIC]</a:t>
            </a:r>
            <a:r>
              <a:rPr lang="en-US" altLang="es-ES" sz="1800" i="1" dirty="0"/>
              <a:t>;</a:t>
            </a:r>
          </a:p>
          <a:p>
            <a:pPr lvl="2">
              <a:buFontTx/>
              <a:buNone/>
            </a:pPr>
            <a:endParaRPr lang="en-US" altLang="es-ES" sz="1800" i="1" dirty="0">
              <a:latin typeface="Courier New" panose="02070309020205020404" pitchFamily="49" charset="0"/>
            </a:endParaRPr>
          </a:p>
          <a:p>
            <a:pPr lvl="1">
              <a:buFontTx/>
              <a:buNone/>
            </a:pPr>
            <a:endParaRPr lang="en-US" altLang="es-ES" sz="1800" dirty="0"/>
          </a:p>
        </p:txBody>
      </p:sp>
      <p:sp>
        <p:nvSpPr>
          <p:cNvPr id="470020" name="Line 4">
            <a:extLst>
              <a:ext uri="{FF2B5EF4-FFF2-40B4-BE49-F238E27FC236}">
                <a16:creationId xmlns:a16="http://schemas.microsoft.com/office/drawing/2014/main" id="{0ECB7767-04FA-497C-8C91-E0B22BE7C689}"/>
              </a:ext>
            </a:extLst>
          </p:cNvPr>
          <p:cNvSpPr>
            <a:spLocks noChangeShapeType="1"/>
          </p:cNvSpPr>
          <p:nvPr/>
        </p:nvSpPr>
        <p:spPr bwMode="auto">
          <a:xfrm>
            <a:off x="2057400" y="3429000"/>
            <a:ext cx="6858000" cy="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lIns="92075" tIns="46038" rIns="92075" bIns="46038">
            <a:spAutoFit/>
          </a:bodyPr>
          <a:lstStyle/>
          <a:p>
            <a:endParaRPr lang="es-ES"/>
          </a:p>
        </p:txBody>
      </p:sp>
    </p:spTree>
    <p:extLst>
      <p:ext uri="{BB962C8B-B14F-4D97-AF65-F5344CB8AC3E}">
        <p14:creationId xmlns:p14="http://schemas.microsoft.com/office/powerpoint/2010/main" val="2500318682"/>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4" name="Rectangle 2">
            <a:extLst>
              <a:ext uri="{FF2B5EF4-FFF2-40B4-BE49-F238E27FC236}">
                <a16:creationId xmlns:a16="http://schemas.microsoft.com/office/drawing/2014/main" id="{E44E2228-C9CA-40DC-BEE4-DF1857D68E5C}"/>
              </a:ext>
            </a:extLst>
          </p:cNvPr>
          <p:cNvSpPr>
            <a:spLocks noGrp="1" noChangeArrowheads="1"/>
          </p:cNvSpPr>
          <p:nvPr>
            <p:ph type="title" idx="4294967295"/>
          </p:nvPr>
        </p:nvSpPr>
        <p:spPr>
          <a:xfrm>
            <a:off x="533400" y="406400"/>
            <a:ext cx="11125200" cy="719140"/>
          </a:xfrm>
        </p:spPr>
        <p:txBody>
          <a:bodyPr/>
          <a:lstStyle/>
          <a:p>
            <a:r>
              <a:rPr lang="en-US" altLang="es-ES" dirty="0"/>
              <a:t>Oracle Advanced Compression Option</a:t>
            </a:r>
          </a:p>
        </p:txBody>
      </p:sp>
      <p:sp>
        <p:nvSpPr>
          <p:cNvPr id="474115" name="Rectangle 4">
            <a:extLst>
              <a:ext uri="{FF2B5EF4-FFF2-40B4-BE49-F238E27FC236}">
                <a16:creationId xmlns:a16="http://schemas.microsoft.com/office/drawing/2014/main" id="{0B052D17-1DC0-4D22-98C4-F79B00442E11}"/>
              </a:ext>
            </a:extLst>
          </p:cNvPr>
          <p:cNvSpPr>
            <a:spLocks noChangeArrowheads="1"/>
          </p:cNvSpPr>
          <p:nvPr/>
        </p:nvSpPr>
        <p:spPr bwMode="auto">
          <a:xfrm>
            <a:off x="1751015" y="2749552"/>
            <a:ext cx="2060575" cy="1192213"/>
          </a:xfrm>
          <a:prstGeom prst="rect">
            <a:avLst/>
          </a:prstGeom>
          <a:solidFill>
            <a:srgbClr val="DDDDDD"/>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DDDDDD"/>
            </a:extrusionClr>
            <a:contourClr>
              <a:srgbClr val="DDDDDD"/>
            </a:contourClr>
          </a:sp3d>
        </p:spPr>
        <p:txBody>
          <a:bodyPr lIns="92075" tIns="46038" rIns="92075" bIns="46038" anchor="ctr">
            <a:flatTx/>
          </a:bodyPr>
          <a:lstStyle>
            <a:lvl1pPr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eaLnBrk="1" hangingPunct="1"/>
            <a:r>
              <a:rPr lang="en-US" altLang="es-ES" sz="1800" b="0">
                <a:solidFill>
                  <a:srgbClr val="DDDDDD"/>
                </a:solidFill>
              </a:rPr>
              <a:t>Relational Data Compression</a:t>
            </a:r>
          </a:p>
        </p:txBody>
      </p:sp>
      <p:sp>
        <p:nvSpPr>
          <p:cNvPr id="474116" name="Rectangle 5">
            <a:extLst>
              <a:ext uri="{FF2B5EF4-FFF2-40B4-BE49-F238E27FC236}">
                <a16:creationId xmlns:a16="http://schemas.microsoft.com/office/drawing/2014/main" id="{740A9163-711F-4673-9745-1CA9A7843ED0}"/>
              </a:ext>
            </a:extLst>
          </p:cNvPr>
          <p:cNvSpPr>
            <a:spLocks noChangeArrowheads="1"/>
          </p:cNvSpPr>
          <p:nvPr/>
        </p:nvSpPr>
        <p:spPr bwMode="auto">
          <a:xfrm>
            <a:off x="3897315" y="2749552"/>
            <a:ext cx="2065337" cy="1192213"/>
          </a:xfrm>
          <a:prstGeom prst="rect">
            <a:avLst/>
          </a:prstGeom>
          <a:solidFill>
            <a:srgbClr val="DDDDDD"/>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DDDDDD"/>
            </a:extrusionClr>
            <a:contourClr>
              <a:srgbClr val="DDDDDD"/>
            </a:contourClr>
          </a:sp3d>
        </p:spPr>
        <p:txBody>
          <a:bodyPr lIns="92075" tIns="46038" rIns="92075" bIns="46038" anchor="ctr">
            <a:flatTx/>
          </a:bodyPr>
          <a:lstStyle>
            <a:lvl1pPr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eaLnBrk="1" hangingPunct="1"/>
            <a:r>
              <a:rPr lang="en-US" altLang="es-ES" sz="1800"/>
              <a:t>Unstructured Data Compression</a:t>
            </a:r>
          </a:p>
        </p:txBody>
      </p:sp>
      <p:sp>
        <p:nvSpPr>
          <p:cNvPr id="474117" name="Rectangle 6">
            <a:extLst>
              <a:ext uri="{FF2B5EF4-FFF2-40B4-BE49-F238E27FC236}">
                <a16:creationId xmlns:a16="http://schemas.microsoft.com/office/drawing/2014/main" id="{6EBD571E-099A-4CC0-BC4B-64B1A6826BEB}"/>
              </a:ext>
            </a:extLst>
          </p:cNvPr>
          <p:cNvSpPr>
            <a:spLocks noChangeArrowheads="1"/>
          </p:cNvSpPr>
          <p:nvPr/>
        </p:nvSpPr>
        <p:spPr bwMode="auto">
          <a:xfrm>
            <a:off x="6056315" y="2749552"/>
            <a:ext cx="2060575" cy="1192213"/>
          </a:xfrm>
          <a:prstGeom prst="rect">
            <a:avLst/>
          </a:prstGeom>
          <a:solidFill>
            <a:srgbClr val="DDDDDD"/>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DDDDDD"/>
            </a:extrusionClr>
            <a:contourClr>
              <a:srgbClr val="DDDDDD"/>
            </a:contourClr>
          </a:sp3d>
        </p:spPr>
        <p:txBody>
          <a:bodyPr lIns="92075" tIns="46038" rIns="92075" bIns="46038" anchor="ctr">
            <a:flatTx/>
          </a:bodyPr>
          <a:lstStyle>
            <a:lvl1pPr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eaLnBrk="1" hangingPunct="1"/>
            <a:r>
              <a:rPr lang="en-US" altLang="es-ES" sz="1800" b="0">
                <a:solidFill>
                  <a:srgbClr val="DDDDDD"/>
                </a:solidFill>
              </a:rPr>
              <a:t>Backup Data Compression</a:t>
            </a:r>
          </a:p>
        </p:txBody>
      </p:sp>
      <p:sp>
        <p:nvSpPr>
          <p:cNvPr id="474118" name="Rectangle 7">
            <a:extLst>
              <a:ext uri="{FF2B5EF4-FFF2-40B4-BE49-F238E27FC236}">
                <a16:creationId xmlns:a16="http://schemas.microsoft.com/office/drawing/2014/main" id="{C4A41D44-27C9-4DB6-A59E-647459E25505}"/>
              </a:ext>
            </a:extLst>
          </p:cNvPr>
          <p:cNvSpPr>
            <a:spLocks noChangeArrowheads="1"/>
          </p:cNvSpPr>
          <p:nvPr/>
        </p:nvSpPr>
        <p:spPr bwMode="auto">
          <a:xfrm>
            <a:off x="8215315" y="2749552"/>
            <a:ext cx="2060575" cy="1192213"/>
          </a:xfrm>
          <a:prstGeom prst="rect">
            <a:avLst/>
          </a:prstGeom>
          <a:solidFill>
            <a:srgbClr val="DDDDDD"/>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DDDDDD"/>
            </a:extrusionClr>
            <a:contourClr>
              <a:srgbClr val="DDDDDD"/>
            </a:contourClr>
          </a:sp3d>
        </p:spPr>
        <p:txBody>
          <a:bodyPr lIns="92075" tIns="46038" rIns="92075" bIns="46038" anchor="ctr">
            <a:flatTx/>
          </a:bodyPr>
          <a:lstStyle>
            <a:lvl1pPr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eaLnBrk="1" hangingPunct="1"/>
            <a:r>
              <a:rPr lang="en-US" altLang="es-ES" sz="1800" b="0">
                <a:solidFill>
                  <a:srgbClr val="DDDDDD"/>
                </a:solidFill>
              </a:rPr>
              <a:t>Network Data Compression</a:t>
            </a:r>
          </a:p>
        </p:txBody>
      </p:sp>
      <p:sp>
        <p:nvSpPr>
          <p:cNvPr id="474119" name="Text Box 8">
            <a:extLst>
              <a:ext uri="{FF2B5EF4-FFF2-40B4-BE49-F238E27FC236}">
                <a16:creationId xmlns:a16="http://schemas.microsoft.com/office/drawing/2014/main" id="{72A21DB2-10B8-4F06-A30B-A2865841210B}"/>
              </a:ext>
            </a:extLst>
          </p:cNvPr>
          <p:cNvSpPr txBox="1">
            <a:spLocks noChangeArrowheads="1"/>
          </p:cNvSpPr>
          <p:nvPr/>
        </p:nvSpPr>
        <p:spPr bwMode="auto">
          <a:xfrm>
            <a:off x="1778000" y="1565277"/>
            <a:ext cx="2057400" cy="1109663"/>
          </a:xfrm>
          <a:prstGeom prst="rect">
            <a:avLst/>
          </a:prstGeom>
          <a:solidFill>
            <a:srgbClr val="FF4747"/>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4747"/>
            </a:extrusionClr>
            <a:contourClr>
              <a:srgbClr val="FF4747"/>
            </a:contourClr>
          </a:sp3d>
        </p:spPr>
        <p:txBody>
          <a:bodyPr lIns="92075" tIns="46038" rIns="92075" bIns="46038" anchor="ctr">
            <a:flatTx/>
          </a:bodyPr>
          <a:lstStyle>
            <a:lvl1pPr marL="114300" indent="-114300" defTabSz="685800" eaLnBrk="0" hangingPunct="0">
              <a:defRPr sz="2000" b="1">
                <a:solidFill>
                  <a:schemeClr val="tx1"/>
                </a:solidFill>
                <a:latin typeface="Arial" panose="020B0604020202020204" pitchFamily="34" charset="0"/>
              </a:defRPr>
            </a:lvl1pPr>
            <a:lvl2pPr marL="742950" indent="-285750" defTabSz="685800" eaLnBrk="0" hangingPunct="0">
              <a:defRPr sz="2000" b="1">
                <a:solidFill>
                  <a:schemeClr val="tx1"/>
                </a:solidFill>
                <a:latin typeface="Arial" panose="020B0604020202020204" pitchFamily="34" charset="0"/>
              </a:defRPr>
            </a:lvl2pPr>
            <a:lvl3pPr marL="1143000" indent="-228600" defTabSz="685800" eaLnBrk="0" hangingPunct="0">
              <a:defRPr sz="2000" b="1">
                <a:solidFill>
                  <a:schemeClr val="tx1"/>
                </a:solidFill>
                <a:latin typeface="Arial" panose="020B0604020202020204" pitchFamily="34" charset="0"/>
              </a:defRPr>
            </a:lvl3pPr>
            <a:lvl4pPr marL="1600200" indent="-228600" defTabSz="685800" eaLnBrk="0" hangingPunct="0">
              <a:defRPr sz="2000" b="1">
                <a:solidFill>
                  <a:schemeClr val="tx1"/>
                </a:solidFill>
                <a:latin typeface="Arial" panose="020B0604020202020204" pitchFamily="34" charset="0"/>
              </a:defRPr>
            </a:lvl4pPr>
            <a:lvl5pPr marL="2057400" indent="-228600" defTabSz="685800" eaLnBrk="0" hangingPunct="0">
              <a:defRPr sz="2000" b="1">
                <a:solidFill>
                  <a:schemeClr val="tx1"/>
                </a:solidFill>
                <a:latin typeface="Arial" panose="020B0604020202020204" pitchFamily="34" charset="0"/>
              </a:defRPr>
            </a:lvl5pPr>
            <a:lvl6pPr marL="2514600" indent="-228600" algn="ctr" defTabSz="685800"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defTabSz="685800"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defTabSz="685800"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defTabSz="685800"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gn="l" eaLnBrk="1" hangingPunct="1">
              <a:buClr>
                <a:srgbClr val="969696"/>
              </a:buClr>
              <a:buFontTx/>
              <a:buChar char="•"/>
            </a:pPr>
            <a:r>
              <a:rPr lang="en-US" altLang="es-ES" sz="1500" i="1">
                <a:solidFill>
                  <a:srgbClr val="969696"/>
                </a:solidFill>
              </a:rPr>
              <a:t>OLTP Table Compression</a:t>
            </a:r>
          </a:p>
        </p:txBody>
      </p:sp>
      <p:sp>
        <p:nvSpPr>
          <p:cNvPr id="474120" name="Text Box 9">
            <a:extLst>
              <a:ext uri="{FF2B5EF4-FFF2-40B4-BE49-F238E27FC236}">
                <a16:creationId xmlns:a16="http://schemas.microsoft.com/office/drawing/2014/main" id="{3BB87DEC-B6F3-4F1D-9368-BBEE072ACC79}"/>
              </a:ext>
            </a:extLst>
          </p:cNvPr>
          <p:cNvSpPr txBox="1">
            <a:spLocks noChangeArrowheads="1"/>
          </p:cNvSpPr>
          <p:nvPr/>
        </p:nvSpPr>
        <p:spPr bwMode="auto">
          <a:xfrm>
            <a:off x="3937000" y="1565277"/>
            <a:ext cx="2057400" cy="1109663"/>
          </a:xfrm>
          <a:prstGeom prst="rect">
            <a:avLst/>
          </a:prstGeom>
          <a:solidFill>
            <a:srgbClr val="FF4747"/>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4747"/>
            </a:extrusionClr>
            <a:contourClr>
              <a:srgbClr val="FF4747"/>
            </a:contourClr>
          </a:sp3d>
        </p:spPr>
        <p:txBody>
          <a:bodyPr lIns="92075" tIns="46038" rIns="92075" bIns="46038" anchor="ctr">
            <a:flatTx/>
          </a:bodyPr>
          <a:lstStyle>
            <a:lvl1pPr marL="114300" indent="-114300"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gn="l" eaLnBrk="1" hangingPunct="1">
              <a:buClr>
                <a:schemeClr val="bg1"/>
              </a:buClr>
              <a:buFontTx/>
              <a:buChar char="•"/>
            </a:pPr>
            <a:r>
              <a:rPr lang="en-US" altLang="es-ES" sz="1500" i="1">
                <a:solidFill>
                  <a:schemeClr val="bg1"/>
                </a:solidFill>
              </a:rPr>
              <a:t>SecureFiles Deduplication</a:t>
            </a:r>
          </a:p>
          <a:p>
            <a:pPr algn="l" eaLnBrk="1" hangingPunct="1">
              <a:spcBef>
                <a:spcPct val="25000"/>
              </a:spcBef>
              <a:buClr>
                <a:schemeClr val="bg1"/>
              </a:buClr>
              <a:buFontTx/>
              <a:buChar char="•"/>
            </a:pPr>
            <a:r>
              <a:rPr lang="en-US" altLang="es-ES" sz="1500" i="1">
                <a:solidFill>
                  <a:schemeClr val="bg1"/>
                </a:solidFill>
              </a:rPr>
              <a:t>SecureFiles  Compression</a:t>
            </a:r>
          </a:p>
        </p:txBody>
      </p:sp>
      <p:sp>
        <p:nvSpPr>
          <p:cNvPr id="474121" name="Text Box 10">
            <a:extLst>
              <a:ext uri="{FF2B5EF4-FFF2-40B4-BE49-F238E27FC236}">
                <a16:creationId xmlns:a16="http://schemas.microsoft.com/office/drawing/2014/main" id="{96D45715-AEE3-46A0-BBB0-1591AF6CCECD}"/>
              </a:ext>
            </a:extLst>
          </p:cNvPr>
          <p:cNvSpPr txBox="1">
            <a:spLocks noChangeArrowheads="1"/>
          </p:cNvSpPr>
          <p:nvPr/>
        </p:nvSpPr>
        <p:spPr bwMode="auto">
          <a:xfrm>
            <a:off x="6096002" y="1552577"/>
            <a:ext cx="2074863" cy="1109663"/>
          </a:xfrm>
          <a:prstGeom prst="rect">
            <a:avLst/>
          </a:prstGeom>
          <a:solidFill>
            <a:srgbClr val="FF4747"/>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4747"/>
            </a:extrusionClr>
            <a:contourClr>
              <a:srgbClr val="FF4747"/>
            </a:contourClr>
          </a:sp3d>
        </p:spPr>
        <p:txBody>
          <a:bodyPr lIns="92075" tIns="46038" rIns="92075" bIns="46038" anchor="ctr">
            <a:flatTx/>
          </a:bodyPr>
          <a:lstStyle>
            <a:lvl1pPr marL="114300" indent="-114300"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gn="l" eaLnBrk="1" hangingPunct="1">
              <a:buClr>
                <a:srgbClr val="969696"/>
              </a:buClr>
              <a:buFontTx/>
              <a:buChar char="•"/>
            </a:pPr>
            <a:r>
              <a:rPr lang="en-US" altLang="es-ES" sz="1500" i="1">
                <a:solidFill>
                  <a:srgbClr val="969696"/>
                </a:solidFill>
              </a:rPr>
              <a:t>Data Pump Data Compression</a:t>
            </a:r>
          </a:p>
          <a:p>
            <a:pPr algn="l" eaLnBrk="1" hangingPunct="1">
              <a:spcBef>
                <a:spcPct val="25000"/>
              </a:spcBef>
              <a:buClr>
                <a:srgbClr val="969696"/>
              </a:buClr>
              <a:buFontTx/>
              <a:buChar char="•"/>
            </a:pPr>
            <a:r>
              <a:rPr lang="en-US" altLang="es-ES" sz="1500" i="1">
                <a:solidFill>
                  <a:srgbClr val="969696"/>
                </a:solidFill>
              </a:rPr>
              <a:t>RMAN Fast Backup Compression</a:t>
            </a:r>
          </a:p>
        </p:txBody>
      </p:sp>
      <p:sp>
        <p:nvSpPr>
          <p:cNvPr id="474122" name="Text Box 11">
            <a:extLst>
              <a:ext uri="{FF2B5EF4-FFF2-40B4-BE49-F238E27FC236}">
                <a16:creationId xmlns:a16="http://schemas.microsoft.com/office/drawing/2014/main" id="{132B2AC9-3A23-4F13-9B71-7DB550371BC8}"/>
              </a:ext>
            </a:extLst>
          </p:cNvPr>
          <p:cNvSpPr txBox="1">
            <a:spLocks noChangeArrowheads="1"/>
          </p:cNvSpPr>
          <p:nvPr/>
        </p:nvSpPr>
        <p:spPr bwMode="auto">
          <a:xfrm>
            <a:off x="8267700" y="1539877"/>
            <a:ext cx="2057400" cy="1109663"/>
          </a:xfrm>
          <a:prstGeom prst="rect">
            <a:avLst/>
          </a:prstGeom>
          <a:solidFill>
            <a:srgbClr val="FF4747"/>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4747"/>
            </a:extrusionClr>
            <a:contourClr>
              <a:srgbClr val="FF4747"/>
            </a:contourClr>
          </a:sp3d>
        </p:spPr>
        <p:txBody>
          <a:bodyPr lIns="92075" tIns="46038" rIns="92075" bIns="46038" anchor="ctr">
            <a:flatTx/>
          </a:bodyPr>
          <a:lstStyle>
            <a:lvl1pPr marL="114300" indent="-114300"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gn="l" eaLnBrk="1" hangingPunct="1">
              <a:buClr>
                <a:srgbClr val="969696"/>
              </a:buClr>
              <a:buFontTx/>
              <a:buChar char="•"/>
            </a:pPr>
            <a:r>
              <a:rPr lang="en-US" altLang="es-ES" sz="1500" i="1">
                <a:solidFill>
                  <a:srgbClr val="969696"/>
                </a:solidFill>
              </a:rPr>
              <a:t>Data Guard Redo Transport Compression</a:t>
            </a:r>
          </a:p>
        </p:txBody>
      </p:sp>
      <p:sp>
        <p:nvSpPr>
          <p:cNvPr id="474124" name="Rectangle 3">
            <a:extLst>
              <a:ext uri="{FF2B5EF4-FFF2-40B4-BE49-F238E27FC236}">
                <a16:creationId xmlns:a16="http://schemas.microsoft.com/office/drawing/2014/main" id="{4A788190-C655-4580-9A73-8BE8E3A962AC}"/>
              </a:ext>
            </a:extLst>
          </p:cNvPr>
          <p:cNvSpPr>
            <a:spLocks noChangeArrowheads="1"/>
          </p:cNvSpPr>
          <p:nvPr/>
        </p:nvSpPr>
        <p:spPr bwMode="auto">
          <a:xfrm>
            <a:off x="3111500" y="4356100"/>
            <a:ext cx="5670550" cy="130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227013" indent="-227013" algn="l" eaLnBrk="0" hangingPunct="0">
              <a:spcBef>
                <a:spcPct val="20000"/>
              </a:spcBef>
              <a:buChar char="•"/>
              <a:defRPr sz="2400">
                <a:solidFill>
                  <a:schemeClr val="tx1"/>
                </a:solidFill>
                <a:latin typeface="Arial" panose="020B0604020202020204" pitchFamily="34" charset="0"/>
              </a:defRPr>
            </a:lvl1pPr>
            <a:lvl2pPr marL="569913" indent="-228600" algn="l" eaLnBrk="0" hangingPunct="0">
              <a:spcBef>
                <a:spcPct val="20000"/>
              </a:spcBef>
              <a:buChar char="•"/>
              <a:defRPr sz="2000">
                <a:solidFill>
                  <a:schemeClr val="tx1"/>
                </a:solidFill>
                <a:latin typeface="Arial" panose="020B0604020202020204" pitchFamily="34" charset="0"/>
              </a:defRPr>
            </a:lvl2pPr>
            <a:lvl3pPr marL="1143000" indent="-228600" algn="l" eaLnBrk="0" hangingPunct="0">
              <a:spcBef>
                <a:spcPct val="20000"/>
              </a:spcBef>
              <a:buChar char="•"/>
              <a:defRPr sz="20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Char char="•"/>
              <a:defRPr sz="2000">
                <a:solidFill>
                  <a:schemeClr val="tx1"/>
                </a:solidFill>
                <a:latin typeface="Arial" panose="020B0604020202020204" pitchFamily="34" charset="0"/>
              </a:defRPr>
            </a:lvl9pPr>
          </a:lstStyle>
          <a:p>
            <a:pPr>
              <a:lnSpc>
                <a:spcPct val="100000"/>
              </a:lnSpc>
              <a:spcBef>
                <a:spcPct val="50000"/>
              </a:spcBef>
            </a:pPr>
            <a:r>
              <a:rPr lang="en-US" altLang="es-ES" sz="2000"/>
              <a:t>Reduce requerimientos de recursos y costes </a:t>
            </a:r>
          </a:p>
          <a:p>
            <a:pPr lvl="1">
              <a:lnSpc>
                <a:spcPct val="100000"/>
              </a:lnSpc>
            </a:pPr>
            <a:r>
              <a:rPr lang="en-US" altLang="es-ES" sz="1800"/>
              <a:t>Almacenamiento</a:t>
            </a:r>
          </a:p>
          <a:p>
            <a:pPr lvl="1">
              <a:lnSpc>
                <a:spcPct val="100000"/>
              </a:lnSpc>
            </a:pPr>
            <a:r>
              <a:rPr lang="en-US" altLang="es-ES" sz="1800"/>
              <a:t>Ancho de banda</a:t>
            </a:r>
          </a:p>
          <a:p>
            <a:pPr lvl="1">
              <a:lnSpc>
                <a:spcPct val="100000"/>
              </a:lnSpc>
            </a:pPr>
            <a:r>
              <a:rPr lang="en-US" altLang="es-ES" sz="1800"/>
              <a:t>Uso de memoria</a:t>
            </a:r>
          </a:p>
        </p:txBody>
      </p:sp>
    </p:spTree>
    <p:extLst>
      <p:ext uri="{BB962C8B-B14F-4D97-AF65-F5344CB8AC3E}">
        <p14:creationId xmlns:p14="http://schemas.microsoft.com/office/powerpoint/2010/main" val="35304209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Comparing Database Consolidation Architectures</a:t>
            </a:r>
          </a:p>
        </p:txBody>
      </p:sp>
      <p:cxnSp>
        <p:nvCxnSpPr>
          <p:cNvPr id="12" name="Straight Arrow Connector 11"/>
          <p:cNvCxnSpPr/>
          <p:nvPr/>
        </p:nvCxnSpPr>
        <p:spPr>
          <a:xfrm flipV="1">
            <a:off x="2004559" y="1556658"/>
            <a:ext cx="0" cy="4376057"/>
          </a:xfrm>
          <a:prstGeom prst="straightConnector1">
            <a:avLst/>
          </a:prstGeom>
          <a:ln w="1905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004560" y="5932714"/>
            <a:ext cx="7826829" cy="0"/>
          </a:xfrm>
          <a:prstGeom prst="straightConnector1">
            <a:avLst/>
          </a:prstGeom>
          <a:ln w="1905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004560" y="3722918"/>
            <a:ext cx="7826829" cy="0"/>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5910945" y="1556658"/>
            <a:ext cx="7029" cy="4376056"/>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8017" y="1556658"/>
            <a:ext cx="1045028" cy="337457"/>
          </a:xfrm>
          <a:prstGeom prst="rect">
            <a:avLst/>
          </a:prstGeom>
          <a:noFill/>
        </p:spPr>
        <p:txBody>
          <a:bodyPr wrap="none" lIns="0" tIns="0" rIns="0" bIns="0" rtlCol="0">
            <a:noAutofit/>
          </a:bodyPr>
          <a:lstStyle/>
          <a:p>
            <a:pPr algn="ctr">
              <a:lnSpc>
                <a:spcPct val="90000"/>
              </a:lnSpc>
            </a:pPr>
            <a:r>
              <a:rPr lang="en-US" dirty="0"/>
              <a:t>Agility</a:t>
            </a:r>
          </a:p>
        </p:txBody>
      </p:sp>
      <p:sp>
        <p:nvSpPr>
          <p:cNvPr id="28" name="TextBox 27"/>
          <p:cNvSpPr txBox="1"/>
          <p:nvPr/>
        </p:nvSpPr>
        <p:spPr>
          <a:xfrm>
            <a:off x="8623011" y="5985947"/>
            <a:ext cx="1143000" cy="371311"/>
          </a:xfrm>
          <a:prstGeom prst="rect">
            <a:avLst/>
          </a:prstGeom>
          <a:noFill/>
        </p:spPr>
        <p:txBody>
          <a:bodyPr wrap="none" lIns="0" tIns="0" rIns="0" bIns="0" rtlCol="0">
            <a:noAutofit/>
          </a:bodyPr>
          <a:lstStyle/>
          <a:p>
            <a:pPr algn="ctr">
              <a:lnSpc>
                <a:spcPct val="90000"/>
              </a:lnSpc>
            </a:pPr>
            <a:r>
              <a:rPr lang="en-US"/>
              <a:t>Efficiency</a:t>
            </a:r>
            <a:endParaRPr lang="en-US" dirty="0"/>
          </a:p>
        </p:txBody>
      </p:sp>
      <p:grpSp>
        <p:nvGrpSpPr>
          <p:cNvPr id="50" name="Group 49"/>
          <p:cNvGrpSpPr/>
          <p:nvPr/>
        </p:nvGrpSpPr>
        <p:grpSpPr>
          <a:xfrm>
            <a:off x="3014778" y="1547146"/>
            <a:ext cx="1812925" cy="2001597"/>
            <a:chOff x="2915216" y="1547145"/>
            <a:chExt cx="1812925" cy="2001597"/>
          </a:xfrm>
        </p:grpSpPr>
        <p:sp>
          <p:nvSpPr>
            <p:cNvPr id="29" name="TextBox 28"/>
            <p:cNvSpPr txBox="1"/>
            <p:nvPr/>
          </p:nvSpPr>
          <p:spPr>
            <a:xfrm>
              <a:off x="2996195" y="1547145"/>
              <a:ext cx="1668427" cy="444459"/>
            </a:xfrm>
            <a:prstGeom prst="rect">
              <a:avLst/>
            </a:prstGeom>
            <a:noFill/>
          </p:spPr>
          <p:txBody>
            <a:bodyPr wrap="none" lIns="0" tIns="0" rIns="0" bIns="0" rtlCol="0">
              <a:noAutofit/>
            </a:bodyPr>
            <a:lstStyle/>
            <a:p>
              <a:pPr algn="ctr">
                <a:lnSpc>
                  <a:spcPct val="90000"/>
                </a:lnSpc>
              </a:pPr>
              <a:r>
                <a:rPr lang="en-US" sz="1900" b="1" dirty="0"/>
                <a:t>Virtual Machines</a:t>
              </a:r>
            </a:p>
          </p:txBody>
        </p:sp>
        <p:grpSp>
          <p:nvGrpSpPr>
            <p:cNvPr id="30" name="Group 29"/>
            <p:cNvGrpSpPr/>
            <p:nvPr/>
          </p:nvGrpSpPr>
          <p:grpSpPr>
            <a:xfrm>
              <a:off x="3192552" y="1831163"/>
              <a:ext cx="1233853" cy="1195339"/>
              <a:chOff x="1950562" y="3089824"/>
              <a:chExt cx="1233853" cy="1195339"/>
            </a:xfrm>
          </p:grpSpPr>
          <p:grpSp>
            <p:nvGrpSpPr>
              <p:cNvPr id="31" name="Group 30"/>
              <p:cNvGrpSpPr/>
              <p:nvPr/>
            </p:nvGrpSpPr>
            <p:grpSpPr>
              <a:xfrm>
                <a:off x="1950562" y="3089824"/>
                <a:ext cx="1233853" cy="1195339"/>
                <a:chOff x="5289568" y="2230327"/>
                <a:chExt cx="553810" cy="536383"/>
              </a:xfrm>
            </p:grpSpPr>
            <p:pic>
              <p:nvPicPr>
                <p:cNvPr id="39" name="Picture 38"/>
                <p:cNvPicPr>
                  <a:picLocks noChangeAspect="1"/>
                </p:cNvPicPr>
                <p:nvPr/>
              </p:nvPicPr>
              <p:blipFill>
                <a:blip r:embed="rId3"/>
                <a:stretch>
                  <a:fillRect/>
                </a:stretch>
              </p:blipFill>
              <p:spPr>
                <a:xfrm>
                  <a:off x="5289568" y="2230327"/>
                  <a:ext cx="250839" cy="473910"/>
                </a:xfrm>
                <a:prstGeom prst="rect">
                  <a:avLst/>
                </a:prstGeom>
              </p:spPr>
            </p:pic>
            <p:pic>
              <p:nvPicPr>
                <p:cNvPr id="40" name="Picture 39"/>
                <p:cNvPicPr>
                  <a:picLocks noChangeAspect="1"/>
                </p:cNvPicPr>
                <p:nvPr/>
              </p:nvPicPr>
              <p:blipFill>
                <a:blip r:embed="rId3"/>
                <a:stretch>
                  <a:fillRect/>
                </a:stretch>
              </p:blipFill>
              <p:spPr>
                <a:xfrm>
                  <a:off x="5592539" y="2230327"/>
                  <a:ext cx="250839" cy="473910"/>
                </a:xfrm>
                <a:prstGeom prst="rect">
                  <a:avLst/>
                </a:prstGeom>
              </p:spPr>
            </p:pic>
            <p:grpSp>
              <p:nvGrpSpPr>
                <p:cNvPr id="41" name="Group 40"/>
                <p:cNvGrpSpPr/>
                <p:nvPr/>
              </p:nvGrpSpPr>
              <p:grpSpPr>
                <a:xfrm>
                  <a:off x="5409892" y="2681840"/>
                  <a:ext cx="317500" cy="84870"/>
                  <a:chOff x="5409892" y="2681840"/>
                  <a:chExt cx="317500" cy="84870"/>
                </a:xfrm>
              </p:grpSpPr>
              <p:cxnSp>
                <p:nvCxnSpPr>
                  <p:cNvPr id="42" name="Straight Connector 41"/>
                  <p:cNvCxnSpPr/>
                  <p:nvPr/>
                </p:nvCxnSpPr>
                <p:spPr>
                  <a:xfrm>
                    <a:off x="5409892" y="2726692"/>
                    <a:ext cx="317500" cy="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5415279" y="2682703"/>
                    <a:ext cx="0" cy="43068"/>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5722603" y="2681840"/>
                    <a:ext cx="0" cy="43068"/>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5571478" y="2723642"/>
                    <a:ext cx="0" cy="43068"/>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sp>
            <p:nvSpPr>
              <p:cNvPr id="32" name="Rectangle 31"/>
              <p:cNvSpPr/>
              <p:nvPr/>
            </p:nvSpPr>
            <p:spPr>
              <a:xfrm>
                <a:off x="2044168" y="3416300"/>
                <a:ext cx="97341" cy="135467"/>
              </a:xfrm>
              <a:prstGeom prst="rect">
                <a:avLst/>
              </a:prstGeom>
              <a:solidFill>
                <a:srgbClr val="62ABDA"/>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33" name="Rectangle 32"/>
              <p:cNvSpPr/>
              <p:nvPr/>
            </p:nvSpPr>
            <p:spPr>
              <a:xfrm>
                <a:off x="2181967" y="3585633"/>
                <a:ext cx="97341" cy="135467"/>
              </a:xfrm>
              <a:prstGeom prst="rect">
                <a:avLst/>
              </a:prstGeom>
              <a:solidFill>
                <a:srgbClr val="62ABDA"/>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34" name="Rectangle 33"/>
              <p:cNvSpPr/>
              <p:nvPr/>
            </p:nvSpPr>
            <p:spPr>
              <a:xfrm>
                <a:off x="2044168" y="3920067"/>
                <a:ext cx="97341" cy="135467"/>
              </a:xfrm>
              <a:prstGeom prst="rect">
                <a:avLst/>
              </a:prstGeom>
              <a:solidFill>
                <a:srgbClr val="62ABDA"/>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35" name="Rectangle 34"/>
              <p:cNvSpPr/>
              <p:nvPr/>
            </p:nvSpPr>
            <p:spPr>
              <a:xfrm>
                <a:off x="2319263" y="3920067"/>
                <a:ext cx="97341" cy="135467"/>
              </a:xfrm>
              <a:prstGeom prst="rect">
                <a:avLst/>
              </a:prstGeom>
              <a:solidFill>
                <a:srgbClr val="62ABDA"/>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36" name="Rectangle 35"/>
              <p:cNvSpPr/>
              <p:nvPr/>
            </p:nvSpPr>
            <p:spPr>
              <a:xfrm>
                <a:off x="2717093" y="3585633"/>
                <a:ext cx="97341" cy="135467"/>
              </a:xfrm>
              <a:prstGeom prst="rect">
                <a:avLst/>
              </a:prstGeom>
              <a:solidFill>
                <a:srgbClr val="62ABDA"/>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37" name="Rectangle 36"/>
              <p:cNvSpPr/>
              <p:nvPr/>
            </p:nvSpPr>
            <p:spPr>
              <a:xfrm>
                <a:off x="2997744" y="3750733"/>
                <a:ext cx="97341" cy="135467"/>
              </a:xfrm>
              <a:prstGeom prst="rect">
                <a:avLst/>
              </a:prstGeom>
              <a:solidFill>
                <a:srgbClr val="62ABDA"/>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38" name="Rectangle 37"/>
              <p:cNvSpPr/>
              <p:nvPr/>
            </p:nvSpPr>
            <p:spPr>
              <a:xfrm>
                <a:off x="2858200" y="3416300"/>
                <a:ext cx="97341" cy="135467"/>
              </a:xfrm>
              <a:prstGeom prst="rect">
                <a:avLst/>
              </a:prstGeom>
              <a:solidFill>
                <a:srgbClr val="62ABDA"/>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grpSp>
        <p:grpSp>
          <p:nvGrpSpPr>
            <p:cNvPr id="46" name="Group 45"/>
            <p:cNvGrpSpPr/>
            <p:nvPr/>
          </p:nvGrpSpPr>
          <p:grpSpPr>
            <a:xfrm>
              <a:off x="2915216" y="2986767"/>
              <a:ext cx="1812925" cy="561975"/>
              <a:chOff x="4803776" y="4803775"/>
              <a:chExt cx="1812925" cy="561975"/>
            </a:xfrm>
          </p:grpSpPr>
          <p:pic>
            <p:nvPicPr>
              <p:cNvPr id="47" name="Picture 46" descr="db-gray.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94401" y="4803775"/>
                <a:ext cx="622300" cy="561975"/>
              </a:xfrm>
              <a:prstGeom prst="rect">
                <a:avLst/>
              </a:prstGeom>
            </p:spPr>
          </p:pic>
          <p:pic>
            <p:nvPicPr>
              <p:cNvPr id="48" name="Picture 47" descr="db-gray.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00676" y="4803775"/>
                <a:ext cx="622300" cy="561975"/>
              </a:xfrm>
              <a:prstGeom prst="rect">
                <a:avLst/>
              </a:prstGeom>
            </p:spPr>
          </p:pic>
          <p:pic>
            <p:nvPicPr>
              <p:cNvPr id="49" name="Picture 48" descr="db-gray.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3776" y="4803775"/>
                <a:ext cx="622300" cy="561975"/>
              </a:xfrm>
              <a:prstGeom prst="rect">
                <a:avLst/>
              </a:prstGeom>
            </p:spPr>
          </p:pic>
        </p:grpSp>
      </p:grpSp>
      <p:grpSp>
        <p:nvGrpSpPr>
          <p:cNvPr id="65" name="Group 64"/>
          <p:cNvGrpSpPr/>
          <p:nvPr/>
        </p:nvGrpSpPr>
        <p:grpSpPr>
          <a:xfrm>
            <a:off x="3017046" y="3866834"/>
            <a:ext cx="1812925" cy="1961293"/>
            <a:chOff x="3015457" y="3714434"/>
            <a:chExt cx="1812925" cy="1961293"/>
          </a:xfrm>
        </p:grpSpPr>
        <p:sp>
          <p:nvSpPr>
            <p:cNvPr id="51" name="TextBox 50"/>
            <p:cNvSpPr txBox="1"/>
            <p:nvPr/>
          </p:nvSpPr>
          <p:spPr>
            <a:xfrm>
              <a:off x="3078070" y="3714434"/>
              <a:ext cx="1668427" cy="444459"/>
            </a:xfrm>
            <a:prstGeom prst="rect">
              <a:avLst/>
            </a:prstGeom>
            <a:noFill/>
          </p:spPr>
          <p:txBody>
            <a:bodyPr wrap="none" lIns="0" tIns="0" rIns="0" bIns="0" rtlCol="0">
              <a:noAutofit/>
            </a:bodyPr>
            <a:lstStyle/>
            <a:p>
              <a:pPr algn="ctr">
                <a:lnSpc>
                  <a:spcPct val="90000"/>
                </a:lnSpc>
              </a:pPr>
              <a:r>
                <a:rPr lang="en-US" sz="1900" b="1" dirty="0"/>
                <a:t>Stacked Databases</a:t>
              </a:r>
            </a:p>
          </p:txBody>
        </p:sp>
        <p:grpSp>
          <p:nvGrpSpPr>
            <p:cNvPr id="52" name="Group 51"/>
            <p:cNvGrpSpPr/>
            <p:nvPr/>
          </p:nvGrpSpPr>
          <p:grpSpPr>
            <a:xfrm>
              <a:off x="3303355" y="3961684"/>
              <a:ext cx="1233853" cy="1195339"/>
              <a:chOff x="5289568" y="2230327"/>
              <a:chExt cx="553810" cy="536383"/>
            </a:xfrm>
          </p:grpSpPr>
          <p:pic>
            <p:nvPicPr>
              <p:cNvPr id="53" name="Picture 52"/>
              <p:cNvPicPr>
                <a:picLocks noChangeAspect="1"/>
              </p:cNvPicPr>
              <p:nvPr/>
            </p:nvPicPr>
            <p:blipFill>
              <a:blip r:embed="rId3"/>
              <a:stretch>
                <a:fillRect/>
              </a:stretch>
            </p:blipFill>
            <p:spPr>
              <a:xfrm>
                <a:off x="5289568" y="2230327"/>
                <a:ext cx="250839" cy="473910"/>
              </a:xfrm>
              <a:prstGeom prst="rect">
                <a:avLst/>
              </a:prstGeom>
            </p:spPr>
          </p:pic>
          <p:pic>
            <p:nvPicPr>
              <p:cNvPr id="54" name="Picture 53"/>
              <p:cNvPicPr>
                <a:picLocks noChangeAspect="1"/>
              </p:cNvPicPr>
              <p:nvPr/>
            </p:nvPicPr>
            <p:blipFill>
              <a:blip r:embed="rId3"/>
              <a:stretch>
                <a:fillRect/>
              </a:stretch>
            </p:blipFill>
            <p:spPr>
              <a:xfrm>
                <a:off x="5592539" y="2230327"/>
                <a:ext cx="250839" cy="473910"/>
              </a:xfrm>
              <a:prstGeom prst="rect">
                <a:avLst/>
              </a:prstGeom>
            </p:spPr>
          </p:pic>
          <p:cxnSp>
            <p:nvCxnSpPr>
              <p:cNvPr id="55" name="Straight Connector 54"/>
              <p:cNvCxnSpPr/>
              <p:nvPr/>
            </p:nvCxnSpPr>
            <p:spPr>
              <a:xfrm>
                <a:off x="5540407" y="2467282"/>
                <a:ext cx="52132" cy="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grpSp>
            <p:nvGrpSpPr>
              <p:cNvPr id="56" name="Group 55"/>
              <p:cNvGrpSpPr/>
              <p:nvPr/>
            </p:nvGrpSpPr>
            <p:grpSpPr>
              <a:xfrm>
                <a:off x="5409892" y="2681840"/>
                <a:ext cx="317500" cy="84870"/>
                <a:chOff x="5409892" y="2681840"/>
                <a:chExt cx="317500" cy="84870"/>
              </a:xfrm>
            </p:grpSpPr>
            <p:cxnSp>
              <p:nvCxnSpPr>
                <p:cNvPr id="57" name="Straight Connector 56"/>
                <p:cNvCxnSpPr/>
                <p:nvPr/>
              </p:nvCxnSpPr>
              <p:spPr>
                <a:xfrm>
                  <a:off x="5409892" y="2726692"/>
                  <a:ext cx="317500" cy="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5415279" y="2682703"/>
                  <a:ext cx="0" cy="43068"/>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5720703" y="2681840"/>
                  <a:ext cx="0" cy="43068"/>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5571478" y="2723642"/>
                  <a:ext cx="0" cy="43068"/>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grpSp>
          <p:nvGrpSpPr>
            <p:cNvPr id="61" name="Group 60"/>
            <p:cNvGrpSpPr/>
            <p:nvPr/>
          </p:nvGrpSpPr>
          <p:grpSpPr>
            <a:xfrm>
              <a:off x="3015457" y="5113752"/>
              <a:ext cx="1812925" cy="561975"/>
              <a:chOff x="4803776" y="4803775"/>
              <a:chExt cx="1812925" cy="561975"/>
            </a:xfrm>
          </p:grpSpPr>
          <p:pic>
            <p:nvPicPr>
              <p:cNvPr id="62" name="Picture 61" descr="db-gray.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94401" y="4803775"/>
                <a:ext cx="622300" cy="561975"/>
              </a:xfrm>
              <a:prstGeom prst="rect">
                <a:avLst/>
              </a:prstGeom>
            </p:spPr>
          </p:pic>
          <p:pic>
            <p:nvPicPr>
              <p:cNvPr id="63" name="Picture 62" descr="db-gray.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00676" y="4803775"/>
                <a:ext cx="622300" cy="561975"/>
              </a:xfrm>
              <a:prstGeom prst="rect">
                <a:avLst/>
              </a:prstGeom>
            </p:spPr>
          </p:pic>
          <p:pic>
            <p:nvPicPr>
              <p:cNvPr id="64" name="Picture 63" descr="db-gray.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3776" y="4803775"/>
                <a:ext cx="622300" cy="561975"/>
              </a:xfrm>
              <a:prstGeom prst="rect">
                <a:avLst/>
              </a:prstGeom>
            </p:spPr>
          </p:pic>
        </p:grpSp>
      </p:grpSp>
      <p:grpSp>
        <p:nvGrpSpPr>
          <p:cNvPr id="95" name="Group 94"/>
          <p:cNvGrpSpPr/>
          <p:nvPr/>
        </p:nvGrpSpPr>
        <p:grpSpPr>
          <a:xfrm>
            <a:off x="6958050" y="3862757"/>
            <a:ext cx="2201820" cy="1975016"/>
            <a:chOff x="6956462" y="3862757"/>
            <a:chExt cx="2201820" cy="1975016"/>
          </a:xfrm>
        </p:grpSpPr>
        <p:sp>
          <p:nvSpPr>
            <p:cNvPr id="68" name="TextBox 67"/>
            <p:cNvSpPr txBox="1"/>
            <p:nvPr/>
          </p:nvSpPr>
          <p:spPr>
            <a:xfrm>
              <a:off x="6956462" y="3862757"/>
              <a:ext cx="2201820" cy="444459"/>
            </a:xfrm>
            <a:prstGeom prst="rect">
              <a:avLst/>
            </a:prstGeom>
            <a:noFill/>
          </p:spPr>
          <p:txBody>
            <a:bodyPr wrap="none" lIns="0" tIns="0" rIns="0" bIns="0" rtlCol="0">
              <a:noAutofit/>
            </a:bodyPr>
            <a:lstStyle/>
            <a:p>
              <a:pPr algn="ctr">
                <a:lnSpc>
                  <a:spcPct val="90000"/>
                </a:lnSpc>
              </a:pPr>
              <a:r>
                <a:rPr lang="en-US" sz="1900" b="1" dirty="0"/>
                <a:t>Schema/Row Consolidation</a:t>
              </a:r>
            </a:p>
          </p:txBody>
        </p:sp>
        <p:grpSp>
          <p:nvGrpSpPr>
            <p:cNvPr id="69" name="Group 68"/>
            <p:cNvGrpSpPr/>
            <p:nvPr/>
          </p:nvGrpSpPr>
          <p:grpSpPr>
            <a:xfrm>
              <a:off x="7440446" y="4111602"/>
              <a:ext cx="1233853" cy="1195339"/>
              <a:chOff x="5289568" y="2230327"/>
              <a:chExt cx="553810" cy="536383"/>
            </a:xfrm>
          </p:grpSpPr>
          <p:pic>
            <p:nvPicPr>
              <p:cNvPr id="70" name="Picture 69"/>
              <p:cNvPicPr>
                <a:picLocks noChangeAspect="1"/>
              </p:cNvPicPr>
              <p:nvPr/>
            </p:nvPicPr>
            <p:blipFill>
              <a:blip r:embed="rId3"/>
              <a:stretch>
                <a:fillRect/>
              </a:stretch>
            </p:blipFill>
            <p:spPr>
              <a:xfrm>
                <a:off x="5289568" y="2230327"/>
                <a:ext cx="250839" cy="473910"/>
              </a:xfrm>
              <a:prstGeom prst="rect">
                <a:avLst/>
              </a:prstGeom>
            </p:spPr>
          </p:pic>
          <p:pic>
            <p:nvPicPr>
              <p:cNvPr id="71" name="Picture 70"/>
              <p:cNvPicPr>
                <a:picLocks noChangeAspect="1"/>
              </p:cNvPicPr>
              <p:nvPr/>
            </p:nvPicPr>
            <p:blipFill>
              <a:blip r:embed="rId3"/>
              <a:stretch>
                <a:fillRect/>
              </a:stretch>
            </p:blipFill>
            <p:spPr>
              <a:xfrm>
                <a:off x="5592539" y="2230327"/>
                <a:ext cx="250839" cy="473910"/>
              </a:xfrm>
              <a:prstGeom prst="rect">
                <a:avLst/>
              </a:prstGeom>
            </p:spPr>
          </p:pic>
          <p:cxnSp>
            <p:nvCxnSpPr>
              <p:cNvPr id="72" name="Straight Connector 71"/>
              <p:cNvCxnSpPr/>
              <p:nvPr/>
            </p:nvCxnSpPr>
            <p:spPr>
              <a:xfrm>
                <a:off x="5540407" y="2467282"/>
                <a:ext cx="52132" cy="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grpSp>
            <p:nvGrpSpPr>
              <p:cNvPr id="73" name="Group 72"/>
              <p:cNvGrpSpPr/>
              <p:nvPr/>
            </p:nvGrpSpPr>
            <p:grpSpPr>
              <a:xfrm>
                <a:off x="5409892" y="2681840"/>
                <a:ext cx="317500" cy="84870"/>
                <a:chOff x="5409892" y="2681840"/>
                <a:chExt cx="317500" cy="84870"/>
              </a:xfrm>
            </p:grpSpPr>
            <p:cxnSp>
              <p:nvCxnSpPr>
                <p:cNvPr id="74" name="Straight Connector 73"/>
                <p:cNvCxnSpPr/>
                <p:nvPr/>
              </p:nvCxnSpPr>
              <p:spPr>
                <a:xfrm>
                  <a:off x="5409892" y="2726692"/>
                  <a:ext cx="317500" cy="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5415279" y="2682703"/>
                  <a:ext cx="0" cy="43068"/>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5720703" y="2681840"/>
                  <a:ext cx="0" cy="43068"/>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5571478" y="2723642"/>
                  <a:ext cx="0" cy="43068"/>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pic>
          <p:nvPicPr>
            <p:cNvPr id="78" name="Picture 77" descr="db-gray.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94862" y="5266150"/>
              <a:ext cx="1525022" cy="571623"/>
            </a:xfrm>
            <a:prstGeom prst="rect">
              <a:avLst/>
            </a:prstGeom>
          </p:spPr>
        </p:pic>
      </p:grpSp>
      <p:grpSp>
        <p:nvGrpSpPr>
          <p:cNvPr id="98" name="Group 97"/>
          <p:cNvGrpSpPr/>
          <p:nvPr/>
        </p:nvGrpSpPr>
        <p:grpSpPr>
          <a:xfrm>
            <a:off x="7100596" y="1592822"/>
            <a:ext cx="1761906" cy="1957801"/>
            <a:chOff x="7099008" y="1592821"/>
            <a:chExt cx="1761906" cy="1957801"/>
          </a:xfrm>
        </p:grpSpPr>
        <p:pic>
          <p:nvPicPr>
            <p:cNvPr id="82" name="Picture 81"/>
            <p:cNvPicPr>
              <a:picLocks noChangeAspect="1"/>
            </p:cNvPicPr>
            <p:nvPr/>
          </p:nvPicPr>
          <p:blipFill>
            <a:blip r:embed="rId6"/>
            <a:stretch>
              <a:fillRect/>
            </a:stretch>
          </p:blipFill>
          <p:spPr>
            <a:xfrm>
              <a:off x="7099008" y="2214949"/>
              <a:ext cx="659026" cy="688231"/>
            </a:xfrm>
            <a:prstGeom prst="rect">
              <a:avLst/>
            </a:prstGeom>
          </p:spPr>
        </p:pic>
        <p:pic>
          <p:nvPicPr>
            <p:cNvPr id="83" name="Picture 82"/>
            <p:cNvPicPr>
              <a:picLocks noChangeAspect="1"/>
            </p:cNvPicPr>
            <p:nvPr/>
          </p:nvPicPr>
          <p:blipFill>
            <a:blip r:embed="rId6"/>
            <a:stretch>
              <a:fillRect/>
            </a:stretch>
          </p:blipFill>
          <p:spPr>
            <a:xfrm>
              <a:off x="7663762" y="2214948"/>
              <a:ext cx="659026" cy="688231"/>
            </a:xfrm>
            <a:prstGeom prst="rect">
              <a:avLst/>
            </a:prstGeom>
          </p:spPr>
        </p:pic>
        <p:sp>
          <p:nvSpPr>
            <p:cNvPr id="85" name="Rounded Rectangle 84"/>
            <p:cNvSpPr/>
            <p:nvPr/>
          </p:nvSpPr>
          <p:spPr>
            <a:xfrm>
              <a:off x="7159061" y="2776129"/>
              <a:ext cx="1660823" cy="254097"/>
            </a:xfrm>
            <a:prstGeom prst="roundRect">
              <a:avLst/>
            </a:prstGeom>
            <a:solidFill>
              <a:schemeClr val="bg1">
                <a:lumMod val="6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7" name="Oval 86"/>
            <p:cNvSpPr/>
            <p:nvPr/>
          </p:nvSpPr>
          <p:spPr>
            <a:xfrm>
              <a:off x="7358770" y="2836354"/>
              <a:ext cx="138174" cy="133654"/>
            </a:xfrm>
            <a:prstGeom prst="ellipse">
              <a:avLst/>
            </a:prstGeom>
            <a:solidFill>
              <a:schemeClr val="accent1"/>
            </a:solidFill>
            <a:ln w="381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8" name="Oval 87"/>
            <p:cNvSpPr/>
            <p:nvPr/>
          </p:nvSpPr>
          <p:spPr>
            <a:xfrm>
              <a:off x="7924852" y="2834568"/>
              <a:ext cx="138174" cy="133654"/>
            </a:xfrm>
            <a:prstGeom prst="ellipse">
              <a:avLst/>
            </a:prstGeom>
            <a:solidFill>
              <a:schemeClr val="accent1"/>
            </a:solidFill>
            <a:ln w="381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0" name="Oval 89"/>
            <p:cNvSpPr/>
            <p:nvPr/>
          </p:nvSpPr>
          <p:spPr>
            <a:xfrm>
              <a:off x="8465062" y="2834568"/>
              <a:ext cx="138174" cy="133654"/>
            </a:xfrm>
            <a:prstGeom prst="ellipse">
              <a:avLst/>
            </a:prstGeom>
            <a:solidFill>
              <a:schemeClr val="bg1">
                <a:lumMod val="75000"/>
              </a:schemeClr>
            </a:solidFill>
            <a:ln w="381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91" name="Picture 90"/>
            <p:cNvPicPr>
              <a:picLocks noChangeAspect="1"/>
            </p:cNvPicPr>
            <p:nvPr/>
          </p:nvPicPr>
          <p:blipFill>
            <a:blip r:embed="rId6"/>
            <a:stretch>
              <a:fillRect/>
            </a:stretch>
          </p:blipFill>
          <p:spPr>
            <a:xfrm>
              <a:off x="8201888" y="1857983"/>
              <a:ext cx="659026" cy="688231"/>
            </a:xfrm>
            <a:prstGeom prst="rect">
              <a:avLst/>
            </a:prstGeom>
          </p:spPr>
        </p:pic>
        <p:sp>
          <p:nvSpPr>
            <p:cNvPr id="93" name="TextBox 92"/>
            <p:cNvSpPr txBox="1"/>
            <p:nvPr/>
          </p:nvSpPr>
          <p:spPr>
            <a:xfrm>
              <a:off x="7159061" y="1592821"/>
              <a:ext cx="1668427" cy="444459"/>
            </a:xfrm>
            <a:prstGeom prst="rect">
              <a:avLst/>
            </a:prstGeom>
            <a:noFill/>
          </p:spPr>
          <p:txBody>
            <a:bodyPr wrap="none" lIns="0" tIns="0" rIns="0" bIns="0" rtlCol="0">
              <a:noAutofit/>
            </a:bodyPr>
            <a:lstStyle/>
            <a:p>
              <a:pPr algn="ctr">
                <a:lnSpc>
                  <a:spcPct val="90000"/>
                </a:lnSpc>
              </a:pPr>
              <a:r>
                <a:rPr lang="en-US" sz="1900" b="1" dirty="0"/>
                <a:t>Multitenant</a:t>
              </a:r>
            </a:p>
          </p:txBody>
        </p:sp>
        <p:pic>
          <p:nvPicPr>
            <p:cNvPr id="96" name="Picture 95"/>
            <p:cNvPicPr>
              <a:picLocks noChangeAspect="1"/>
            </p:cNvPicPr>
            <p:nvPr/>
          </p:nvPicPr>
          <p:blipFill>
            <a:blip r:embed="rId7"/>
            <a:stretch>
              <a:fillRect/>
            </a:stretch>
          </p:blipFill>
          <p:spPr>
            <a:xfrm>
              <a:off x="7159062" y="3167710"/>
              <a:ext cx="382812" cy="382912"/>
            </a:xfrm>
            <a:prstGeom prst="rect">
              <a:avLst/>
            </a:prstGeom>
          </p:spPr>
        </p:pic>
        <p:pic>
          <p:nvPicPr>
            <p:cNvPr id="97" name="Picture 96"/>
            <p:cNvPicPr>
              <a:picLocks noChangeAspect="1"/>
            </p:cNvPicPr>
            <p:nvPr/>
          </p:nvPicPr>
          <p:blipFill>
            <a:blip r:embed="rId8"/>
            <a:stretch>
              <a:fillRect/>
            </a:stretch>
          </p:blipFill>
          <p:spPr>
            <a:xfrm>
              <a:off x="7662748" y="3175117"/>
              <a:ext cx="1164740" cy="375452"/>
            </a:xfrm>
            <a:prstGeom prst="rect">
              <a:avLst/>
            </a:prstGeom>
          </p:spPr>
        </p:pic>
      </p:grpSp>
      <p:sp>
        <p:nvSpPr>
          <p:cNvPr id="2" name="TextBox 1"/>
          <p:cNvSpPr txBox="1"/>
          <p:nvPr/>
        </p:nvSpPr>
        <p:spPr>
          <a:xfrm>
            <a:off x="8908890" y="6654663"/>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1051421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Rectangle 2">
            <a:extLst>
              <a:ext uri="{FF2B5EF4-FFF2-40B4-BE49-F238E27FC236}">
                <a16:creationId xmlns:a16="http://schemas.microsoft.com/office/drawing/2014/main" id="{669D0D0B-FEE6-4C22-924D-CC81C47C2D35}"/>
              </a:ext>
            </a:extLst>
          </p:cNvPr>
          <p:cNvSpPr>
            <a:spLocks noGrp="1" noChangeArrowheads="1"/>
          </p:cNvSpPr>
          <p:nvPr>
            <p:ph type="title"/>
          </p:nvPr>
        </p:nvSpPr>
        <p:spPr>
          <a:xfrm>
            <a:off x="894588" y="272100"/>
            <a:ext cx="7581900" cy="941387"/>
          </a:xfrm>
        </p:spPr>
        <p:txBody>
          <a:bodyPr/>
          <a:lstStyle/>
          <a:p>
            <a:r>
              <a:rPr lang="en-US" altLang="es-ES" dirty="0"/>
              <a:t>12c Oracle </a:t>
            </a:r>
            <a:r>
              <a:rPr lang="en-US" altLang="es-ES" dirty="0" err="1"/>
              <a:t>SecureFiles</a:t>
            </a:r>
            <a:br>
              <a:rPr lang="en-US" altLang="es-ES" dirty="0"/>
            </a:br>
            <a:r>
              <a:rPr lang="en-US" altLang="es-ES" sz="2000" i="1" dirty="0" err="1">
                <a:solidFill>
                  <a:schemeClr val="accent1"/>
                </a:solidFill>
              </a:rPr>
              <a:t>Gestión</a:t>
            </a:r>
            <a:r>
              <a:rPr lang="en-US" altLang="es-ES" sz="2000" i="1" dirty="0">
                <a:solidFill>
                  <a:schemeClr val="accent1"/>
                </a:solidFill>
              </a:rPr>
              <a:t> de </a:t>
            </a:r>
            <a:r>
              <a:rPr lang="en-US" altLang="es-ES" sz="2000" i="1" dirty="0" err="1">
                <a:solidFill>
                  <a:schemeClr val="accent1"/>
                </a:solidFill>
              </a:rPr>
              <a:t>datos</a:t>
            </a:r>
            <a:r>
              <a:rPr lang="en-US" altLang="es-ES" sz="2000" i="1" dirty="0">
                <a:solidFill>
                  <a:schemeClr val="accent1"/>
                </a:solidFill>
              </a:rPr>
              <a:t> </a:t>
            </a:r>
            <a:r>
              <a:rPr lang="en-US" altLang="es-ES" sz="2000" i="1" dirty="0" err="1">
                <a:solidFill>
                  <a:schemeClr val="accent1"/>
                </a:solidFill>
              </a:rPr>
              <a:t>consolidada</a:t>
            </a:r>
            <a:r>
              <a:rPr lang="en-US" altLang="es-ES" sz="2000" i="1" dirty="0">
                <a:solidFill>
                  <a:schemeClr val="accent1"/>
                </a:solidFill>
              </a:rPr>
              <a:t> y </a:t>
            </a:r>
            <a:r>
              <a:rPr lang="en-US" altLang="es-ES" sz="2000" i="1" dirty="0" err="1">
                <a:solidFill>
                  <a:schemeClr val="accent1"/>
                </a:solidFill>
              </a:rPr>
              <a:t>segura</a:t>
            </a:r>
            <a:endParaRPr lang="en-US" altLang="es-ES" sz="2000" i="1" dirty="0">
              <a:solidFill>
                <a:schemeClr val="accent1"/>
              </a:solidFill>
            </a:endParaRPr>
          </a:p>
        </p:txBody>
      </p:sp>
      <p:sp>
        <p:nvSpPr>
          <p:cNvPr id="495619" name="Rectangle 3">
            <a:extLst>
              <a:ext uri="{FF2B5EF4-FFF2-40B4-BE49-F238E27FC236}">
                <a16:creationId xmlns:a16="http://schemas.microsoft.com/office/drawing/2014/main" id="{059717B4-1670-4B9B-8B76-B41A1044C1B0}"/>
              </a:ext>
            </a:extLst>
          </p:cNvPr>
          <p:cNvSpPr>
            <a:spLocks noGrp="1" noChangeArrowheads="1"/>
          </p:cNvSpPr>
          <p:nvPr>
            <p:ph type="body" idx="1"/>
          </p:nvPr>
        </p:nvSpPr>
        <p:spPr>
          <a:xfrm>
            <a:off x="1344168" y="1781556"/>
            <a:ext cx="8070850" cy="2152650"/>
          </a:xfrm>
        </p:spPr>
        <p:txBody>
          <a:bodyPr/>
          <a:lstStyle/>
          <a:p>
            <a:pPr marL="342900" indent="-342900">
              <a:lnSpc>
                <a:spcPct val="90000"/>
              </a:lnSpc>
              <a:buFont typeface="Arial" panose="020B0604020202020204" pitchFamily="34" charset="0"/>
              <a:buChar char="•"/>
            </a:pPr>
            <a:r>
              <a:rPr lang="en-US" altLang="es-ES" sz="2000" b="1" dirty="0" err="1">
                <a:solidFill>
                  <a:schemeClr val="accent1"/>
                </a:solidFill>
              </a:rPr>
              <a:t>SecureFiles</a:t>
            </a:r>
            <a:r>
              <a:rPr lang="en-US" altLang="es-ES" sz="2000" dirty="0"/>
              <a:t> </a:t>
            </a:r>
            <a:r>
              <a:rPr lang="en-US" altLang="es-ES" sz="2000" dirty="0" err="1"/>
              <a:t>información</a:t>
            </a:r>
            <a:r>
              <a:rPr lang="en-US" altLang="es-ES" sz="2000" dirty="0"/>
              <a:t> no </a:t>
            </a:r>
            <a:r>
              <a:rPr lang="en-US" altLang="es-ES" sz="2000" dirty="0" err="1"/>
              <a:t>estructurada</a:t>
            </a:r>
            <a:r>
              <a:rPr lang="en-US" altLang="es-ES" sz="2000" dirty="0"/>
              <a:t> o semi </a:t>
            </a:r>
            <a:r>
              <a:rPr lang="en-US" altLang="es-ES" sz="2000" dirty="0" err="1"/>
              <a:t>estructurada</a:t>
            </a:r>
            <a:r>
              <a:rPr lang="en-US" altLang="es-ES" sz="2000" dirty="0"/>
              <a:t> </a:t>
            </a:r>
          </a:p>
          <a:p>
            <a:pPr>
              <a:lnSpc>
                <a:spcPct val="90000"/>
              </a:lnSpc>
            </a:pPr>
            <a:r>
              <a:rPr lang="en-US" altLang="es-ES" sz="2000" dirty="0"/>
              <a:t>    </a:t>
            </a:r>
            <a:r>
              <a:rPr lang="en-US" altLang="es-ES" sz="2000" dirty="0" err="1"/>
              <a:t>almacenada</a:t>
            </a:r>
            <a:r>
              <a:rPr lang="en-US" altLang="es-ES" sz="2000" dirty="0"/>
              <a:t> </a:t>
            </a:r>
            <a:r>
              <a:rPr lang="en-US" altLang="es-ES" sz="2000" dirty="0" err="1"/>
              <a:t>en</a:t>
            </a:r>
            <a:r>
              <a:rPr lang="en-US" altLang="es-ES" sz="2000" dirty="0"/>
              <a:t> la BBDD.</a:t>
            </a:r>
          </a:p>
          <a:p>
            <a:pPr marL="342900" indent="-342900">
              <a:lnSpc>
                <a:spcPct val="90000"/>
              </a:lnSpc>
              <a:buFont typeface="Arial" panose="020B0604020202020204" pitchFamily="34" charset="0"/>
              <a:buChar char="•"/>
            </a:pPr>
            <a:endParaRPr lang="en-US" altLang="es-ES" sz="2000" dirty="0"/>
          </a:p>
          <a:p>
            <a:pPr marL="342900" indent="-342900">
              <a:lnSpc>
                <a:spcPct val="90000"/>
              </a:lnSpc>
              <a:buFont typeface="Arial" panose="020B0604020202020204" pitchFamily="34" charset="0"/>
              <a:buChar char="•"/>
            </a:pPr>
            <a:r>
              <a:rPr lang="en-US" altLang="es-ES" sz="2000" b="1" dirty="0" err="1">
                <a:solidFill>
                  <a:schemeClr val="accent1"/>
                </a:solidFill>
              </a:rPr>
              <a:t>Reingenieria</a:t>
            </a:r>
            <a:r>
              <a:rPr lang="en-US" altLang="es-ES" sz="2000" b="1" dirty="0">
                <a:solidFill>
                  <a:schemeClr val="accent1"/>
                </a:solidFill>
              </a:rPr>
              <a:t> de los LOBs</a:t>
            </a:r>
            <a:r>
              <a:rPr lang="en-US" altLang="es-ES" sz="2000" dirty="0"/>
              <a:t>. </a:t>
            </a:r>
            <a:r>
              <a:rPr lang="en-US" altLang="es-ES" sz="2000" dirty="0" err="1"/>
              <a:t>Acceso</a:t>
            </a:r>
            <a:r>
              <a:rPr lang="en-US" altLang="es-ES" sz="2000" dirty="0"/>
              <a:t> </a:t>
            </a:r>
            <a:r>
              <a:rPr lang="en-US" altLang="es-ES" sz="2000" dirty="0" err="1"/>
              <a:t>más</a:t>
            </a:r>
            <a:r>
              <a:rPr lang="en-US" altLang="es-ES" sz="2000" dirty="0"/>
              <a:t> </a:t>
            </a:r>
            <a:r>
              <a:rPr lang="en-US" altLang="es-ES" sz="2000" dirty="0" err="1"/>
              <a:t>rápido</a:t>
            </a:r>
            <a:r>
              <a:rPr lang="en-US" altLang="es-ES" sz="2000" dirty="0"/>
              <a:t> y con mas </a:t>
            </a:r>
            <a:r>
              <a:rPr lang="en-US" altLang="es-ES" sz="2000" dirty="0" err="1"/>
              <a:t>funcionalidad</a:t>
            </a:r>
            <a:r>
              <a:rPr lang="en-US" altLang="es-ES" sz="2000" dirty="0"/>
              <a:t>.</a:t>
            </a:r>
          </a:p>
          <a:p>
            <a:pPr marL="800100" lvl="1" indent="-342900">
              <a:lnSpc>
                <a:spcPct val="90000"/>
              </a:lnSpc>
              <a:buFont typeface="Arial" panose="020B0604020202020204" pitchFamily="34" charset="0"/>
              <a:buChar char="•"/>
            </a:pPr>
            <a:r>
              <a:rPr lang="en-US" altLang="es-ES" sz="2000" dirty="0" err="1"/>
              <a:t>Eliminación</a:t>
            </a:r>
            <a:r>
              <a:rPr lang="en-US" altLang="es-ES" sz="2000" dirty="0"/>
              <a:t> de </a:t>
            </a:r>
            <a:r>
              <a:rPr lang="en-US" altLang="es-ES" sz="2000" dirty="0" err="1"/>
              <a:t>elementos</a:t>
            </a:r>
            <a:r>
              <a:rPr lang="en-US" altLang="es-ES" sz="2000" dirty="0"/>
              <a:t> </a:t>
            </a:r>
            <a:r>
              <a:rPr lang="en-US" altLang="es-ES" sz="2000" dirty="0" err="1"/>
              <a:t>duplicados</a:t>
            </a:r>
            <a:r>
              <a:rPr lang="en-US" altLang="es-ES" sz="2000" dirty="0"/>
              <a:t> de </a:t>
            </a:r>
            <a:r>
              <a:rPr lang="en-US" altLang="es-ES" sz="2000" dirty="0" err="1"/>
              <a:t>manera</a:t>
            </a:r>
            <a:r>
              <a:rPr lang="en-US" altLang="es-ES" sz="2000" dirty="0"/>
              <a:t> </a:t>
            </a:r>
            <a:r>
              <a:rPr lang="en-US" altLang="es-ES" sz="2000" dirty="0" err="1"/>
              <a:t>transparente</a:t>
            </a:r>
            <a:r>
              <a:rPr lang="en-US" altLang="es-ES" sz="2000" dirty="0"/>
              <a:t> (deduplication), </a:t>
            </a:r>
            <a:r>
              <a:rPr lang="en-US" altLang="es-ES" sz="2000" dirty="0" err="1">
                <a:solidFill>
                  <a:schemeClr val="accent1"/>
                </a:solidFill>
              </a:rPr>
              <a:t>compresión</a:t>
            </a:r>
            <a:r>
              <a:rPr lang="en-US" altLang="es-ES" sz="2000" dirty="0"/>
              <a:t>  y  </a:t>
            </a:r>
            <a:r>
              <a:rPr lang="en-US" altLang="es-ES" sz="2000" dirty="0" err="1">
                <a:solidFill>
                  <a:schemeClr val="accent1"/>
                </a:solidFill>
              </a:rPr>
              <a:t>encriptación</a:t>
            </a:r>
            <a:r>
              <a:rPr lang="en-US" altLang="es-ES" sz="2000" dirty="0"/>
              <a:t>.</a:t>
            </a:r>
          </a:p>
          <a:p>
            <a:pPr marL="800100" lvl="1" indent="-342900">
              <a:lnSpc>
                <a:spcPct val="90000"/>
              </a:lnSpc>
              <a:buFont typeface="Arial" panose="020B0604020202020204" pitchFamily="34" charset="0"/>
              <a:buChar char="•"/>
            </a:pPr>
            <a:r>
              <a:rPr lang="en-US" altLang="es-ES" sz="2000" dirty="0" err="1"/>
              <a:t>Utiliza</a:t>
            </a:r>
            <a:r>
              <a:rPr lang="en-US" altLang="es-ES" sz="2000" dirty="0"/>
              <a:t> las </a:t>
            </a:r>
            <a:r>
              <a:rPr lang="en-US" altLang="es-ES" sz="2000" dirty="0" err="1"/>
              <a:t>funcionalidades</a:t>
            </a:r>
            <a:r>
              <a:rPr lang="en-US" altLang="es-ES" sz="2000" dirty="0"/>
              <a:t> de </a:t>
            </a:r>
            <a:r>
              <a:rPr lang="en-US" altLang="es-ES" sz="2000" dirty="0" err="1">
                <a:solidFill>
                  <a:schemeClr val="accent1"/>
                </a:solidFill>
              </a:rPr>
              <a:t>seguridad</a:t>
            </a:r>
            <a:r>
              <a:rPr lang="en-US" altLang="es-ES" sz="2000" dirty="0"/>
              <a:t>, </a:t>
            </a:r>
            <a:r>
              <a:rPr lang="en-US" altLang="es-ES" sz="2000" dirty="0" err="1">
                <a:solidFill>
                  <a:schemeClr val="accent1"/>
                </a:solidFill>
              </a:rPr>
              <a:t>disponibilidad</a:t>
            </a:r>
            <a:r>
              <a:rPr lang="en-US" altLang="es-ES" sz="2000" dirty="0"/>
              <a:t>, </a:t>
            </a:r>
          </a:p>
          <a:p>
            <a:pPr marL="800100" lvl="1" indent="-342900">
              <a:lnSpc>
                <a:spcPct val="90000"/>
              </a:lnSpc>
              <a:buFont typeface="Arial" panose="020B0604020202020204" pitchFamily="34" charset="0"/>
              <a:buChar char="•"/>
            </a:pPr>
            <a:r>
              <a:rPr lang="en-US" altLang="es-ES" sz="2000" dirty="0"/>
              <a:t>    y </a:t>
            </a:r>
            <a:r>
              <a:rPr lang="en-US" altLang="es-ES" sz="2000" dirty="0" err="1">
                <a:solidFill>
                  <a:schemeClr val="accent1"/>
                </a:solidFill>
              </a:rPr>
              <a:t>escalabilidad</a:t>
            </a:r>
            <a:r>
              <a:rPr lang="en-US" altLang="es-ES" sz="2000" dirty="0"/>
              <a:t> de la base de </a:t>
            </a:r>
            <a:r>
              <a:rPr lang="en-US" altLang="es-ES" sz="2000" dirty="0" err="1"/>
              <a:t>datos</a:t>
            </a:r>
            <a:r>
              <a:rPr lang="en-US" altLang="es-ES" sz="2000" dirty="0"/>
              <a:t>.</a:t>
            </a:r>
          </a:p>
          <a:p>
            <a:pPr marL="800100" lvl="1" indent="-342900">
              <a:lnSpc>
                <a:spcPct val="90000"/>
              </a:lnSpc>
              <a:buFont typeface="Arial" panose="020B0604020202020204" pitchFamily="34" charset="0"/>
              <a:buChar char="•"/>
            </a:pPr>
            <a:r>
              <a:rPr lang="en-US" altLang="es-ES" sz="2000" dirty="0" err="1"/>
              <a:t>Migración</a:t>
            </a:r>
            <a:r>
              <a:rPr lang="en-US" altLang="es-ES" sz="2000" dirty="0"/>
              <a:t> </a:t>
            </a:r>
            <a:r>
              <a:rPr lang="en-US" altLang="es-ES" sz="2000" dirty="0" err="1"/>
              <a:t>sencilla</a:t>
            </a:r>
            <a:r>
              <a:rPr lang="en-US" altLang="es-ES" sz="2000" dirty="0"/>
              <a:t> de LOBs. </a:t>
            </a:r>
          </a:p>
        </p:txBody>
      </p:sp>
      <p:pic>
        <p:nvPicPr>
          <p:cNvPr id="495620" name="Picture 4" descr="C:\Documents and Settings\jloaiza\Desktop\heirarchy.gif">
            <a:extLst>
              <a:ext uri="{FF2B5EF4-FFF2-40B4-BE49-F238E27FC236}">
                <a16:creationId xmlns:a16="http://schemas.microsoft.com/office/drawing/2014/main" id="{04166115-F1F7-45BB-AEA1-FD7A48EAB6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5918" y="4398645"/>
            <a:ext cx="1211263"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3356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Text Box 2">
            <a:extLst>
              <a:ext uri="{FF2B5EF4-FFF2-40B4-BE49-F238E27FC236}">
                <a16:creationId xmlns:a16="http://schemas.microsoft.com/office/drawing/2014/main" id="{2C00CD50-F711-4649-B14E-49B6F54609B0}"/>
              </a:ext>
            </a:extLst>
          </p:cNvPr>
          <p:cNvSpPr txBox="1">
            <a:spLocks noChangeArrowheads="1"/>
          </p:cNvSpPr>
          <p:nvPr/>
        </p:nvSpPr>
        <p:spPr bwMode="auto">
          <a:xfrm>
            <a:off x="2336800" y="1919290"/>
            <a:ext cx="6789738" cy="630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19063" indent="-119063" eaLnBrk="0" hangingPunct="0">
              <a:defRPr sz="2000" b="1">
                <a:solidFill>
                  <a:schemeClr val="tx1"/>
                </a:solidFill>
                <a:latin typeface="Arial" panose="020B0604020202020204" pitchFamily="34" charset="0"/>
              </a:defRPr>
            </a:lvl1pPr>
            <a:lvl2pPr marL="347663" indent="-114300" eaLnBrk="0" hangingPunct="0">
              <a:defRPr sz="2000" b="1">
                <a:solidFill>
                  <a:schemeClr val="tx1"/>
                </a:solidFill>
                <a:latin typeface="Arial" panose="020B0604020202020204" pitchFamily="34" charset="0"/>
              </a:defRPr>
            </a:lvl2pPr>
            <a:lvl3pPr marL="576263" indent="-114300" eaLnBrk="0" hangingPunct="0">
              <a:defRPr sz="2000" b="1">
                <a:solidFill>
                  <a:schemeClr val="tx1"/>
                </a:solidFill>
                <a:latin typeface="Arial" panose="020B0604020202020204" pitchFamily="34" charset="0"/>
              </a:defRPr>
            </a:lvl3pPr>
            <a:lvl4pPr marL="690563" indent="114300" eaLnBrk="0" hangingPunct="0">
              <a:defRPr sz="2000" b="1">
                <a:solidFill>
                  <a:schemeClr val="tx1"/>
                </a:solidFill>
                <a:latin typeface="Arial" panose="020B0604020202020204" pitchFamily="34" charset="0"/>
              </a:defRPr>
            </a:lvl4pPr>
            <a:lvl5pPr marL="919163" indent="114300" eaLnBrk="0" hangingPunct="0">
              <a:defRPr sz="2000" b="1">
                <a:solidFill>
                  <a:schemeClr val="tx1"/>
                </a:solidFill>
                <a:latin typeface="Arial" panose="020B0604020202020204" pitchFamily="34" charset="0"/>
              </a:defRPr>
            </a:lvl5pPr>
            <a:lvl6pPr marL="1376363" indent="1143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1833563" indent="1143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2290763" indent="1143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2747963" indent="1143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gn="l">
              <a:lnSpc>
                <a:spcPct val="100000"/>
              </a:lnSpc>
              <a:spcBef>
                <a:spcPct val="20000"/>
              </a:spcBef>
              <a:buClrTx/>
            </a:pPr>
            <a:endParaRPr lang="en-US" altLang="es-ES" sz="1600"/>
          </a:p>
          <a:p>
            <a:pPr algn="l">
              <a:lnSpc>
                <a:spcPct val="100000"/>
              </a:lnSpc>
              <a:spcBef>
                <a:spcPct val="20000"/>
              </a:spcBef>
              <a:buClrTx/>
            </a:pPr>
            <a:endParaRPr lang="en-US" altLang="es-ES" sz="1600" b="0"/>
          </a:p>
        </p:txBody>
      </p:sp>
      <p:sp>
        <p:nvSpPr>
          <p:cNvPr id="528387" name="Rectangle 3">
            <a:extLst>
              <a:ext uri="{FF2B5EF4-FFF2-40B4-BE49-F238E27FC236}">
                <a16:creationId xmlns:a16="http://schemas.microsoft.com/office/drawing/2014/main" id="{5C5F3FCD-21C8-4C69-9518-83CDCF07E435}"/>
              </a:ext>
            </a:extLst>
          </p:cNvPr>
          <p:cNvSpPr>
            <a:spLocks noGrp="1" noChangeArrowheads="1"/>
          </p:cNvSpPr>
          <p:nvPr>
            <p:ph type="title"/>
          </p:nvPr>
        </p:nvSpPr>
        <p:spPr>
          <a:xfrm>
            <a:off x="533400" y="406400"/>
            <a:ext cx="11125200" cy="809752"/>
          </a:xfrm>
        </p:spPr>
        <p:txBody>
          <a:bodyPr/>
          <a:lstStyle/>
          <a:p>
            <a:r>
              <a:rPr lang="es-ES_tradnl" altLang="es-ES" dirty="0"/>
              <a:t>12c </a:t>
            </a:r>
            <a:r>
              <a:rPr lang="es-ES_tradnl" altLang="es-ES" dirty="0" err="1"/>
              <a:t>SecureFiles</a:t>
            </a:r>
            <a:r>
              <a:rPr lang="es-ES_tradnl" altLang="es-ES" dirty="0"/>
              <a:t> </a:t>
            </a:r>
            <a:r>
              <a:rPr lang="es-ES_tradnl" altLang="es-ES" dirty="0" err="1"/>
              <a:t>Compression</a:t>
            </a:r>
            <a:br>
              <a:rPr lang="es-ES_tradnl" altLang="es-ES" sz="2800" dirty="0"/>
            </a:br>
            <a:r>
              <a:rPr lang="es-ES_tradnl" altLang="es-ES" sz="2800" dirty="0"/>
              <a:t>(</a:t>
            </a:r>
            <a:r>
              <a:rPr lang="es-ES_tradnl" altLang="es-ES" sz="2400" dirty="0" err="1"/>
              <a:t>Advanced</a:t>
            </a:r>
            <a:r>
              <a:rPr lang="es-ES_tradnl" altLang="es-ES" sz="2400" dirty="0"/>
              <a:t> </a:t>
            </a:r>
            <a:r>
              <a:rPr lang="es-ES_tradnl" altLang="es-ES" sz="2400" dirty="0" err="1"/>
              <a:t>Compression</a:t>
            </a:r>
            <a:r>
              <a:rPr lang="es-ES_tradnl" altLang="es-ES" sz="2400" dirty="0"/>
              <a:t> </a:t>
            </a:r>
            <a:r>
              <a:rPr lang="es-ES_tradnl" altLang="es-ES" sz="2400" dirty="0" err="1"/>
              <a:t>Option</a:t>
            </a:r>
            <a:r>
              <a:rPr lang="es-ES_tradnl" altLang="es-ES" sz="2400" dirty="0"/>
              <a:t>)</a:t>
            </a:r>
          </a:p>
        </p:txBody>
      </p:sp>
      <p:sp>
        <p:nvSpPr>
          <p:cNvPr id="528388" name="Rectangle 4">
            <a:extLst>
              <a:ext uri="{FF2B5EF4-FFF2-40B4-BE49-F238E27FC236}">
                <a16:creationId xmlns:a16="http://schemas.microsoft.com/office/drawing/2014/main" id="{89E2223B-7A79-42BF-AABA-20B8C838EE6E}"/>
              </a:ext>
            </a:extLst>
          </p:cNvPr>
          <p:cNvSpPr>
            <a:spLocks noGrp="1" noChangeArrowheads="1"/>
          </p:cNvSpPr>
          <p:nvPr>
            <p:ph type="body" idx="1"/>
          </p:nvPr>
        </p:nvSpPr>
        <p:spPr>
          <a:xfrm>
            <a:off x="1208733" y="1793875"/>
            <a:ext cx="8124825" cy="4657725"/>
          </a:xfrm>
        </p:spPr>
        <p:txBody>
          <a:bodyPr/>
          <a:lstStyle/>
          <a:p>
            <a:pPr marL="342900" indent="-342900">
              <a:lnSpc>
                <a:spcPct val="90000"/>
              </a:lnSpc>
              <a:buFont typeface="Arial" panose="020B0604020202020204" pitchFamily="34" charset="0"/>
              <a:buChar char="•"/>
            </a:pPr>
            <a:r>
              <a:rPr lang="es-ES_tradnl" altLang="es-ES" sz="2000" dirty="0"/>
              <a:t>Enormes ahorros en almacenamiento</a:t>
            </a:r>
          </a:p>
          <a:p>
            <a:pPr marL="742950" lvl="1" indent="-285750">
              <a:lnSpc>
                <a:spcPct val="90000"/>
              </a:lnSpc>
              <a:buFont typeface="Arial" panose="020B0604020202020204" pitchFamily="34" charset="0"/>
              <a:buChar char="•"/>
            </a:pPr>
            <a:r>
              <a:rPr lang="es-ES_tradnl" altLang="es-ES" sz="1600" b="1" dirty="0"/>
              <a:t>Algoritmos compresión estándares (ZLIB)</a:t>
            </a:r>
          </a:p>
          <a:p>
            <a:pPr marL="742950" lvl="1" indent="-285750">
              <a:lnSpc>
                <a:spcPct val="90000"/>
              </a:lnSpc>
              <a:buFont typeface="Arial" panose="020B0604020202020204" pitchFamily="34" charset="0"/>
              <a:buChar char="•"/>
            </a:pPr>
            <a:r>
              <a:rPr lang="es-ES_tradnl" altLang="es-ES" sz="1600" b="1" dirty="0"/>
              <a:t>Compresión </a:t>
            </a:r>
            <a:r>
              <a:rPr lang="es-ES_tradnl" altLang="es-ES" sz="1600" b="1" dirty="0">
                <a:solidFill>
                  <a:schemeClr val="accent1"/>
                </a:solidFill>
              </a:rPr>
              <a:t>2-4x</a:t>
            </a:r>
            <a:r>
              <a:rPr lang="es-ES_tradnl" altLang="es-ES" sz="1600" b="1" dirty="0"/>
              <a:t> para ficheros típicos (</a:t>
            </a:r>
            <a:r>
              <a:rPr lang="es-ES_tradnl" altLang="es-ES" sz="1600" b="1" dirty="0" err="1"/>
              <a:t>doc</a:t>
            </a:r>
            <a:r>
              <a:rPr lang="es-ES_tradnl" altLang="es-ES" sz="1600" b="1" dirty="0"/>
              <a:t>, </a:t>
            </a:r>
            <a:r>
              <a:rPr lang="es-ES_tradnl" altLang="es-ES" sz="1600" b="1" dirty="0" err="1"/>
              <a:t>pdf</a:t>
            </a:r>
            <a:r>
              <a:rPr lang="es-ES_tradnl" altLang="es-ES" sz="1600" b="1" dirty="0"/>
              <a:t>, </a:t>
            </a:r>
            <a:r>
              <a:rPr lang="es-ES_tradnl" altLang="es-ES" sz="1600" b="1" dirty="0" err="1"/>
              <a:t>xml</a:t>
            </a:r>
            <a:r>
              <a:rPr lang="es-ES_tradnl" altLang="es-ES" sz="1600" b="1" dirty="0"/>
              <a:t>)</a:t>
            </a:r>
          </a:p>
          <a:p>
            <a:pPr marL="742950" lvl="1" indent="-285750">
              <a:lnSpc>
                <a:spcPct val="90000"/>
              </a:lnSpc>
              <a:buFont typeface="Arial" panose="020B0604020202020204" pitchFamily="34" charset="0"/>
              <a:buChar char="•"/>
            </a:pPr>
            <a:r>
              <a:rPr lang="es-ES_tradnl" altLang="es-ES" sz="1600" b="1" dirty="0"/>
              <a:t>Mínimo </a:t>
            </a:r>
            <a:r>
              <a:rPr lang="es-ES_tradnl" altLang="es-ES" sz="1600" b="1" dirty="0" err="1"/>
              <a:t>overhead</a:t>
            </a:r>
            <a:r>
              <a:rPr lang="es-ES_tradnl" altLang="es-ES" sz="1600" b="1" dirty="0"/>
              <a:t> CPU durante compresión (3-5%)</a:t>
            </a:r>
          </a:p>
          <a:p>
            <a:pPr marL="342900" indent="-342900">
              <a:lnSpc>
                <a:spcPct val="90000"/>
              </a:lnSpc>
              <a:buFont typeface="Arial" panose="020B0604020202020204" pitchFamily="34" charset="0"/>
              <a:buChar char="•"/>
            </a:pPr>
            <a:r>
              <a:rPr lang="es-ES_tradnl" altLang="es-ES" sz="2000" dirty="0"/>
              <a:t>Detección automática viabilidad compresión</a:t>
            </a:r>
          </a:p>
          <a:p>
            <a:pPr marL="742950" lvl="1" indent="-285750">
              <a:lnSpc>
                <a:spcPct val="90000"/>
              </a:lnSpc>
              <a:buFont typeface="Arial" panose="020B0604020202020204" pitchFamily="34" charset="0"/>
              <a:buChar char="•"/>
            </a:pPr>
            <a:r>
              <a:rPr lang="es-ES_tradnl" altLang="es-ES" sz="1600" b="1" dirty="0"/>
              <a:t>No comprime cuando los datos están comprimidos y/o el ahorro de espacio es mínimo o cero.</a:t>
            </a:r>
            <a:r>
              <a:rPr lang="es-ES_tradnl" altLang="es-ES" sz="1600" dirty="0"/>
              <a:t> </a:t>
            </a:r>
          </a:p>
          <a:p>
            <a:pPr marL="342900" indent="-342900">
              <a:lnSpc>
                <a:spcPct val="90000"/>
              </a:lnSpc>
              <a:buFont typeface="Arial" panose="020B0604020202020204" pitchFamily="34" charset="0"/>
              <a:buChar char="•"/>
            </a:pPr>
            <a:r>
              <a:rPr lang="es-ES_tradnl" altLang="es-ES" sz="2000" dirty="0"/>
              <a:t>Dos niveles configurables de compresión, permiten equilibrar almacenamiento vs. CPU</a:t>
            </a:r>
          </a:p>
          <a:p>
            <a:pPr marL="742950" lvl="1" indent="-285750">
              <a:lnSpc>
                <a:spcPct val="90000"/>
              </a:lnSpc>
              <a:buFont typeface="Arial" panose="020B0604020202020204" pitchFamily="34" charset="0"/>
              <a:buChar char="•"/>
            </a:pPr>
            <a:r>
              <a:rPr lang="es-ES_tradnl" altLang="es-ES" sz="1600" b="1" dirty="0"/>
              <a:t>Niveles compresión:</a:t>
            </a:r>
            <a:r>
              <a:rPr lang="es-ES_tradnl" altLang="es-ES" sz="1600" b="1" i="1" dirty="0"/>
              <a:t> </a:t>
            </a:r>
            <a:r>
              <a:rPr lang="es-ES_tradnl" altLang="es-ES" sz="1600" b="1" dirty="0"/>
              <a:t>MEDIUM (default), HIGH</a:t>
            </a:r>
            <a:r>
              <a:rPr lang="es-ES_tradnl" altLang="es-ES" sz="1600" b="1" i="1" dirty="0"/>
              <a:t> </a:t>
            </a:r>
          </a:p>
          <a:p>
            <a:pPr marL="285750" indent="-285750">
              <a:lnSpc>
                <a:spcPct val="90000"/>
              </a:lnSpc>
              <a:buFont typeface="Arial" panose="020B0604020202020204" pitchFamily="34" charset="0"/>
              <a:buChar char="•"/>
            </a:pPr>
            <a:r>
              <a:rPr lang="en-US" altLang="es-ES" sz="1800" dirty="0"/>
              <a:t>Se </a:t>
            </a:r>
            <a:r>
              <a:rPr lang="en-US" altLang="es-ES" sz="1800" dirty="0" err="1"/>
              <a:t>puede</a:t>
            </a:r>
            <a:r>
              <a:rPr lang="en-US" altLang="es-ES" sz="1800" dirty="0"/>
              <a:t> </a:t>
            </a:r>
            <a:r>
              <a:rPr lang="en-US" altLang="es-ES" sz="1800" dirty="0" err="1"/>
              <a:t>especificar</a:t>
            </a:r>
            <a:r>
              <a:rPr lang="en-US" altLang="es-ES" sz="1800" dirty="0"/>
              <a:t> a </a:t>
            </a:r>
            <a:r>
              <a:rPr lang="en-US" altLang="es-ES" sz="1800" dirty="0" err="1"/>
              <a:t>nivel</a:t>
            </a:r>
            <a:r>
              <a:rPr lang="en-US" altLang="es-ES" sz="1800" dirty="0"/>
              <a:t> de </a:t>
            </a:r>
            <a:r>
              <a:rPr lang="en-US" altLang="es-ES" sz="1800" dirty="0" err="1">
                <a:solidFill>
                  <a:schemeClr val="accent1"/>
                </a:solidFill>
              </a:rPr>
              <a:t>partición</a:t>
            </a:r>
            <a:endParaRPr lang="es-ES_tradnl" altLang="es-ES" sz="1800" b="1" dirty="0"/>
          </a:p>
          <a:p>
            <a:pPr marL="342900" indent="-342900">
              <a:lnSpc>
                <a:spcPct val="90000"/>
              </a:lnSpc>
              <a:buFont typeface="Arial" panose="020B0604020202020204" pitchFamily="34" charset="0"/>
              <a:buChar char="•"/>
            </a:pPr>
            <a:r>
              <a:rPr lang="es-ES_tradnl" altLang="es-ES" sz="2000" dirty="0" err="1"/>
              <a:t>SecureFiles</a:t>
            </a:r>
            <a:r>
              <a:rPr lang="es-ES_tradnl" altLang="es-ES" sz="2000" dirty="0"/>
              <a:t> </a:t>
            </a:r>
            <a:r>
              <a:rPr lang="es-ES_tradnl" altLang="es-ES" sz="2000" dirty="0" err="1"/>
              <a:t>Compression</a:t>
            </a:r>
            <a:r>
              <a:rPr lang="es-ES_tradnl" altLang="es-ES" sz="2000" dirty="0"/>
              <a:t> es independiente de la compresión tradicional de tablas e índices</a:t>
            </a:r>
          </a:p>
          <a:p>
            <a:pPr marL="342900" indent="-342900">
              <a:lnSpc>
                <a:spcPct val="90000"/>
              </a:lnSpc>
              <a:buFont typeface="Arial" panose="020B0604020202020204" pitchFamily="34" charset="0"/>
              <a:buChar char="•"/>
            </a:pPr>
            <a:r>
              <a:rPr lang="es-ES_tradnl" altLang="es-ES" sz="2000" dirty="0"/>
              <a:t>Proceso automático y transparente</a:t>
            </a:r>
          </a:p>
          <a:p>
            <a:pPr>
              <a:lnSpc>
                <a:spcPct val="90000"/>
              </a:lnSpc>
              <a:buFontTx/>
              <a:buNone/>
            </a:pPr>
            <a:endParaRPr lang="es-ES_tradnl" altLang="es-ES" sz="2000" dirty="0"/>
          </a:p>
        </p:txBody>
      </p:sp>
    </p:spTree>
    <p:extLst>
      <p:ext uri="{BB962C8B-B14F-4D97-AF65-F5344CB8AC3E}">
        <p14:creationId xmlns:p14="http://schemas.microsoft.com/office/powerpoint/2010/main" val="3000741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Text Box 2">
            <a:extLst>
              <a:ext uri="{FF2B5EF4-FFF2-40B4-BE49-F238E27FC236}">
                <a16:creationId xmlns:a16="http://schemas.microsoft.com/office/drawing/2014/main" id="{F79A3A04-DFE1-4DA6-A800-570764716A89}"/>
              </a:ext>
            </a:extLst>
          </p:cNvPr>
          <p:cNvSpPr txBox="1">
            <a:spLocks noChangeArrowheads="1"/>
          </p:cNvSpPr>
          <p:nvPr/>
        </p:nvSpPr>
        <p:spPr bwMode="auto">
          <a:xfrm>
            <a:off x="2336800" y="1919290"/>
            <a:ext cx="6789738" cy="630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19063" indent="-119063" eaLnBrk="0" hangingPunct="0">
              <a:defRPr sz="2000" b="1">
                <a:solidFill>
                  <a:schemeClr val="tx1"/>
                </a:solidFill>
                <a:latin typeface="Arial" panose="020B0604020202020204" pitchFamily="34" charset="0"/>
              </a:defRPr>
            </a:lvl1pPr>
            <a:lvl2pPr marL="347663" indent="-114300" eaLnBrk="0" hangingPunct="0">
              <a:defRPr sz="2000" b="1">
                <a:solidFill>
                  <a:schemeClr val="tx1"/>
                </a:solidFill>
                <a:latin typeface="Arial" panose="020B0604020202020204" pitchFamily="34" charset="0"/>
              </a:defRPr>
            </a:lvl2pPr>
            <a:lvl3pPr marL="576263" indent="-114300" eaLnBrk="0" hangingPunct="0">
              <a:defRPr sz="2000" b="1">
                <a:solidFill>
                  <a:schemeClr val="tx1"/>
                </a:solidFill>
                <a:latin typeface="Arial" panose="020B0604020202020204" pitchFamily="34" charset="0"/>
              </a:defRPr>
            </a:lvl3pPr>
            <a:lvl4pPr marL="690563" indent="114300" eaLnBrk="0" hangingPunct="0">
              <a:defRPr sz="2000" b="1">
                <a:solidFill>
                  <a:schemeClr val="tx1"/>
                </a:solidFill>
                <a:latin typeface="Arial" panose="020B0604020202020204" pitchFamily="34" charset="0"/>
              </a:defRPr>
            </a:lvl4pPr>
            <a:lvl5pPr marL="919163" indent="114300" eaLnBrk="0" hangingPunct="0">
              <a:defRPr sz="2000" b="1">
                <a:solidFill>
                  <a:schemeClr val="tx1"/>
                </a:solidFill>
                <a:latin typeface="Arial" panose="020B0604020202020204" pitchFamily="34" charset="0"/>
              </a:defRPr>
            </a:lvl5pPr>
            <a:lvl6pPr marL="1376363" indent="1143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1833563" indent="1143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2290763" indent="1143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2747963" indent="1143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gn="l">
              <a:lnSpc>
                <a:spcPct val="100000"/>
              </a:lnSpc>
              <a:spcBef>
                <a:spcPct val="20000"/>
              </a:spcBef>
              <a:buClrTx/>
            </a:pPr>
            <a:endParaRPr lang="en-US" altLang="es-ES" sz="1600"/>
          </a:p>
          <a:p>
            <a:pPr algn="l">
              <a:lnSpc>
                <a:spcPct val="100000"/>
              </a:lnSpc>
              <a:spcBef>
                <a:spcPct val="20000"/>
              </a:spcBef>
              <a:buClrTx/>
            </a:pPr>
            <a:endParaRPr lang="en-US" altLang="es-ES" sz="1600" b="0"/>
          </a:p>
        </p:txBody>
      </p:sp>
      <p:sp>
        <p:nvSpPr>
          <p:cNvPr id="479235" name="Rectangle 3">
            <a:extLst>
              <a:ext uri="{FF2B5EF4-FFF2-40B4-BE49-F238E27FC236}">
                <a16:creationId xmlns:a16="http://schemas.microsoft.com/office/drawing/2014/main" id="{98EE3B54-24C5-47CA-AA1E-A22966FDE567}"/>
              </a:ext>
            </a:extLst>
          </p:cNvPr>
          <p:cNvSpPr>
            <a:spLocks noGrp="1" noChangeArrowheads="1"/>
          </p:cNvSpPr>
          <p:nvPr>
            <p:ph type="title"/>
          </p:nvPr>
        </p:nvSpPr>
        <p:spPr>
          <a:xfrm>
            <a:off x="491965" y="447677"/>
            <a:ext cx="7581900" cy="838200"/>
          </a:xfrm>
        </p:spPr>
        <p:txBody>
          <a:bodyPr/>
          <a:lstStyle/>
          <a:p>
            <a:r>
              <a:rPr lang="en-US" altLang="es-ES" sz="4000" dirty="0" err="1"/>
              <a:t>SecureFiles</a:t>
            </a:r>
            <a:r>
              <a:rPr lang="en-US" altLang="es-ES" sz="4000" dirty="0"/>
              <a:t> Compression Syntax</a:t>
            </a:r>
          </a:p>
        </p:txBody>
      </p:sp>
      <p:sp>
        <p:nvSpPr>
          <p:cNvPr id="479236" name="Rectangle 4">
            <a:extLst>
              <a:ext uri="{FF2B5EF4-FFF2-40B4-BE49-F238E27FC236}">
                <a16:creationId xmlns:a16="http://schemas.microsoft.com/office/drawing/2014/main" id="{06020DDD-A98D-4955-B012-B0E3EFD4E24C}"/>
              </a:ext>
            </a:extLst>
          </p:cNvPr>
          <p:cNvSpPr>
            <a:spLocks noGrp="1" noChangeArrowheads="1"/>
          </p:cNvSpPr>
          <p:nvPr>
            <p:ph type="body" idx="1"/>
          </p:nvPr>
        </p:nvSpPr>
        <p:spPr>
          <a:xfrm>
            <a:off x="1617662" y="1532368"/>
            <a:ext cx="7737475" cy="4657725"/>
          </a:xfrm>
        </p:spPr>
        <p:txBody>
          <a:bodyPr/>
          <a:lstStyle/>
          <a:p>
            <a:pPr lvl="1">
              <a:lnSpc>
                <a:spcPct val="90000"/>
              </a:lnSpc>
              <a:buFontTx/>
              <a:buNone/>
            </a:pPr>
            <a:r>
              <a:rPr lang="en-US" altLang="es-ES" dirty="0"/>
              <a:t>Compression Syntax</a:t>
            </a:r>
          </a:p>
          <a:p>
            <a:pPr lvl="2">
              <a:lnSpc>
                <a:spcPct val="90000"/>
              </a:lnSpc>
              <a:buFontTx/>
              <a:buNone/>
            </a:pPr>
            <a:r>
              <a:rPr lang="en-US" altLang="es-ES" i="1" dirty="0">
                <a:latin typeface="Courier New" panose="02070309020205020404" pitchFamily="49" charset="0"/>
              </a:rPr>
              <a:t>CREATE TABLE images (</a:t>
            </a:r>
          </a:p>
          <a:p>
            <a:pPr lvl="2">
              <a:lnSpc>
                <a:spcPct val="90000"/>
              </a:lnSpc>
              <a:buFontTx/>
              <a:buNone/>
            </a:pPr>
            <a:r>
              <a:rPr lang="en-US" altLang="es-ES" i="1" dirty="0" err="1">
                <a:latin typeface="Courier New" panose="02070309020205020404" pitchFamily="49" charset="0"/>
              </a:rPr>
              <a:t>image_id</a:t>
            </a:r>
            <a:r>
              <a:rPr lang="en-US" altLang="es-ES" i="1" dirty="0">
                <a:latin typeface="Courier New" panose="02070309020205020404" pitchFamily="49" charset="0"/>
              </a:rPr>
              <a:t> NUMBER,</a:t>
            </a:r>
          </a:p>
          <a:p>
            <a:pPr lvl="2">
              <a:lnSpc>
                <a:spcPct val="90000"/>
              </a:lnSpc>
              <a:buFontTx/>
              <a:buNone/>
            </a:pPr>
            <a:r>
              <a:rPr lang="en-US" altLang="es-ES" i="1" dirty="0">
                <a:latin typeface="Courier New" panose="02070309020205020404" pitchFamily="49" charset="0"/>
              </a:rPr>
              <a:t>image BLOB)</a:t>
            </a:r>
          </a:p>
          <a:p>
            <a:pPr lvl="2">
              <a:lnSpc>
                <a:spcPct val="90000"/>
              </a:lnSpc>
              <a:buFontTx/>
              <a:buNone/>
            </a:pPr>
            <a:r>
              <a:rPr lang="en-US" altLang="es-ES" i="1" dirty="0">
                <a:latin typeface="Courier New" panose="02070309020205020404" pitchFamily="49" charset="0"/>
              </a:rPr>
              <a:t>	LOB(image) STORE AS SECUREFILE </a:t>
            </a:r>
          </a:p>
          <a:p>
            <a:pPr lvl="2">
              <a:lnSpc>
                <a:spcPct val="90000"/>
              </a:lnSpc>
              <a:buFontTx/>
              <a:buNone/>
            </a:pPr>
            <a:r>
              <a:rPr lang="en-US" altLang="es-ES" i="1" dirty="0">
                <a:latin typeface="Courier New" panose="02070309020205020404" pitchFamily="49" charset="0"/>
              </a:rPr>
              <a:t>(</a:t>
            </a:r>
            <a:r>
              <a:rPr lang="en-US" altLang="es-ES" b="1" i="1" dirty="0">
                <a:latin typeface="Courier New" panose="02070309020205020404" pitchFamily="49" charset="0"/>
              </a:rPr>
              <a:t>TABLESPACE </a:t>
            </a:r>
            <a:r>
              <a:rPr lang="en-US" altLang="es-ES" b="1" i="1" dirty="0" err="1">
                <a:latin typeface="Courier New" panose="02070309020205020404" pitchFamily="49" charset="0"/>
              </a:rPr>
              <a:t>lob_tbs</a:t>
            </a:r>
            <a:r>
              <a:rPr lang="en-US" altLang="es-ES" b="1" i="1" dirty="0">
                <a:latin typeface="Courier New" panose="02070309020205020404" pitchFamily="49" charset="0"/>
              </a:rPr>
              <a:t>	COMPRESS</a:t>
            </a:r>
            <a:r>
              <a:rPr lang="en-US" altLang="es-ES" i="1" dirty="0">
                <a:latin typeface="Courier New" panose="02070309020205020404" pitchFamily="49" charset="0"/>
              </a:rPr>
              <a:t>);</a:t>
            </a:r>
          </a:p>
          <a:p>
            <a:pPr lvl="2">
              <a:lnSpc>
                <a:spcPct val="90000"/>
              </a:lnSpc>
              <a:buFontTx/>
              <a:buNone/>
            </a:pPr>
            <a:endParaRPr lang="en-US" altLang="es-ES" i="1" dirty="0">
              <a:latin typeface="Courier New" panose="02070309020205020404" pitchFamily="49" charset="0"/>
            </a:endParaRPr>
          </a:p>
          <a:p>
            <a:pPr lvl="1">
              <a:lnSpc>
                <a:spcPct val="90000"/>
              </a:lnSpc>
              <a:buFontTx/>
              <a:buNone/>
            </a:pPr>
            <a:r>
              <a:rPr lang="en-US" altLang="es-ES" dirty="0"/>
              <a:t>Deduplication Syntax</a:t>
            </a:r>
          </a:p>
          <a:p>
            <a:pPr lvl="2">
              <a:lnSpc>
                <a:spcPct val="90000"/>
              </a:lnSpc>
              <a:buFontTx/>
              <a:buNone/>
            </a:pPr>
            <a:r>
              <a:rPr lang="en-US" altLang="es-ES" i="1" dirty="0">
                <a:latin typeface="Courier New" panose="02070309020205020404" pitchFamily="49" charset="0"/>
              </a:rPr>
              <a:t>CREATE TABLE images (</a:t>
            </a:r>
          </a:p>
          <a:p>
            <a:pPr lvl="2">
              <a:lnSpc>
                <a:spcPct val="90000"/>
              </a:lnSpc>
              <a:buFontTx/>
              <a:buNone/>
            </a:pPr>
            <a:r>
              <a:rPr lang="en-US" altLang="es-ES" i="1" dirty="0" err="1">
                <a:latin typeface="Courier New" panose="02070309020205020404" pitchFamily="49" charset="0"/>
              </a:rPr>
              <a:t>image_id</a:t>
            </a:r>
            <a:r>
              <a:rPr lang="en-US" altLang="es-ES" i="1" dirty="0">
                <a:latin typeface="Courier New" panose="02070309020205020404" pitchFamily="49" charset="0"/>
              </a:rPr>
              <a:t> NUMBER,</a:t>
            </a:r>
          </a:p>
          <a:p>
            <a:pPr lvl="2">
              <a:lnSpc>
                <a:spcPct val="90000"/>
              </a:lnSpc>
              <a:buFontTx/>
              <a:buNone/>
            </a:pPr>
            <a:r>
              <a:rPr lang="en-US" altLang="es-ES" i="1" dirty="0">
                <a:latin typeface="Courier New" panose="02070309020205020404" pitchFamily="49" charset="0"/>
              </a:rPr>
              <a:t>image BLOB)</a:t>
            </a:r>
          </a:p>
          <a:p>
            <a:pPr lvl="2">
              <a:lnSpc>
                <a:spcPct val="90000"/>
              </a:lnSpc>
              <a:buFontTx/>
              <a:buNone/>
            </a:pPr>
            <a:r>
              <a:rPr lang="en-US" altLang="es-ES" i="1" dirty="0">
                <a:latin typeface="Courier New" panose="02070309020205020404" pitchFamily="49" charset="0"/>
              </a:rPr>
              <a:t>	LOB(image) STORE AS SECUREFILE </a:t>
            </a:r>
          </a:p>
          <a:p>
            <a:pPr lvl="2">
              <a:lnSpc>
                <a:spcPct val="90000"/>
              </a:lnSpc>
              <a:buFontTx/>
              <a:buNone/>
            </a:pPr>
            <a:r>
              <a:rPr lang="en-US" altLang="es-ES" i="1" dirty="0">
                <a:latin typeface="Courier New" panose="02070309020205020404" pitchFamily="49" charset="0"/>
              </a:rPr>
              <a:t>(</a:t>
            </a:r>
            <a:r>
              <a:rPr lang="en-US" altLang="es-ES" b="1" i="1" dirty="0">
                <a:latin typeface="Courier New" panose="02070309020205020404" pitchFamily="49" charset="0"/>
              </a:rPr>
              <a:t>TABLESPACE </a:t>
            </a:r>
            <a:r>
              <a:rPr lang="en-US" altLang="es-ES" b="1" i="1" dirty="0" err="1">
                <a:latin typeface="Courier New" panose="02070309020205020404" pitchFamily="49" charset="0"/>
              </a:rPr>
              <a:t>lob_tbs</a:t>
            </a:r>
            <a:r>
              <a:rPr lang="en-US" altLang="es-ES" b="1" i="1" dirty="0">
                <a:latin typeface="Courier New" panose="02070309020205020404" pitchFamily="49" charset="0"/>
              </a:rPr>
              <a:t>	DEDUPLICATE</a:t>
            </a:r>
            <a:r>
              <a:rPr lang="en-US" altLang="es-ES" i="1" dirty="0">
                <a:latin typeface="Courier New" panose="02070309020205020404" pitchFamily="49" charset="0"/>
              </a:rPr>
              <a:t>);</a:t>
            </a:r>
          </a:p>
          <a:p>
            <a:pPr lvl="1">
              <a:lnSpc>
                <a:spcPct val="90000"/>
              </a:lnSpc>
              <a:buFontTx/>
              <a:buNone/>
            </a:pPr>
            <a:endParaRPr lang="en-US" altLang="es-ES" dirty="0"/>
          </a:p>
          <a:p>
            <a:pPr lvl="2">
              <a:lnSpc>
                <a:spcPct val="90000"/>
              </a:lnSpc>
              <a:buFontTx/>
              <a:buNone/>
            </a:pPr>
            <a:endParaRPr lang="en-US" altLang="es-ES" i="1" dirty="0">
              <a:latin typeface="Courier New" panose="02070309020205020404" pitchFamily="49" charset="0"/>
            </a:endParaRPr>
          </a:p>
        </p:txBody>
      </p:sp>
      <p:sp>
        <p:nvSpPr>
          <p:cNvPr id="479237" name="Line 5">
            <a:extLst>
              <a:ext uri="{FF2B5EF4-FFF2-40B4-BE49-F238E27FC236}">
                <a16:creationId xmlns:a16="http://schemas.microsoft.com/office/drawing/2014/main" id="{B9E1F730-0DC5-479B-AB6A-E75C3427D8CF}"/>
              </a:ext>
            </a:extLst>
          </p:cNvPr>
          <p:cNvSpPr>
            <a:spLocks noChangeShapeType="1"/>
          </p:cNvSpPr>
          <p:nvPr/>
        </p:nvSpPr>
        <p:spPr bwMode="auto">
          <a:xfrm>
            <a:off x="2057399" y="3762955"/>
            <a:ext cx="68580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endParaRPr lang="es-ES"/>
          </a:p>
        </p:txBody>
      </p:sp>
    </p:spTree>
    <p:extLst>
      <p:ext uri="{BB962C8B-B14F-4D97-AF65-F5344CB8AC3E}">
        <p14:creationId xmlns:p14="http://schemas.microsoft.com/office/powerpoint/2010/main" val="4183627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1026">
            <a:extLst>
              <a:ext uri="{FF2B5EF4-FFF2-40B4-BE49-F238E27FC236}">
                <a16:creationId xmlns:a16="http://schemas.microsoft.com/office/drawing/2014/main" id="{700733CA-81CA-4F14-95E5-29CDC86854B3}"/>
              </a:ext>
            </a:extLst>
          </p:cNvPr>
          <p:cNvSpPr>
            <a:spLocks noGrp="1" noChangeArrowheads="1"/>
          </p:cNvSpPr>
          <p:nvPr>
            <p:ph type="title" idx="4294967295"/>
          </p:nvPr>
        </p:nvSpPr>
        <p:spPr>
          <a:xfrm>
            <a:off x="533400" y="406401"/>
            <a:ext cx="11125200" cy="625475"/>
          </a:xfrm>
        </p:spPr>
        <p:txBody>
          <a:bodyPr/>
          <a:lstStyle/>
          <a:p>
            <a:r>
              <a:rPr lang="en-US" altLang="es-ES" dirty="0"/>
              <a:t>Oracle Advanced Compression Option</a:t>
            </a:r>
          </a:p>
        </p:txBody>
      </p:sp>
      <p:sp>
        <p:nvSpPr>
          <p:cNvPr id="481283" name="Rectangle 1028">
            <a:extLst>
              <a:ext uri="{FF2B5EF4-FFF2-40B4-BE49-F238E27FC236}">
                <a16:creationId xmlns:a16="http://schemas.microsoft.com/office/drawing/2014/main" id="{53475E64-AB89-4F31-BF4A-9AA831EA44C5}"/>
              </a:ext>
            </a:extLst>
          </p:cNvPr>
          <p:cNvSpPr>
            <a:spLocks noChangeArrowheads="1"/>
          </p:cNvSpPr>
          <p:nvPr/>
        </p:nvSpPr>
        <p:spPr bwMode="auto">
          <a:xfrm>
            <a:off x="1751015" y="2749552"/>
            <a:ext cx="2060575" cy="1192213"/>
          </a:xfrm>
          <a:prstGeom prst="rect">
            <a:avLst/>
          </a:prstGeom>
          <a:solidFill>
            <a:srgbClr val="DDDDDD"/>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DDDDDD"/>
            </a:extrusionClr>
            <a:contourClr>
              <a:srgbClr val="DDDDDD"/>
            </a:contourClr>
          </a:sp3d>
        </p:spPr>
        <p:txBody>
          <a:bodyPr lIns="92075" tIns="46038" rIns="92075" bIns="46038" anchor="ctr">
            <a:flatTx/>
          </a:bodyPr>
          <a:lstStyle>
            <a:lvl1pPr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eaLnBrk="1" hangingPunct="1"/>
            <a:r>
              <a:rPr lang="en-US" altLang="es-ES" sz="1800" b="0">
                <a:solidFill>
                  <a:srgbClr val="DDDDDD"/>
                </a:solidFill>
              </a:rPr>
              <a:t>Relational Data Compression</a:t>
            </a:r>
          </a:p>
        </p:txBody>
      </p:sp>
      <p:sp>
        <p:nvSpPr>
          <p:cNvPr id="481284" name="Rectangle 1029">
            <a:extLst>
              <a:ext uri="{FF2B5EF4-FFF2-40B4-BE49-F238E27FC236}">
                <a16:creationId xmlns:a16="http://schemas.microsoft.com/office/drawing/2014/main" id="{B208C8E1-A00E-40A5-956D-B30F021FCAB0}"/>
              </a:ext>
            </a:extLst>
          </p:cNvPr>
          <p:cNvSpPr>
            <a:spLocks noChangeArrowheads="1"/>
          </p:cNvSpPr>
          <p:nvPr/>
        </p:nvSpPr>
        <p:spPr bwMode="auto">
          <a:xfrm>
            <a:off x="3897315" y="2749552"/>
            <a:ext cx="2060575" cy="1192213"/>
          </a:xfrm>
          <a:prstGeom prst="rect">
            <a:avLst/>
          </a:prstGeom>
          <a:solidFill>
            <a:srgbClr val="DDDDDD"/>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DDDDDD"/>
            </a:extrusionClr>
            <a:contourClr>
              <a:srgbClr val="DDDDDD"/>
            </a:contourClr>
          </a:sp3d>
        </p:spPr>
        <p:txBody>
          <a:bodyPr lIns="92075" tIns="46038" rIns="92075" bIns="46038" anchor="ctr">
            <a:flatTx/>
          </a:bodyPr>
          <a:lstStyle>
            <a:lvl1pPr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eaLnBrk="1" hangingPunct="1"/>
            <a:r>
              <a:rPr lang="en-US" altLang="es-ES" sz="1800" b="0">
                <a:solidFill>
                  <a:srgbClr val="DDDDDD"/>
                </a:solidFill>
              </a:rPr>
              <a:t>Unstructured Data Compression</a:t>
            </a:r>
          </a:p>
        </p:txBody>
      </p:sp>
      <p:sp>
        <p:nvSpPr>
          <p:cNvPr id="481285" name="Rectangle 1030">
            <a:extLst>
              <a:ext uri="{FF2B5EF4-FFF2-40B4-BE49-F238E27FC236}">
                <a16:creationId xmlns:a16="http://schemas.microsoft.com/office/drawing/2014/main" id="{7B7445D6-C57A-4D4F-9C66-A04A5BAF4A6B}"/>
              </a:ext>
            </a:extLst>
          </p:cNvPr>
          <p:cNvSpPr>
            <a:spLocks noChangeArrowheads="1"/>
          </p:cNvSpPr>
          <p:nvPr/>
        </p:nvSpPr>
        <p:spPr bwMode="auto">
          <a:xfrm>
            <a:off x="6056315" y="2749552"/>
            <a:ext cx="2060575" cy="1192213"/>
          </a:xfrm>
          <a:prstGeom prst="rect">
            <a:avLst/>
          </a:prstGeom>
          <a:solidFill>
            <a:srgbClr val="DDDDDD"/>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DDDDDD"/>
            </a:extrusionClr>
            <a:contourClr>
              <a:srgbClr val="DDDDDD"/>
            </a:contourClr>
          </a:sp3d>
        </p:spPr>
        <p:txBody>
          <a:bodyPr lIns="92075" tIns="46038" rIns="92075" bIns="46038" anchor="ctr">
            <a:flatTx/>
          </a:bodyPr>
          <a:lstStyle>
            <a:lvl1pPr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eaLnBrk="1" hangingPunct="1"/>
            <a:r>
              <a:rPr lang="en-US" altLang="es-ES" sz="1800"/>
              <a:t>Backup Data Compression</a:t>
            </a:r>
          </a:p>
        </p:txBody>
      </p:sp>
      <p:sp>
        <p:nvSpPr>
          <p:cNvPr id="481286" name="Rectangle 1031">
            <a:extLst>
              <a:ext uri="{FF2B5EF4-FFF2-40B4-BE49-F238E27FC236}">
                <a16:creationId xmlns:a16="http://schemas.microsoft.com/office/drawing/2014/main" id="{86A24C7E-CE6B-4983-A5BC-F8AE9C001D67}"/>
              </a:ext>
            </a:extLst>
          </p:cNvPr>
          <p:cNvSpPr>
            <a:spLocks noChangeArrowheads="1"/>
          </p:cNvSpPr>
          <p:nvPr/>
        </p:nvSpPr>
        <p:spPr bwMode="auto">
          <a:xfrm>
            <a:off x="8215315" y="2749552"/>
            <a:ext cx="2060575" cy="1192213"/>
          </a:xfrm>
          <a:prstGeom prst="rect">
            <a:avLst/>
          </a:prstGeom>
          <a:solidFill>
            <a:srgbClr val="DDDDDD"/>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DDDDDD"/>
            </a:extrusionClr>
            <a:contourClr>
              <a:srgbClr val="DDDDDD"/>
            </a:contourClr>
          </a:sp3d>
        </p:spPr>
        <p:txBody>
          <a:bodyPr lIns="92075" tIns="46038" rIns="92075" bIns="46038" anchor="ctr">
            <a:flatTx/>
          </a:bodyPr>
          <a:lstStyle>
            <a:lvl1pPr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eaLnBrk="1" hangingPunct="1"/>
            <a:r>
              <a:rPr lang="en-US" altLang="es-ES" sz="1800" b="0">
                <a:solidFill>
                  <a:srgbClr val="DDDDDD"/>
                </a:solidFill>
              </a:rPr>
              <a:t>Network Data Compression</a:t>
            </a:r>
          </a:p>
        </p:txBody>
      </p:sp>
      <p:sp>
        <p:nvSpPr>
          <p:cNvPr id="481287" name="Text Box 1032">
            <a:extLst>
              <a:ext uri="{FF2B5EF4-FFF2-40B4-BE49-F238E27FC236}">
                <a16:creationId xmlns:a16="http://schemas.microsoft.com/office/drawing/2014/main" id="{EC032792-FF73-4F65-929B-02BCCFFB3805}"/>
              </a:ext>
            </a:extLst>
          </p:cNvPr>
          <p:cNvSpPr txBox="1">
            <a:spLocks noChangeArrowheads="1"/>
          </p:cNvSpPr>
          <p:nvPr/>
        </p:nvSpPr>
        <p:spPr bwMode="auto">
          <a:xfrm>
            <a:off x="1778000" y="1565277"/>
            <a:ext cx="2057400" cy="1109663"/>
          </a:xfrm>
          <a:prstGeom prst="rect">
            <a:avLst/>
          </a:prstGeom>
          <a:solidFill>
            <a:srgbClr val="FF4747"/>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4747"/>
            </a:extrusionClr>
            <a:contourClr>
              <a:srgbClr val="FF4747"/>
            </a:contourClr>
          </a:sp3d>
        </p:spPr>
        <p:txBody>
          <a:bodyPr lIns="92075" tIns="46038" rIns="92075" bIns="46038" anchor="ctr">
            <a:flatTx/>
          </a:bodyPr>
          <a:lstStyle>
            <a:lvl1pPr marL="114300" indent="-114300" defTabSz="685800" eaLnBrk="0" hangingPunct="0">
              <a:defRPr sz="2000" b="1">
                <a:solidFill>
                  <a:schemeClr val="tx1"/>
                </a:solidFill>
                <a:latin typeface="Arial" panose="020B0604020202020204" pitchFamily="34" charset="0"/>
              </a:defRPr>
            </a:lvl1pPr>
            <a:lvl2pPr marL="742950" indent="-285750" defTabSz="685800" eaLnBrk="0" hangingPunct="0">
              <a:defRPr sz="2000" b="1">
                <a:solidFill>
                  <a:schemeClr val="tx1"/>
                </a:solidFill>
                <a:latin typeface="Arial" panose="020B0604020202020204" pitchFamily="34" charset="0"/>
              </a:defRPr>
            </a:lvl2pPr>
            <a:lvl3pPr marL="1143000" indent="-228600" defTabSz="685800" eaLnBrk="0" hangingPunct="0">
              <a:defRPr sz="2000" b="1">
                <a:solidFill>
                  <a:schemeClr val="tx1"/>
                </a:solidFill>
                <a:latin typeface="Arial" panose="020B0604020202020204" pitchFamily="34" charset="0"/>
              </a:defRPr>
            </a:lvl3pPr>
            <a:lvl4pPr marL="1600200" indent="-228600" defTabSz="685800" eaLnBrk="0" hangingPunct="0">
              <a:defRPr sz="2000" b="1">
                <a:solidFill>
                  <a:schemeClr val="tx1"/>
                </a:solidFill>
                <a:latin typeface="Arial" panose="020B0604020202020204" pitchFamily="34" charset="0"/>
              </a:defRPr>
            </a:lvl4pPr>
            <a:lvl5pPr marL="2057400" indent="-228600" defTabSz="685800" eaLnBrk="0" hangingPunct="0">
              <a:defRPr sz="2000" b="1">
                <a:solidFill>
                  <a:schemeClr val="tx1"/>
                </a:solidFill>
                <a:latin typeface="Arial" panose="020B0604020202020204" pitchFamily="34" charset="0"/>
              </a:defRPr>
            </a:lvl5pPr>
            <a:lvl6pPr marL="2514600" indent="-228600" algn="ctr" defTabSz="685800"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defTabSz="685800"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defTabSz="685800"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defTabSz="685800"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gn="l" eaLnBrk="1" hangingPunct="1">
              <a:buClr>
                <a:srgbClr val="969696"/>
              </a:buClr>
              <a:buFontTx/>
              <a:buChar char="•"/>
            </a:pPr>
            <a:r>
              <a:rPr lang="en-US" altLang="es-ES" sz="1500" i="1">
                <a:solidFill>
                  <a:srgbClr val="969696"/>
                </a:solidFill>
              </a:rPr>
              <a:t>OLTP Table Compression</a:t>
            </a:r>
          </a:p>
        </p:txBody>
      </p:sp>
      <p:sp>
        <p:nvSpPr>
          <p:cNvPr id="481288" name="Text Box 1033">
            <a:extLst>
              <a:ext uri="{FF2B5EF4-FFF2-40B4-BE49-F238E27FC236}">
                <a16:creationId xmlns:a16="http://schemas.microsoft.com/office/drawing/2014/main" id="{EEF0229B-04C1-4DAE-9035-4C75B844AE2E}"/>
              </a:ext>
            </a:extLst>
          </p:cNvPr>
          <p:cNvSpPr txBox="1">
            <a:spLocks noChangeArrowheads="1"/>
          </p:cNvSpPr>
          <p:nvPr/>
        </p:nvSpPr>
        <p:spPr bwMode="auto">
          <a:xfrm>
            <a:off x="3937000" y="1565277"/>
            <a:ext cx="2057400" cy="1109663"/>
          </a:xfrm>
          <a:prstGeom prst="rect">
            <a:avLst/>
          </a:prstGeom>
          <a:solidFill>
            <a:srgbClr val="FF4747"/>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4747"/>
            </a:extrusionClr>
            <a:contourClr>
              <a:srgbClr val="FF4747"/>
            </a:contourClr>
          </a:sp3d>
        </p:spPr>
        <p:txBody>
          <a:bodyPr lIns="92075" tIns="46038" rIns="92075" bIns="46038" anchor="ctr">
            <a:flatTx/>
          </a:bodyPr>
          <a:lstStyle>
            <a:lvl1pPr marL="114300" indent="-114300"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gn="l" eaLnBrk="1" hangingPunct="1">
              <a:buClr>
                <a:srgbClr val="969696"/>
              </a:buClr>
              <a:buFontTx/>
              <a:buChar char="•"/>
            </a:pPr>
            <a:r>
              <a:rPr lang="en-US" altLang="es-ES" sz="1500" i="1">
                <a:solidFill>
                  <a:srgbClr val="969696"/>
                </a:solidFill>
              </a:rPr>
              <a:t>SecureFiles Deduplication</a:t>
            </a:r>
          </a:p>
          <a:p>
            <a:pPr algn="l" eaLnBrk="1" hangingPunct="1">
              <a:spcBef>
                <a:spcPct val="25000"/>
              </a:spcBef>
              <a:buClr>
                <a:srgbClr val="969696"/>
              </a:buClr>
              <a:buFontTx/>
              <a:buChar char="•"/>
            </a:pPr>
            <a:r>
              <a:rPr lang="en-US" altLang="es-ES" sz="1500" i="1">
                <a:solidFill>
                  <a:srgbClr val="969696"/>
                </a:solidFill>
              </a:rPr>
              <a:t>SecureFiles  Compression</a:t>
            </a:r>
          </a:p>
        </p:txBody>
      </p:sp>
      <p:sp>
        <p:nvSpPr>
          <p:cNvPr id="481289" name="Text Box 1034">
            <a:extLst>
              <a:ext uri="{FF2B5EF4-FFF2-40B4-BE49-F238E27FC236}">
                <a16:creationId xmlns:a16="http://schemas.microsoft.com/office/drawing/2014/main" id="{B6E8193A-A0BA-4056-92C8-E5320A764183}"/>
              </a:ext>
            </a:extLst>
          </p:cNvPr>
          <p:cNvSpPr txBox="1">
            <a:spLocks noChangeArrowheads="1"/>
          </p:cNvSpPr>
          <p:nvPr/>
        </p:nvSpPr>
        <p:spPr bwMode="auto">
          <a:xfrm>
            <a:off x="6096002" y="1552577"/>
            <a:ext cx="2074863" cy="1109663"/>
          </a:xfrm>
          <a:prstGeom prst="rect">
            <a:avLst/>
          </a:prstGeom>
          <a:solidFill>
            <a:srgbClr val="FF4747"/>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4747"/>
            </a:extrusionClr>
            <a:contourClr>
              <a:srgbClr val="FF4747"/>
            </a:contourClr>
          </a:sp3d>
        </p:spPr>
        <p:txBody>
          <a:bodyPr lIns="92075" tIns="46038" rIns="92075" bIns="46038" anchor="ctr">
            <a:flatTx/>
          </a:bodyPr>
          <a:lstStyle>
            <a:lvl1pPr marL="114300" indent="-114300"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gn="l" eaLnBrk="1" hangingPunct="1">
              <a:buClr>
                <a:schemeClr val="bg1"/>
              </a:buClr>
              <a:buFontTx/>
              <a:buChar char="•"/>
            </a:pPr>
            <a:r>
              <a:rPr lang="en-US" altLang="es-ES" sz="1500" i="1">
                <a:solidFill>
                  <a:schemeClr val="bg1"/>
                </a:solidFill>
              </a:rPr>
              <a:t>Data Pump Data Compression</a:t>
            </a:r>
          </a:p>
          <a:p>
            <a:pPr algn="l" eaLnBrk="1" hangingPunct="1">
              <a:spcBef>
                <a:spcPct val="25000"/>
              </a:spcBef>
              <a:buClr>
                <a:schemeClr val="bg1"/>
              </a:buClr>
              <a:buFontTx/>
              <a:buChar char="•"/>
            </a:pPr>
            <a:r>
              <a:rPr lang="en-US" altLang="es-ES" sz="1500" i="1">
                <a:solidFill>
                  <a:schemeClr val="bg1"/>
                </a:solidFill>
              </a:rPr>
              <a:t>RMAN Fast Backup Compression</a:t>
            </a:r>
          </a:p>
        </p:txBody>
      </p:sp>
      <p:sp>
        <p:nvSpPr>
          <p:cNvPr id="481290" name="Text Box 1035">
            <a:extLst>
              <a:ext uri="{FF2B5EF4-FFF2-40B4-BE49-F238E27FC236}">
                <a16:creationId xmlns:a16="http://schemas.microsoft.com/office/drawing/2014/main" id="{B96A3E87-3D54-4D5B-B571-B278BCF2859E}"/>
              </a:ext>
            </a:extLst>
          </p:cNvPr>
          <p:cNvSpPr txBox="1">
            <a:spLocks noChangeArrowheads="1"/>
          </p:cNvSpPr>
          <p:nvPr/>
        </p:nvSpPr>
        <p:spPr bwMode="auto">
          <a:xfrm>
            <a:off x="8267700" y="1539877"/>
            <a:ext cx="2057400" cy="1109663"/>
          </a:xfrm>
          <a:prstGeom prst="rect">
            <a:avLst/>
          </a:prstGeom>
          <a:solidFill>
            <a:srgbClr val="FF4747"/>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4747"/>
            </a:extrusionClr>
            <a:contourClr>
              <a:srgbClr val="FF4747"/>
            </a:contourClr>
          </a:sp3d>
        </p:spPr>
        <p:txBody>
          <a:bodyPr lIns="92075" tIns="46038" rIns="92075" bIns="46038" anchor="ctr">
            <a:flatTx/>
          </a:bodyPr>
          <a:lstStyle>
            <a:lvl1pPr marL="114300" indent="-114300"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gn="l" eaLnBrk="1" hangingPunct="1">
              <a:buClr>
                <a:srgbClr val="969696"/>
              </a:buClr>
              <a:buFontTx/>
              <a:buChar char="•"/>
            </a:pPr>
            <a:r>
              <a:rPr lang="en-US" altLang="es-ES" sz="1500" i="1">
                <a:solidFill>
                  <a:srgbClr val="969696"/>
                </a:solidFill>
              </a:rPr>
              <a:t>Data Guard Redo Transport Compression</a:t>
            </a:r>
          </a:p>
        </p:txBody>
      </p:sp>
      <p:sp>
        <p:nvSpPr>
          <p:cNvPr id="481292" name="Rectangle 3">
            <a:extLst>
              <a:ext uri="{FF2B5EF4-FFF2-40B4-BE49-F238E27FC236}">
                <a16:creationId xmlns:a16="http://schemas.microsoft.com/office/drawing/2014/main" id="{4EFC9F9C-0EF2-465F-9C6C-E219A5100B02}"/>
              </a:ext>
            </a:extLst>
          </p:cNvPr>
          <p:cNvSpPr>
            <a:spLocks noChangeArrowheads="1"/>
          </p:cNvSpPr>
          <p:nvPr/>
        </p:nvSpPr>
        <p:spPr bwMode="auto">
          <a:xfrm>
            <a:off x="3111500" y="4356100"/>
            <a:ext cx="5670550" cy="130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227013" indent="-227013" algn="l" eaLnBrk="0" hangingPunct="0">
              <a:spcBef>
                <a:spcPct val="20000"/>
              </a:spcBef>
              <a:buChar char="•"/>
              <a:defRPr sz="2400">
                <a:solidFill>
                  <a:schemeClr val="tx1"/>
                </a:solidFill>
                <a:latin typeface="Arial" panose="020B0604020202020204" pitchFamily="34" charset="0"/>
              </a:defRPr>
            </a:lvl1pPr>
            <a:lvl2pPr marL="569913" indent="-228600" algn="l" eaLnBrk="0" hangingPunct="0">
              <a:spcBef>
                <a:spcPct val="20000"/>
              </a:spcBef>
              <a:buChar char="•"/>
              <a:defRPr sz="2000">
                <a:solidFill>
                  <a:schemeClr val="tx1"/>
                </a:solidFill>
                <a:latin typeface="Arial" panose="020B0604020202020204" pitchFamily="34" charset="0"/>
              </a:defRPr>
            </a:lvl2pPr>
            <a:lvl3pPr marL="1143000" indent="-228600" algn="l" eaLnBrk="0" hangingPunct="0">
              <a:spcBef>
                <a:spcPct val="20000"/>
              </a:spcBef>
              <a:buChar char="•"/>
              <a:defRPr sz="20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Char char="•"/>
              <a:defRPr sz="2000">
                <a:solidFill>
                  <a:schemeClr val="tx1"/>
                </a:solidFill>
                <a:latin typeface="Arial" panose="020B0604020202020204" pitchFamily="34" charset="0"/>
              </a:defRPr>
            </a:lvl9pPr>
          </a:lstStyle>
          <a:p>
            <a:pPr>
              <a:lnSpc>
                <a:spcPct val="100000"/>
              </a:lnSpc>
              <a:spcBef>
                <a:spcPct val="50000"/>
              </a:spcBef>
            </a:pPr>
            <a:r>
              <a:rPr lang="en-US" altLang="es-ES" sz="2000"/>
              <a:t>Reduce requerimientos de recursos y costes </a:t>
            </a:r>
          </a:p>
          <a:p>
            <a:pPr lvl="1">
              <a:lnSpc>
                <a:spcPct val="100000"/>
              </a:lnSpc>
            </a:pPr>
            <a:r>
              <a:rPr lang="en-US" altLang="es-ES" sz="1800"/>
              <a:t>Almacenamiento</a:t>
            </a:r>
          </a:p>
          <a:p>
            <a:pPr lvl="1">
              <a:lnSpc>
                <a:spcPct val="100000"/>
              </a:lnSpc>
            </a:pPr>
            <a:r>
              <a:rPr lang="en-US" altLang="es-ES" sz="1800"/>
              <a:t>Ancho de banda</a:t>
            </a:r>
          </a:p>
          <a:p>
            <a:pPr lvl="1">
              <a:lnSpc>
                <a:spcPct val="100000"/>
              </a:lnSpc>
            </a:pPr>
            <a:r>
              <a:rPr lang="en-US" altLang="es-ES" sz="1800"/>
              <a:t>Uso de memoria</a:t>
            </a:r>
          </a:p>
        </p:txBody>
      </p:sp>
    </p:spTree>
    <p:extLst>
      <p:ext uri="{BB962C8B-B14F-4D97-AF65-F5344CB8AC3E}">
        <p14:creationId xmlns:p14="http://schemas.microsoft.com/office/powerpoint/2010/main" val="221436298"/>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2">
            <a:extLst>
              <a:ext uri="{FF2B5EF4-FFF2-40B4-BE49-F238E27FC236}">
                <a16:creationId xmlns:a16="http://schemas.microsoft.com/office/drawing/2014/main" id="{7A75491F-8657-4997-BC7D-3CF9D44A3CE3}"/>
              </a:ext>
            </a:extLst>
          </p:cNvPr>
          <p:cNvSpPr>
            <a:spLocks noGrp="1" noChangeArrowheads="1"/>
          </p:cNvSpPr>
          <p:nvPr>
            <p:ph type="title" idx="4294967295"/>
          </p:nvPr>
        </p:nvSpPr>
        <p:spPr>
          <a:xfrm>
            <a:off x="657225" y="224536"/>
            <a:ext cx="11125200" cy="889000"/>
          </a:xfrm>
        </p:spPr>
        <p:txBody>
          <a:bodyPr/>
          <a:lstStyle/>
          <a:p>
            <a:r>
              <a:rPr lang="en-US" altLang="es-ES" b="1" dirty="0" err="1"/>
              <a:t>Compresión</a:t>
            </a:r>
            <a:r>
              <a:rPr lang="en-US" altLang="es-ES" b="1" dirty="0"/>
              <a:t> Data Pump</a:t>
            </a:r>
          </a:p>
        </p:txBody>
      </p:sp>
      <p:sp>
        <p:nvSpPr>
          <p:cNvPr id="482307" name="Rectangle 3">
            <a:extLst>
              <a:ext uri="{FF2B5EF4-FFF2-40B4-BE49-F238E27FC236}">
                <a16:creationId xmlns:a16="http://schemas.microsoft.com/office/drawing/2014/main" id="{F07FFF39-4AE1-4988-A543-1CCC27ED13E8}"/>
              </a:ext>
            </a:extLst>
          </p:cNvPr>
          <p:cNvSpPr>
            <a:spLocks noGrp="1" noChangeArrowheads="1"/>
          </p:cNvSpPr>
          <p:nvPr>
            <p:ph type="body" idx="4294967295"/>
          </p:nvPr>
        </p:nvSpPr>
        <p:spPr>
          <a:xfrm>
            <a:off x="2057400" y="1447800"/>
            <a:ext cx="8324850" cy="4495800"/>
          </a:xfrm>
        </p:spPr>
        <p:txBody>
          <a:bodyPr/>
          <a:lstStyle/>
          <a:p>
            <a:r>
              <a:rPr lang="en-US" altLang="es-ES" dirty="0"/>
              <a:t>Oracle Database 12</a:t>
            </a:r>
            <a:r>
              <a:rPr lang="en-US" altLang="es-ES" i="1" dirty="0"/>
              <a:t>c</a:t>
            </a:r>
            <a:r>
              <a:rPr lang="en-US" altLang="es-ES" dirty="0"/>
              <a:t> </a:t>
            </a:r>
            <a:r>
              <a:rPr lang="en-US" altLang="es-ES" dirty="0" err="1"/>
              <a:t>extiende</a:t>
            </a:r>
            <a:r>
              <a:rPr lang="en-US" altLang="es-ES" dirty="0"/>
              <a:t> la </a:t>
            </a:r>
            <a:r>
              <a:rPr lang="en-US" altLang="es-ES" dirty="0" err="1"/>
              <a:t>compresión</a:t>
            </a:r>
            <a:r>
              <a:rPr lang="en-US" altLang="es-ES" dirty="0"/>
              <a:t> de la </a:t>
            </a:r>
            <a:r>
              <a:rPr lang="en-US" altLang="es-ES" dirty="0" err="1"/>
              <a:t>tabla</a:t>
            </a:r>
            <a:r>
              <a:rPr lang="en-US" altLang="es-ES" dirty="0"/>
              <a:t> </a:t>
            </a:r>
            <a:r>
              <a:rPr lang="en-US" altLang="es-ES" dirty="0" err="1"/>
              <a:t>durante</a:t>
            </a:r>
            <a:r>
              <a:rPr lang="en-US" altLang="es-ES" dirty="0"/>
              <a:t> los exports</a:t>
            </a:r>
          </a:p>
          <a:p>
            <a:pPr lvl="1"/>
            <a:r>
              <a:rPr lang="en-US" altLang="es-ES" dirty="0"/>
              <a:t>No </a:t>
            </a:r>
            <a:r>
              <a:rPr lang="en-US" altLang="es-ES" dirty="0" err="1"/>
              <a:t>necesidad</a:t>
            </a:r>
            <a:r>
              <a:rPr lang="en-US" altLang="es-ES" dirty="0"/>
              <a:t> de </a:t>
            </a:r>
            <a:r>
              <a:rPr lang="en-US" altLang="es-ES" dirty="0" err="1"/>
              <a:t>descomprimir</a:t>
            </a:r>
            <a:r>
              <a:rPr lang="en-US" altLang="es-ES" dirty="0"/>
              <a:t> antes de </a:t>
            </a:r>
            <a:r>
              <a:rPr lang="en-US" altLang="es-ES" dirty="0" err="1"/>
              <a:t>importar</a:t>
            </a:r>
            <a:endParaRPr lang="en-US" altLang="es-ES" dirty="0"/>
          </a:p>
          <a:p>
            <a:pPr lvl="1"/>
            <a:r>
              <a:rPr lang="en-US" altLang="es-ES" b="1" dirty="0">
                <a:solidFill>
                  <a:srgbClr val="990000"/>
                </a:solidFill>
                <a:latin typeface="Courier New" panose="02070309020205020404" pitchFamily="49" charset="0"/>
              </a:rPr>
              <a:t>COMPRESSION={ALL | DATA_ONLY | [METADATA_ONLY] | NONE}</a:t>
            </a:r>
          </a:p>
          <a:p>
            <a:r>
              <a:rPr lang="en-US" altLang="es-ES" dirty="0"/>
              <a:t>Simple </a:t>
            </a:r>
            <a:r>
              <a:rPr lang="en-US" altLang="es-ES" dirty="0" err="1"/>
              <a:t>compresión</a:t>
            </a:r>
            <a:r>
              <a:rPr lang="en-US" altLang="es-ES" dirty="0"/>
              <a:t> de ambos data y metadata</a:t>
            </a:r>
          </a:p>
          <a:p>
            <a:pPr lvl="1"/>
            <a:r>
              <a:rPr lang="en-US" altLang="es-ES" dirty="0" err="1"/>
              <a:t>Datos</a:t>
            </a:r>
            <a:r>
              <a:rPr lang="en-US" altLang="es-ES" dirty="0"/>
              <a:t> </a:t>
            </a:r>
            <a:r>
              <a:rPr lang="en-US" altLang="es-ES" dirty="0" err="1"/>
              <a:t>comprimidos</a:t>
            </a:r>
            <a:r>
              <a:rPr lang="en-US" altLang="es-ES" dirty="0"/>
              <a:t> </a:t>
            </a:r>
            <a:r>
              <a:rPr lang="en-US" altLang="es-ES" dirty="0" err="1"/>
              <a:t>directamente</a:t>
            </a:r>
            <a:r>
              <a:rPr lang="en-US" altLang="es-ES" dirty="0"/>
              <a:t> a disco </a:t>
            </a:r>
            <a:r>
              <a:rPr lang="en-US" altLang="es-ES" dirty="0" err="1"/>
              <a:t>resultando</a:t>
            </a:r>
            <a:r>
              <a:rPr lang="en-US" altLang="es-ES" dirty="0"/>
              <a:t> una </a:t>
            </a:r>
            <a:r>
              <a:rPr lang="en-US" altLang="es-ES" dirty="0" err="1"/>
              <a:t>disminución</a:t>
            </a:r>
            <a:r>
              <a:rPr lang="en-US" altLang="es-ES" dirty="0"/>
              <a:t> de </a:t>
            </a:r>
            <a:r>
              <a:rPr lang="en-US" altLang="es-ES" dirty="0" err="1"/>
              <a:t>espacio</a:t>
            </a:r>
            <a:endParaRPr lang="en-US" altLang="es-ES" dirty="0"/>
          </a:p>
        </p:txBody>
      </p:sp>
      <p:pic>
        <p:nvPicPr>
          <p:cNvPr id="4" name="Picture 2">
            <a:extLst>
              <a:ext uri="{FF2B5EF4-FFF2-40B4-BE49-F238E27FC236}">
                <a16:creationId xmlns:a16="http://schemas.microsoft.com/office/drawing/2014/main" id="{5D5B0F90-20F6-4D22-AE6C-F3A6C3E49AAD}"/>
              </a:ext>
            </a:extLst>
          </p:cNvPr>
          <p:cNvPicPr>
            <a:picLocks noChangeAspect="1" noChangeArrowheads="1"/>
          </p:cNvPicPr>
          <p:nvPr/>
        </p:nvPicPr>
        <p:blipFill>
          <a:blip r:embed="rId3" cstate="print"/>
          <a:srcRect/>
          <a:stretch>
            <a:fillRect/>
          </a:stretch>
        </p:blipFill>
        <p:spPr bwMode="auto">
          <a:xfrm>
            <a:off x="9097428" y="312928"/>
            <a:ext cx="2226083" cy="800608"/>
          </a:xfrm>
          <a:prstGeom prst="rect">
            <a:avLst/>
          </a:prstGeom>
          <a:noFill/>
          <a:ln w="9525">
            <a:noFill/>
            <a:miter lim="800000"/>
            <a:headEnd/>
            <a:tailEnd/>
          </a:ln>
        </p:spPr>
      </p:pic>
    </p:spTree>
    <p:extLst>
      <p:ext uri="{BB962C8B-B14F-4D97-AF65-F5344CB8AC3E}">
        <p14:creationId xmlns:p14="http://schemas.microsoft.com/office/powerpoint/2010/main" val="1002494254"/>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Rectangle 2">
            <a:extLst>
              <a:ext uri="{FF2B5EF4-FFF2-40B4-BE49-F238E27FC236}">
                <a16:creationId xmlns:a16="http://schemas.microsoft.com/office/drawing/2014/main" id="{CE9527D8-F9B4-4AA6-A3BC-87C09026DF59}"/>
              </a:ext>
            </a:extLst>
          </p:cNvPr>
          <p:cNvSpPr>
            <a:spLocks noGrp="1" noChangeArrowheads="1"/>
          </p:cNvSpPr>
          <p:nvPr>
            <p:ph type="title" idx="4294967295"/>
          </p:nvPr>
        </p:nvSpPr>
        <p:spPr>
          <a:noFill/>
        </p:spPr>
        <p:txBody>
          <a:bodyPr/>
          <a:lstStyle/>
          <a:p>
            <a:r>
              <a:rPr lang="en-US" altLang="es-ES" b="1" dirty="0" err="1"/>
              <a:t>Compresión</a:t>
            </a:r>
            <a:r>
              <a:rPr lang="en-US" altLang="es-ES" b="1" dirty="0"/>
              <a:t> Backup</a:t>
            </a:r>
            <a:br>
              <a:rPr lang="en-US" altLang="es-ES" dirty="0"/>
            </a:br>
            <a:endParaRPr lang="en-US" altLang="es-ES" sz="2400" i="1" dirty="0">
              <a:solidFill>
                <a:schemeClr val="accent1"/>
              </a:solidFill>
            </a:endParaRPr>
          </a:p>
        </p:txBody>
      </p:sp>
      <p:sp>
        <p:nvSpPr>
          <p:cNvPr id="484355" name="Rectangle 3">
            <a:extLst>
              <a:ext uri="{FF2B5EF4-FFF2-40B4-BE49-F238E27FC236}">
                <a16:creationId xmlns:a16="http://schemas.microsoft.com/office/drawing/2014/main" id="{AD182B05-EE13-4B3B-B02D-6502B74AFB7C}"/>
              </a:ext>
            </a:extLst>
          </p:cNvPr>
          <p:cNvSpPr>
            <a:spLocks noChangeArrowheads="1"/>
          </p:cNvSpPr>
          <p:nvPr/>
        </p:nvSpPr>
        <p:spPr bwMode="auto">
          <a:xfrm>
            <a:off x="1685544" y="1295400"/>
            <a:ext cx="80772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27013" indent="-227013" eaLnBrk="0" hangingPunct="0">
              <a:defRPr sz="2000" b="1">
                <a:solidFill>
                  <a:schemeClr val="tx1"/>
                </a:solidFill>
                <a:latin typeface="Arial" panose="020B0604020202020204" pitchFamily="34" charset="0"/>
              </a:defRPr>
            </a:lvl1pPr>
            <a:lvl2pPr marL="569913" indent="-228600" eaLnBrk="0" hangingPunct="0">
              <a:defRPr sz="2000" b="1">
                <a:solidFill>
                  <a:schemeClr val="tx1"/>
                </a:solidFill>
                <a:latin typeface="Arial" panose="020B0604020202020204" pitchFamily="34" charset="0"/>
              </a:defRPr>
            </a:lvl2pPr>
            <a:lvl3pPr indent="-230188" eaLnBrk="0" hangingPunct="0">
              <a:defRPr sz="2000" b="1">
                <a:solidFill>
                  <a:schemeClr val="tx1"/>
                </a:solidFill>
                <a:latin typeface="Arial" panose="020B0604020202020204" pitchFamily="34" charset="0"/>
              </a:defRPr>
            </a:lvl3pPr>
            <a:lvl4pPr marL="1258888" indent="-230188"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gn="l" eaLnBrk="1" hangingPunct="1">
              <a:lnSpc>
                <a:spcPct val="100000"/>
              </a:lnSpc>
              <a:spcBef>
                <a:spcPct val="20000"/>
              </a:spcBef>
              <a:buFontTx/>
              <a:buChar char="•"/>
            </a:pPr>
            <a:r>
              <a:rPr lang="en-US" altLang="es-ES" sz="2400" b="0" dirty="0"/>
              <a:t>RMAN Backup Compression</a:t>
            </a:r>
          </a:p>
          <a:p>
            <a:pPr lvl="1" algn="l" eaLnBrk="1" hangingPunct="1">
              <a:lnSpc>
                <a:spcPct val="100000"/>
              </a:lnSpc>
              <a:spcBef>
                <a:spcPct val="20000"/>
              </a:spcBef>
              <a:buFontTx/>
              <a:buChar char="•"/>
            </a:pPr>
            <a:r>
              <a:rPr lang="en-US" altLang="es-ES" b="0" dirty="0"/>
              <a:t>Backup es </a:t>
            </a:r>
            <a:r>
              <a:rPr lang="en-US" altLang="es-ES" b="0" dirty="0" err="1"/>
              <a:t>comprimido</a:t>
            </a:r>
            <a:r>
              <a:rPr lang="en-US" altLang="es-ES" b="0" dirty="0"/>
              <a:t> antes de </a:t>
            </a:r>
            <a:r>
              <a:rPr lang="en-US" altLang="es-ES" b="0" dirty="0" err="1"/>
              <a:t>escribirse</a:t>
            </a:r>
            <a:r>
              <a:rPr lang="en-US" altLang="es-ES" b="0" dirty="0"/>
              <a:t> a disco</a:t>
            </a:r>
          </a:p>
          <a:p>
            <a:pPr lvl="1" algn="l" eaLnBrk="1" hangingPunct="1">
              <a:lnSpc>
                <a:spcPct val="100000"/>
              </a:lnSpc>
              <a:spcBef>
                <a:spcPct val="20000"/>
              </a:spcBef>
              <a:buFontTx/>
              <a:buChar char="•"/>
            </a:pPr>
            <a:r>
              <a:rPr lang="en-US" altLang="es-ES" b="0" dirty="0"/>
              <a:t>No </a:t>
            </a:r>
            <a:r>
              <a:rPr lang="en-US" altLang="es-ES" b="0" dirty="0" err="1"/>
              <a:t>necesario</a:t>
            </a:r>
            <a:r>
              <a:rPr lang="en-US" altLang="es-ES" b="0" dirty="0"/>
              <a:t> </a:t>
            </a:r>
            <a:r>
              <a:rPr lang="en-US" altLang="es-ES" b="0" dirty="0" err="1"/>
              <a:t>descomprimir</a:t>
            </a:r>
            <a:r>
              <a:rPr lang="en-US" altLang="es-ES" b="0" dirty="0"/>
              <a:t> antes de </a:t>
            </a:r>
            <a:r>
              <a:rPr lang="en-US" altLang="es-ES" b="0" dirty="0" err="1"/>
              <a:t>restauración</a:t>
            </a:r>
            <a:r>
              <a:rPr lang="en-US" altLang="es-ES" sz="2400" b="0" dirty="0"/>
              <a:t> </a:t>
            </a:r>
          </a:p>
          <a:p>
            <a:pPr lvl="1" algn="l" eaLnBrk="1" hangingPunct="1">
              <a:lnSpc>
                <a:spcPct val="100000"/>
              </a:lnSpc>
              <a:spcBef>
                <a:spcPct val="20000"/>
              </a:spcBef>
              <a:buFontTx/>
              <a:buChar char="•"/>
            </a:pPr>
            <a:r>
              <a:rPr lang="en-US" altLang="es-ES" b="0" dirty="0" err="1"/>
              <a:t>Compresion</a:t>
            </a:r>
            <a:r>
              <a:rPr lang="en-US" altLang="es-ES" b="0" dirty="0"/>
              <a:t> </a:t>
            </a:r>
            <a:r>
              <a:rPr lang="en-US" altLang="es-ES" b="0" dirty="0" err="1"/>
              <a:t>nivel</a:t>
            </a:r>
            <a:r>
              <a:rPr lang="en-US" altLang="es-ES" b="0" dirty="0"/>
              <a:t> LOW </a:t>
            </a:r>
            <a:r>
              <a:rPr lang="en-US" altLang="es-ES" b="0" dirty="0" err="1"/>
              <a:t>Algoritmo</a:t>
            </a:r>
            <a:r>
              <a:rPr lang="en-US" altLang="es-ES" b="0" dirty="0"/>
              <a:t> de </a:t>
            </a:r>
            <a:r>
              <a:rPr lang="en-US" altLang="es-ES" b="0" dirty="0" err="1"/>
              <a:t>compresión</a:t>
            </a:r>
            <a:r>
              <a:rPr lang="en-US" altLang="es-ES" b="0" dirty="0"/>
              <a:t> </a:t>
            </a:r>
            <a:r>
              <a:rPr lang="en-US" altLang="es-ES" b="0" dirty="0" err="1"/>
              <a:t>más</a:t>
            </a:r>
            <a:r>
              <a:rPr lang="en-US" altLang="es-ES" b="0" dirty="0"/>
              <a:t> </a:t>
            </a:r>
            <a:r>
              <a:rPr lang="en-US" altLang="es-ES" b="0" dirty="0" err="1"/>
              <a:t>rápido</a:t>
            </a:r>
            <a:endParaRPr lang="en-US" altLang="es-ES" b="0" dirty="0"/>
          </a:p>
          <a:p>
            <a:pPr lvl="2" algn="l" eaLnBrk="1" hangingPunct="1">
              <a:lnSpc>
                <a:spcPct val="100000"/>
              </a:lnSpc>
              <a:spcBef>
                <a:spcPct val="20000"/>
              </a:spcBef>
              <a:buFontTx/>
              <a:buChar char="•"/>
            </a:pPr>
            <a:r>
              <a:rPr lang="en-US" altLang="es-ES" b="0" dirty="0"/>
              <a:t>Más </a:t>
            </a:r>
            <a:r>
              <a:rPr lang="en-US" altLang="es-ES" b="0" dirty="0" err="1"/>
              <a:t>adecuado</a:t>
            </a:r>
            <a:r>
              <a:rPr lang="en-US" altLang="es-ES" b="0" dirty="0"/>
              <a:t> </a:t>
            </a:r>
            <a:r>
              <a:rPr lang="en-US" altLang="es-ES" b="0" dirty="0" err="1"/>
              <a:t>cuando</a:t>
            </a:r>
            <a:r>
              <a:rPr lang="en-US" altLang="es-ES" b="0" dirty="0"/>
              <a:t> hay </a:t>
            </a:r>
            <a:r>
              <a:rPr lang="en-US" altLang="es-ES" b="0" dirty="0" err="1"/>
              <a:t>limites</a:t>
            </a:r>
            <a:r>
              <a:rPr lang="en-US" altLang="es-ES" b="0" dirty="0"/>
              <a:t> </a:t>
            </a:r>
            <a:r>
              <a:rPr lang="en-US" altLang="es-ES" b="0" dirty="0" err="1"/>
              <a:t>en</a:t>
            </a:r>
            <a:r>
              <a:rPr lang="en-US" altLang="es-ES" b="0" dirty="0"/>
              <a:t> CPU</a:t>
            </a:r>
          </a:p>
          <a:p>
            <a:pPr lvl="1" algn="l" eaLnBrk="1" hangingPunct="1">
              <a:lnSpc>
                <a:spcPct val="100000"/>
              </a:lnSpc>
              <a:spcBef>
                <a:spcPct val="20000"/>
              </a:spcBef>
              <a:buFontTx/>
              <a:buChar char="•"/>
            </a:pPr>
            <a:r>
              <a:rPr lang="en-US" altLang="es-ES" b="0" dirty="0"/>
              <a:t>Nivel de </a:t>
            </a:r>
            <a:r>
              <a:rPr lang="en-US" altLang="es-ES" b="0" dirty="0" err="1"/>
              <a:t>compresión</a:t>
            </a:r>
            <a:r>
              <a:rPr lang="en-US" altLang="es-ES" b="0" dirty="0"/>
              <a:t> MEDIUM </a:t>
            </a:r>
          </a:p>
          <a:p>
            <a:pPr lvl="2" algn="l" eaLnBrk="1" hangingPunct="1">
              <a:lnSpc>
                <a:spcPct val="100000"/>
              </a:lnSpc>
              <a:spcBef>
                <a:spcPct val="20000"/>
              </a:spcBef>
              <a:buFontTx/>
              <a:buChar char="•"/>
            </a:pPr>
            <a:r>
              <a:rPr lang="en-US" altLang="es-ES" b="0" dirty="0" err="1"/>
              <a:t>Balancea</a:t>
            </a:r>
            <a:r>
              <a:rPr lang="en-US" altLang="es-ES" b="0" dirty="0"/>
              <a:t> entre </a:t>
            </a:r>
            <a:r>
              <a:rPr lang="en-US" altLang="es-ES" b="0" dirty="0" err="1"/>
              <a:t>uso</a:t>
            </a:r>
            <a:r>
              <a:rPr lang="en-US" altLang="es-ES" b="0" dirty="0"/>
              <a:t> de CPU y ratio de </a:t>
            </a:r>
            <a:r>
              <a:rPr lang="en-US" altLang="es-ES" b="0" dirty="0" err="1"/>
              <a:t>compresión</a:t>
            </a:r>
            <a:endParaRPr lang="en-US" altLang="es-ES" b="0" dirty="0"/>
          </a:p>
          <a:p>
            <a:pPr lvl="1" algn="l" eaLnBrk="1" hangingPunct="1">
              <a:lnSpc>
                <a:spcPct val="100000"/>
              </a:lnSpc>
              <a:spcBef>
                <a:spcPct val="20000"/>
              </a:spcBef>
              <a:buFontTx/>
              <a:buChar char="•"/>
            </a:pPr>
            <a:r>
              <a:rPr lang="en-US" altLang="es-ES" b="0" dirty="0" err="1"/>
              <a:t>Compresión</a:t>
            </a:r>
            <a:r>
              <a:rPr lang="en-US" altLang="es-ES" b="0" dirty="0"/>
              <a:t> LEVEL HIGH </a:t>
            </a:r>
            <a:r>
              <a:rPr lang="en-US" altLang="es-ES" b="0" dirty="0" err="1"/>
              <a:t>Mejor</a:t>
            </a:r>
            <a:r>
              <a:rPr lang="en-US" altLang="es-ES" b="0" dirty="0"/>
              <a:t> ratio de </a:t>
            </a:r>
            <a:r>
              <a:rPr lang="en-US" altLang="es-ES" b="0" dirty="0" err="1"/>
              <a:t>compresión</a:t>
            </a:r>
            <a:r>
              <a:rPr lang="en-US" altLang="es-ES" b="0" dirty="0"/>
              <a:t> y </a:t>
            </a:r>
            <a:r>
              <a:rPr lang="en-US" altLang="es-ES" b="0" dirty="0" err="1"/>
              <a:t>más</a:t>
            </a:r>
            <a:r>
              <a:rPr lang="en-US" altLang="es-ES" b="0" dirty="0"/>
              <a:t> alto </a:t>
            </a:r>
            <a:r>
              <a:rPr lang="en-US" altLang="es-ES" b="0" dirty="0" err="1"/>
              <a:t>utilización</a:t>
            </a:r>
            <a:r>
              <a:rPr lang="en-US" altLang="es-ES" b="0" dirty="0"/>
              <a:t> de CPU</a:t>
            </a:r>
          </a:p>
          <a:p>
            <a:pPr lvl="2" algn="l" eaLnBrk="1" hangingPunct="1">
              <a:lnSpc>
                <a:spcPct val="100000"/>
              </a:lnSpc>
              <a:spcBef>
                <a:spcPct val="20000"/>
              </a:spcBef>
              <a:buFontTx/>
              <a:buChar char="•"/>
            </a:pPr>
            <a:r>
              <a:rPr lang="en-US" altLang="es-ES" b="0" dirty="0"/>
              <a:t>Más </a:t>
            </a:r>
            <a:r>
              <a:rPr lang="en-US" altLang="es-ES" b="0" dirty="0" err="1"/>
              <a:t>adecuado</a:t>
            </a:r>
            <a:r>
              <a:rPr lang="en-US" altLang="es-ES" b="0" dirty="0"/>
              <a:t> </a:t>
            </a:r>
            <a:r>
              <a:rPr lang="en-US" altLang="es-ES" b="0" dirty="0" err="1"/>
              <a:t>cuando</a:t>
            </a:r>
            <a:r>
              <a:rPr lang="en-US" altLang="es-ES" b="0" dirty="0"/>
              <a:t> hay </a:t>
            </a:r>
            <a:r>
              <a:rPr lang="en-US" altLang="es-ES" b="0" dirty="0" err="1"/>
              <a:t>límites</a:t>
            </a:r>
            <a:r>
              <a:rPr lang="en-US" altLang="es-ES" b="0" dirty="0"/>
              <a:t> de red o I/O</a:t>
            </a:r>
          </a:p>
        </p:txBody>
      </p:sp>
    </p:spTree>
    <p:extLst>
      <p:ext uri="{BB962C8B-B14F-4D97-AF65-F5344CB8AC3E}">
        <p14:creationId xmlns:p14="http://schemas.microsoft.com/office/powerpoint/2010/main" val="3770564032"/>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a:extLst>
              <a:ext uri="{FF2B5EF4-FFF2-40B4-BE49-F238E27FC236}">
                <a16:creationId xmlns:a16="http://schemas.microsoft.com/office/drawing/2014/main" id="{7A6C2A0A-B194-4C67-B20C-3CC462CE216A}"/>
              </a:ext>
            </a:extLst>
          </p:cNvPr>
          <p:cNvSpPr>
            <a:spLocks noGrp="1" noChangeArrowheads="1"/>
          </p:cNvSpPr>
          <p:nvPr>
            <p:ph type="title" idx="4294967295"/>
          </p:nvPr>
        </p:nvSpPr>
        <p:spPr>
          <a:xfrm>
            <a:off x="442844" y="313375"/>
            <a:ext cx="11125200" cy="889000"/>
          </a:xfrm>
        </p:spPr>
        <p:txBody>
          <a:bodyPr/>
          <a:lstStyle/>
          <a:p>
            <a:r>
              <a:rPr lang="en-US" altLang="es-ES" b="1" dirty="0"/>
              <a:t>Backup Compression</a:t>
            </a:r>
          </a:p>
        </p:txBody>
      </p:sp>
      <p:sp>
        <p:nvSpPr>
          <p:cNvPr id="486403" name="Rectangle 3">
            <a:extLst>
              <a:ext uri="{FF2B5EF4-FFF2-40B4-BE49-F238E27FC236}">
                <a16:creationId xmlns:a16="http://schemas.microsoft.com/office/drawing/2014/main" id="{8AF994AC-0385-4B95-A26B-ACB17EF1EA96}"/>
              </a:ext>
            </a:extLst>
          </p:cNvPr>
          <p:cNvSpPr>
            <a:spLocks noGrp="1" noChangeArrowheads="1"/>
          </p:cNvSpPr>
          <p:nvPr>
            <p:ph type="body" idx="4294967295"/>
          </p:nvPr>
        </p:nvSpPr>
        <p:spPr>
          <a:xfrm>
            <a:off x="2184400" y="1313688"/>
            <a:ext cx="7823200" cy="4419600"/>
          </a:xfrm>
        </p:spPr>
        <p:txBody>
          <a:bodyPr/>
          <a:lstStyle/>
          <a:p>
            <a:pPr>
              <a:buFontTx/>
              <a:buNone/>
            </a:pPr>
            <a:r>
              <a:rPr lang="en-US" altLang="es-ES"/>
              <a:t>	 Data Pump Syntax</a:t>
            </a:r>
          </a:p>
          <a:p>
            <a:pPr marL="1257300" lvl="1" indent="-915988"/>
            <a:r>
              <a:rPr lang="en-US" altLang="es-ES">
                <a:solidFill>
                  <a:srgbClr val="990000"/>
                </a:solidFill>
                <a:latin typeface="Courier New" panose="02070309020205020404" pitchFamily="49" charset="0"/>
              </a:rPr>
              <a:t>PROMPT&gt; expdp hr DIRECTORY=dpump_dir1 DUMPFILE=hr_comp.dmp </a:t>
            </a:r>
            <a:r>
              <a:rPr lang="en-US" altLang="es-ES" b="1">
                <a:solidFill>
                  <a:srgbClr val="990000"/>
                </a:solidFill>
                <a:latin typeface="Courier New" panose="02070309020205020404" pitchFamily="49" charset="0"/>
              </a:rPr>
              <a:t>COMPRESSION=ALL</a:t>
            </a:r>
          </a:p>
          <a:p>
            <a:pPr marL="1257300" lvl="1" indent="-915988"/>
            <a:endParaRPr lang="en-US" altLang="es-ES"/>
          </a:p>
          <a:p>
            <a:pPr marL="1257300" lvl="1" indent="-915988"/>
            <a:r>
              <a:rPr lang="en-US" altLang="es-ES"/>
              <a:t>FAST RMAN Backup Compression Configuration</a:t>
            </a:r>
          </a:p>
          <a:p>
            <a:pPr marL="1257300" lvl="1" indent="-915988"/>
            <a:r>
              <a:rPr lang="en-US" altLang="es-ES">
                <a:solidFill>
                  <a:srgbClr val="990000"/>
                </a:solidFill>
                <a:latin typeface="Courier New" panose="02070309020205020404" pitchFamily="49" charset="0"/>
              </a:rPr>
              <a:t>RMAN&gt; </a:t>
            </a:r>
            <a:r>
              <a:rPr lang="en-US" altLang="es-ES" b="1">
                <a:solidFill>
                  <a:srgbClr val="990000"/>
                </a:solidFill>
                <a:latin typeface="Courier New" panose="02070309020205020404" pitchFamily="49" charset="0"/>
              </a:rPr>
              <a:t>configure compression algorithm 'MEDIUM';</a:t>
            </a:r>
          </a:p>
          <a:p>
            <a:pPr marL="1257300" lvl="1" indent="-915988"/>
            <a:endParaRPr lang="en-US" altLang="es-ES" sz="1200" b="1" i="1">
              <a:latin typeface="Courier New" panose="02070309020205020404" pitchFamily="49" charset="0"/>
            </a:endParaRPr>
          </a:p>
          <a:p>
            <a:pPr>
              <a:buFontTx/>
              <a:buNone/>
            </a:pPr>
            <a:r>
              <a:rPr lang="en-US" altLang="es-ES"/>
              <a:t>	  RMAN Backup Compression Syntax</a:t>
            </a:r>
          </a:p>
          <a:p>
            <a:pPr marL="1257300" lvl="1" indent="-915988"/>
            <a:r>
              <a:rPr lang="en-US" altLang="es-ES">
                <a:solidFill>
                  <a:srgbClr val="990000"/>
                </a:solidFill>
                <a:latin typeface="Courier New" panose="02070309020205020404" pitchFamily="49" charset="0"/>
              </a:rPr>
              <a:t>RMAN&gt; BACKUP AS </a:t>
            </a:r>
            <a:r>
              <a:rPr lang="en-US" altLang="es-ES" b="1">
                <a:solidFill>
                  <a:srgbClr val="990000"/>
                </a:solidFill>
                <a:latin typeface="Courier New" panose="02070309020205020404" pitchFamily="49" charset="0"/>
              </a:rPr>
              <a:t>COMPRESSED BACKUPSET</a:t>
            </a:r>
            <a:r>
              <a:rPr lang="en-US" altLang="es-ES">
                <a:solidFill>
                  <a:srgbClr val="990000"/>
                </a:solidFill>
                <a:latin typeface="Courier New" panose="02070309020205020404" pitchFamily="49" charset="0"/>
              </a:rPr>
              <a:t> DATABASE PLUS ARCHIVELOG;</a:t>
            </a:r>
          </a:p>
          <a:p>
            <a:pPr marL="1257300" lvl="1" indent="-915988"/>
            <a:endParaRPr lang="en-US" altLang="es-ES">
              <a:solidFill>
                <a:srgbClr val="990000"/>
              </a:solidFill>
              <a:latin typeface="Courier New" panose="02070309020205020404" pitchFamily="49" charset="0"/>
            </a:endParaRPr>
          </a:p>
          <a:p>
            <a:pPr marL="1257300" lvl="1" indent="-915988"/>
            <a:endParaRPr lang="en-US" altLang="es-ES" i="1">
              <a:latin typeface="Courier New" panose="02070309020205020404" pitchFamily="49" charset="0"/>
            </a:endParaRPr>
          </a:p>
        </p:txBody>
      </p:sp>
      <p:sp>
        <p:nvSpPr>
          <p:cNvPr id="486404" name="Line 4">
            <a:extLst>
              <a:ext uri="{FF2B5EF4-FFF2-40B4-BE49-F238E27FC236}">
                <a16:creationId xmlns:a16="http://schemas.microsoft.com/office/drawing/2014/main" id="{8280E1E2-92BE-448B-8FB0-4748726226B6}"/>
              </a:ext>
            </a:extLst>
          </p:cNvPr>
          <p:cNvSpPr>
            <a:spLocks noChangeShapeType="1"/>
          </p:cNvSpPr>
          <p:nvPr/>
        </p:nvSpPr>
        <p:spPr bwMode="auto">
          <a:xfrm>
            <a:off x="2267712" y="2937764"/>
            <a:ext cx="6858000" cy="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lIns="92075" tIns="46038" rIns="92075" bIns="46038">
            <a:spAutoFit/>
          </a:bodyPr>
          <a:lstStyle/>
          <a:p>
            <a:endParaRPr lang="es-ES"/>
          </a:p>
        </p:txBody>
      </p:sp>
    </p:spTree>
    <p:extLst>
      <p:ext uri="{BB962C8B-B14F-4D97-AF65-F5344CB8AC3E}">
        <p14:creationId xmlns:p14="http://schemas.microsoft.com/office/powerpoint/2010/main" val="2723729594"/>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a:extLst>
              <a:ext uri="{FF2B5EF4-FFF2-40B4-BE49-F238E27FC236}">
                <a16:creationId xmlns:a16="http://schemas.microsoft.com/office/drawing/2014/main" id="{72CA9027-2B56-437E-9B6C-3CBC9A79BF00}"/>
              </a:ext>
            </a:extLst>
          </p:cNvPr>
          <p:cNvSpPr>
            <a:spLocks noGrp="1" noChangeArrowheads="1"/>
          </p:cNvSpPr>
          <p:nvPr>
            <p:ph type="title" idx="4294967295"/>
          </p:nvPr>
        </p:nvSpPr>
        <p:spPr>
          <a:xfrm>
            <a:off x="533400" y="406400"/>
            <a:ext cx="11125200" cy="489712"/>
          </a:xfrm>
        </p:spPr>
        <p:txBody>
          <a:bodyPr/>
          <a:lstStyle/>
          <a:p>
            <a:r>
              <a:rPr lang="en-US" altLang="es-ES" dirty="0"/>
              <a:t>Oracle Advanced Compression Option</a:t>
            </a:r>
          </a:p>
        </p:txBody>
      </p:sp>
      <p:sp>
        <p:nvSpPr>
          <p:cNvPr id="488451" name="Rectangle 4">
            <a:extLst>
              <a:ext uri="{FF2B5EF4-FFF2-40B4-BE49-F238E27FC236}">
                <a16:creationId xmlns:a16="http://schemas.microsoft.com/office/drawing/2014/main" id="{D633DAF5-3179-4CB5-A56F-DF2C3D9AC364}"/>
              </a:ext>
            </a:extLst>
          </p:cNvPr>
          <p:cNvSpPr>
            <a:spLocks noChangeArrowheads="1"/>
          </p:cNvSpPr>
          <p:nvPr/>
        </p:nvSpPr>
        <p:spPr bwMode="auto">
          <a:xfrm>
            <a:off x="1751015" y="2749552"/>
            <a:ext cx="2060575" cy="1192213"/>
          </a:xfrm>
          <a:prstGeom prst="rect">
            <a:avLst/>
          </a:prstGeom>
          <a:solidFill>
            <a:srgbClr val="DDDDDD"/>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DDDDDD"/>
            </a:extrusionClr>
            <a:contourClr>
              <a:srgbClr val="DDDDDD"/>
            </a:contourClr>
          </a:sp3d>
        </p:spPr>
        <p:txBody>
          <a:bodyPr lIns="92075" tIns="46038" rIns="92075" bIns="46038" anchor="ctr">
            <a:flatTx/>
          </a:bodyPr>
          <a:lstStyle>
            <a:lvl1pPr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eaLnBrk="1" hangingPunct="1"/>
            <a:r>
              <a:rPr lang="en-US" altLang="es-ES" sz="1800" b="0">
                <a:solidFill>
                  <a:srgbClr val="DDDDDD"/>
                </a:solidFill>
              </a:rPr>
              <a:t>Relational Data Compression</a:t>
            </a:r>
          </a:p>
        </p:txBody>
      </p:sp>
      <p:sp>
        <p:nvSpPr>
          <p:cNvPr id="488452" name="Rectangle 5">
            <a:extLst>
              <a:ext uri="{FF2B5EF4-FFF2-40B4-BE49-F238E27FC236}">
                <a16:creationId xmlns:a16="http://schemas.microsoft.com/office/drawing/2014/main" id="{B69DCB2F-3A5E-4387-9BF2-7C5FE148AD46}"/>
              </a:ext>
            </a:extLst>
          </p:cNvPr>
          <p:cNvSpPr>
            <a:spLocks noChangeArrowheads="1"/>
          </p:cNvSpPr>
          <p:nvPr/>
        </p:nvSpPr>
        <p:spPr bwMode="auto">
          <a:xfrm>
            <a:off x="3897315" y="2749552"/>
            <a:ext cx="2060575" cy="1192213"/>
          </a:xfrm>
          <a:prstGeom prst="rect">
            <a:avLst/>
          </a:prstGeom>
          <a:solidFill>
            <a:srgbClr val="DDDDDD"/>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DDDDDD"/>
            </a:extrusionClr>
            <a:contourClr>
              <a:srgbClr val="DDDDDD"/>
            </a:contourClr>
          </a:sp3d>
        </p:spPr>
        <p:txBody>
          <a:bodyPr lIns="92075" tIns="46038" rIns="92075" bIns="46038" anchor="ctr">
            <a:flatTx/>
          </a:bodyPr>
          <a:lstStyle>
            <a:lvl1pPr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eaLnBrk="1" hangingPunct="1"/>
            <a:r>
              <a:rPr lang="en-US" altLang="es-ES" sz="1800" b="0">
                <a:solidFill>
                  <a:srgbClr val="DDDDDD"/>
                </a:solidFill>
              </a:rPr>
              <a:t>Unstructured Data Compression</a:t>
            </a:r>
          </a:p>
        </p:txBody>
      </p:sp>
      <p:sp>
        <p:nvSpPr>
          <p:cNvPr id="488453" name="Rectangle 6">
            <a:extLst>
              <a:ext uri="{FF2B5EF4-FFF2-40B4-BE49-F238E27FC236}">
                <a16:creationId xmlns:a16="http://schemas.microsoft.com/office/drawing/2014/main" id="{33FE471E-40E5-4C63-98E2-021A4FFACEBE}"/>
              </a:ext>
            </a:extLst>
          </p:cNvPr>
          <p:cNvSpPr>
            <a:spLocks noChangeArrowheads="1"/>
          </p:cNvSpPr>
          <p:nvPr/>
        </p:nvSpPr>
        <p:spPr bwMode="auto">
          <a:xfrm>
            <a:off x="6056315" y="2749552"/>
            <a:ext cx="2060575" cy="1192213"/>
          </a:xfrm>
          <a:prstGeom prst="rect">
            <a:avLst/>
          </a:prstGeom>
          <a:solidFill>
            <a:srgbClr val="DDDDDD"/>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DDDDDD"/>
            </a:extrusionClr>
            <a:contourClr>
              <a:srgbClr val="DDDDDD"/>
            </a:contourClr>
          </a:sp3d>
        </p:spPr>
        <p:txBody>
          <a:bodyPr lIns="92075" tIns="46038" rIns="92075" bIns="46038" anchor="ctr">
            <a:flatTx/>
          </a:bodyPr>
          <a:lstStyle>
            <a:lvl1pPr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eaLnBrk="1" hangingPunct="1"/>
            <a:r>
              <a:rPr lang="en-US" altLang="es-ES" sz="1800" b="0">
                <a:solidFill>
                  <a:srgbClr val="DDDDDD"/>
                </a:solidFill>
              </a:rPr>
              <a:t>Backup Data Compression</a:t>
            </a:r>
          </a:p>
        </p:txBody>
      </p:sp>
      <p:sp>
        <p:nvSpPr>
          <p:cNvPr id="488454" name="Rectangle 7">
            <a:extLst>
              <a:ext uri="{FF2B5EF4-FFF2-40B4-BE49-F238E27FC236}">
                <a16:creationId xmlns:a16="http://schemas.microsoft.com/office/drawing/2014/main" id="{63A6B487-750D-484E-B474-325A982D675F}"/>
              </a:ext>
            </a:extLst>
          </p:cNvPr>
          <p:cNvSpPr>
            <a:spLocks noChangeArrowheads="1"/>
          </p:cNvSpPr>
          <p:nvPr/>
        </p:nvSpPr>
        <p:spPr bwMode="auto">
          <a:xfrm>
            <a:off x="8215315" y="2749552"/>
            <a:ext cx="2060575" cy="1192213"/>
          </a:xfrm>
          <a:prstGeom prst="rect">
            <a:avLst/>
          </a:prstGeom>
          <a:solidFill>
            <a:srgbClr val="DDDDDD"/>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DDDDDD"/>
            </a:extrusionClr>
            <a:contourClr>
              <a:srgbClr val="DDDDDD"/>
            </a:contourClr>
          </a:sp3d>
        </p:spPr>
        <p:txBody>
          <a:bodyPr lIns="92075" tIns="46038" rIns="92075" bIns="46038" anchor="ctr">
            <a:flatTx/>
          </a:bodyPr>
          <a:lstStyle>
            <a:lvl1pPr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eaLnBrk="1" hangingPunct="1"/>
            <a:r>
              <a:rPr lang="en-US" altLang="es-ES" sz="1800"/>
              <a:t>Network Data Compression</a:t>
            </a:r>
          </a:p>
        </p:txBody>
      </p:sp>
      <p:sp>
        <p:nvSpPr>
          <p:cNvPr id="488455" name="Text Box 8">
            <a:extLst>
              <a:ext uri="{FF2B5EF4-FFF2-40B4-BE49-F238E27FC236}">
                <a16:creationId xmlns:a16="http://schemas.microsoft.com/office/drawing/2014/main" id="{144E12E6-8FE1-44D4-AEBA-8F99E086273E}"/>
              </a:ext>
            </a:extLst>
          </p:cNvPr>
          <p:cNvSpPr txBox="1">
            <a:spLocks noChangeArrowheads="1"/>
          </p:cNvSpPr>
          <p:nvPr/>
        </p:nvSpPr>
        <p:spPr bwMode="auto">
          <a:xfrm>
            <a:off x="1778000" y="1565277"/>
            <a:ext cx="2057400" cy="1109663"/>
          </a:xfrm>
          <a:prstGeom prst="rect">
            <a:avLst/>
          </a:prstGeom>
          <a:solidFill>
            <a:srgbClr val="FF4747"/>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4747"/>
            </a:extrusionClr>
            <a:contourClr>
              <a:srgbClr val="FF4747"/>
            </a:contourClr>
          </a:sp3d>
        </p:spPr>
        <p:txBody>
          <a:bodyPr lIns="92075" tIns="46038" rIns="92075" bIns="46038" anchor="ctr">
            <a:flatTx/>
          </a:bodyPr>
          <a:lstStyle>
            <a:lvl1pPr marL="114300" indent="-114300" defTabSz="685800" eaLnBrk="0" hangingPunct="0">
              <a:defRPr sz="2000" b="1">
                <a:solidFill>
                  <a:schemeClr val="tx1"/>
                </a:solidFill>
                <a:latin typeface="Arial" panose="020B0604020202020204" pitchFamily="34" charset="0"/>
              </a:defRPr>
            </a:lvl1pPr>
            <a:lvl2pPr marL="742950" indent="-285750" defTabSz="685800" eaLnBrk="0" hangingPunct="0">
              <a:defRPr sz="2000" b="1">
                <a:solidFill>
                  <a:schemeClr val="tx1"/>
                </a:solidFill>
                <a:latin typeface="Arial" panose="020B0604020202020204" pitchFamily="34" charset="0"/>
              </a:defRPr>
            </a:lvl2pPr>
            <a:lvl3pPr marL="1143000" indent="-228600" defTabSz="685800" eaLnBrk="0" hangingPunct="0">
              <a:defRPr sz="2000" b="1">
                <a:solidFill>
                  <a:schemeClr val="tx1"/>
                </a:solidFill>
                <a:latin typeface="Arial" panose="020B0604020202020204" pitchFamily="34" charset="0"/>
              </a:defRPr>
            </a:lvl3pPr>
            <a:lvl4pPr marL="1600200" indent="-228600" defTabSz="685800" eaLnBrk="0" hangingPunct="0">
              <a:defRPr sz="2000" b="1">
                <a:solidFill>
                  <a:schemeClr val="tx1"/>
                </a:solidFill>
                <a:latin typeface="Arial" panose="020B0604020202020204" pitchFamily="34" charset="0"/>
              </a:defRPr>
            </a:lvl4pPr>
            <a:lvl5pPr marL="2057400" indent="-228600" defTabSz="685800" eaLnBrk="0" hangingPunct="0">
              <a:defRPr sz="2000" b="1">
                <a:solidFill>
                  <a:schemeClr val="tx1"/>
                </a:solidFill>
                <a:latin typeface="Arial" panose="020B0604020202020204" pitchFamily="34" charset="0"/>
              </a:defRPr>
            </a:lvl5pPr>
            <a:lvl6pPr marL="2514600" indent="-228600" algn="ctr" defTabSz="685800"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defTabSz="685800"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defTabSz="685800"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defTabSz="685800"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gn="l" eaLnBrk="1" hangingPunct="1">
              <a:buClr>
                <a:srgbClr val="969696"/>
              </a:buClr>
              <a:buFontTx/>
              <a:buChar char="•"/>
            </a:pPr>
            <a:r>
              <a:rPr lang="en-US" altLang="es-ES" sz="1500" i="1">
                <a:solidFill>
                  <a:srgbClr val="969696"/>
                </a:solidFill>
              </a:rPr>
              <a:t>OLTP Table Compression</a:t>
            </a:r>
          </a:p>
        </p:txBody>
      </p:sp>
      <p:sp>
        <p:nvSpPr>
          <p:cNvPr id="488456" name="Text Box 9">
            <a:extLst>
              <a:ext uri="{FF2B5EF4-FFF2-40B4-BE49-F238E27FC236}">
                <a16:creationId xmlns:a16="http://schemas.microsoft.com/office/drawing/2014/main" id="{3EF52DAA-C097-4E72-8C36-C44F4E5B1891}"/>
              </a:ext>
            </a:extLst>
          </p:cNvPr>
          <p:cNvSpPr txBox="1">
            <a:spLocks noChangeArrowheads="1"/>
          </p:cNvSpPr>
          <p:nvPr/>
        </p:nvSpPr>
        <p:spPr bwMode="auto">
          <a:xfrm>
            <a:off x="3937000" y="1565277"/>
            <a:ext cx="2057400" cy="1109663"/>
          </a:xfrm>
          <a:prstGeom prst="rect">
            <a:avLst/>
          </a:prstGeom>
          <a:solidFill>
            <a:srgbClr val="FF4747"/>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4747"/>
            </a:extrusionClr>
            <a:contourClr>
              <a:srgbClr val="FF4747"/>
            </a:contourClr>
          </a:sp3d>
        </p:spPr>
        <p:txBody>
          <a:bodyPr lIns="92075" tIns="46038" rIns="92075" bIns="46038" anchor="ctr">
            <a:flatTx/>
          </a:bodyPr>
          <a:lstStyle>
            <a:lvl1pPr marL="114300" indent="-114300"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gn="l" eaLnBrk="1" hangingPunct="1">
              <a:buClr>
                <a:srgbClr val="969696"/>
              </a:buClr>
              <a:buFontTx/>
              <a:buChar char="•"/>
            </a:pPr>
            <a:r>
              <a:rPr lang="en-US" altLang="es-ES" sz="1500" i="1">
                <a:solidFill>
                  <a:srgbClr val="969696"/>
                </a:solidFill>
              </a:rPr>
              <a:t>SecureFiles Deduplication</a:t>
            </a:r>
          </a:p>
          <a:p>
            <a:pPr algn="l" eaLnBrk="1" hangingPunct="1">
              <a:spcBef>
                <a:spcPct val="25000"/>
              </a:spcBef>
              <a:buClr>
                <a:srgbClr val="969696"/>
              </a:buClr>
              <a:buFontTx/>
              <a:buChar char="•"/>
            </a:pPr>
            <a:r>
              <a:rPr lang="en-US" altLang="es-ES" sz="1500" i="1">
                <a:solidFill>
                  <a:srgbClr val="969696"/>
                </a:solidFill>
              </a:rPr>
              <a:t>SecureFiles  Compression</a:t>
            </a:r>
          </a:p>
        </p:txBody>
      </p:sp>
      <p:sp>
        <p:nvSpPr>
          <p:cNvPr id="488457" name="Text Box 10">
            <a:extLst>
              <a:ext uri="{FF2B5EF4-FFF2-40B4-BE49-F238E27FC236}">
                <a16:creationId xmlns:a16="http://schemas.microsoft.com/office/drawing/2014/main" id="{D7CD8741-1AE7-480F-A365-D30B7740EBC4}"/>
              </a:ext>
            </a:extLst>
          </p:cNvPr>
          <p:cNvSpPr txBox="1">
            <a:spLocks noChangeArrowheads="1"/>
          </p:cNvSpPr>
          <p:nvPr/>
        </p:nvSpPr>
        <p:spPr bwMode="auto">
          <a:xfrm>
            <a:off x="6096002" y="1552577"/>
            <a:ext cx="2074863" cy="1109663"/>
          </a:xfrm>
          <a:prstGeom prst="rect">
            <a:avLst/>
          </a:prstGeom>
          <a:solidFill>
            <a:srgbClr val="FF4747"/>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4747"/>
            </a:extrusionClr>
            <a:contourClr>
              <a:srgbClr val="FF4747"/>
            </a:contourClr>
          </a:sp3d>
        </p:spPr>
        <p:txBody>
          <a:bodyPr lIns="92075" tIns="46038" rIns="92075" bIns="46038" anchor="ctr">
            <a:flatTx/>
          </a:bodyPr>
          <a:lstStyle>
            <a:lvl1pPr marL="114300" indent="-114300"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gn="l" eaLnBrk="1" hangingPunct="1">
              <a:buClr>
                <a:srgbClr val="969696"/>
              </a:buClr>
              <a:buFontTx/>
              <a:buChar char="•"/>
            </a:pPr>
            <a:r>
              <a:rPr lang="en-US" altLang="es-ES" sz="1500" i="1">
                <a:solidFill>
                  <a:srgbClr val="969696"/>
                </a:solidFill>
              </a:rPr>
              <a:t>Data Pump Data Compression</a:t>
            </a:r>
          </a:p>
          <a:p>
            <a:pPr algn="l" eaLnBrk="1" hangingPunct="1">
              <a:spcBef>
                <a:spcPct val="25000"/>
              </a:spcBef>
              <a:buClr>
                <a:srgbClr val="969696"/>
              </a:buClr>
              <a:buFontTx/>
              <a:buChar char="•"/>
            </a:pPr>
            <a:r>
              <a:rPr lang="en-US" altLang="es-ES" sz="1500" i="1">
                <a:solidFill>
                  <a:srgbClr val="969696"/>
                </a:solidFill>
              </a:rPr>
              <a:t>RMAN Fast Backup Compression</a:t>
            </a:r>
          </a:p>
        </p:txBody>
      </p:sp>
      <p:sp>
        <p:nvSpPr>
          <p:cNvPr id="488458" name="Text Box 11">
            <a:extLst>
              <a:ext uri="{FF2B5EF4-FFF2-40B4-BE49-F238E27FC236}">
                <a16:creationId xmlns:a16="http://schemas.microsoft.com/office/drawing/2014/main" id="{E77A6C64-47FC-4139-8D95-10EF10FDD24C}"/>
              </a:ext>
            </a:extLst>
          </p:cNvPr>
          <p:cNvSpPr txBox="1">
            <a:spLocks noChangeArrowheads="1"/>
          </p:cNvSpPr>
          <p:nvPr/>
        </p:nvSpPr>
        <p:spPr bwMode="auto">
          <a:xfrm>
            <a:off x="8267700" y="1539877"/>
            <a:ext cx="2057400" cy="1109663"/>
          </a:xfrm>
          <a:prstGeom prst="rect">
            <a:avLst/>
          </a:prstGeom>
          <a:solidFill>
            <a:srgbClr val="FF4747"/>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4747"/>
            </a:extrusionClr>
            <a:contourClr>
              <a:srgbClr val="FF4747"/>
            </a:contourClr>
          </a:sp3d>
        </p:spPr>
        <p:txBody>
          <a:bodyPr lIns="92075" tIns="46038" rIns="92075" bIns="46038" anchor="ctr">
            <a:flatTx/>
          </a:bodyPr>
          <a:lstStyle>
            <a:lvl1pPr marL="114300" indent="-114300" eaLnBrk="0" hangingPunct="0">
              <a:defRPr sz="2000" b="1">
                <a:solidFill>
                  <a:schemeClr val="tx1"/>
                </a:solidFill>
                <a:latin typeface="Arial" panose="020B0604020202020204" pitchFamily="34" charset="0"/>
              </a:defRPr>
            </a:lvl1pPr>
            <a:lvl2pPr marL="742950" indent="-285750" eaLnBrk="0" hangingPunct="0">
              <a:defRPr sz="2000" b="1">
                <a:solidFill>
                  <a:schemeClr val="tx1"/>
                </a:solidFill>
                <a:latin typeface="Arial" panose="020B0604020202020204" pitchFamily="34" charset="0"/>
              </a:defRPr>
            </a:lvl2pPr>
            <a:lvl3pPr marL="1143000" indent="-228600" eaLnBrk="0" hangingPunct="0">
              <a:defRPr sz="2000" b="1">
                <a:solidFill>
                  <a:schemeClr val="tx1"/>
                </a:solidFill>
                <a:latin typeface="Arial" panose="020B0604020202020204" pitchFamily="34" charset="0"/>
              </a:defRPr>
            </a:lvl3pPr>
            <a:lvl4pPr marL="1600200" indent="-228600" eaLnBrk="0" hangingPunct="0">
              <a:defRPr sz="2000" b="1">
                <a:solidFill>
                  <a:schemeClr val="tx1"/>
                </a:solidFill>
                <a:latin typeface="Arial" panose="020B0604020202020204" pitchFamily="34" charset="0"/>
              </a:defRPr>
            </a:lvl4pPr>
            <a:lvl5pPr marL="2057400" indent="-228600" eaLnBrk="0" hangingPunct="0">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gn="l" eaLnBrk="1" hangingPunct="1">
              <a:buClr>
                <a:schemeClr val="bg1"/>
              </a:buClr>
              <a:buFontTx/>
              <a:buChar char="•"/>
            </a:pPr>
            <a:r>
              <a:rPr lang="en-US" altLang="es-ES" sz="1500" i="1">
                <a:solidFill>
                  <a:schemeClr val="bg1"/>
                </a:solidFill>
              </a:rPr>
              <a:t>Data Guard Redo Transport Compression</a:t>
            </a:r>
          </a:p>
        </p:txBody>
      </p:sp>
      <p:sp>
        <p:nvSpPr>
          <p:cNvPr id="488460" name="Rectangle 3">
            <a:extLst>
              <a:ext uri="{FF2B5EF4-FFF2-40B4-BE49-F238E27FC236}">
                <a16:creationId xmlns:a16="http://schemas.microsoft.com/office/drawing/2014/main" id="{63FD66A5-9D97-43B7-997F-76B471255F0F}"/>
              </a:ext>
            </a:extLst>
          </p:cNvPr>
          <p:cNvSpPr>
            <a:spLocks noChangeArrowheads="1"/>
          </p:cNvSpPr>
          <p:nvPr/>
        </p:nvSpPr>
        <p:spPr bwMode="auto">
          <a:xfrm>
            <a:off x="3111500" y="4356100"/>
            <a:ext cx="5670550" cy="130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227013" indent="-227013" algn="l" eaLnBrk="0" hangingPunct="0">
              <a:spcBef>
                <a:spcPct val="20000"/>
              </a:spcBef>
              <a:buChar char="•"/>
              <a:defRPr sz="2400">
                <a:solidFill>
                  <a:schemeClr val="tx1"/>
                </a:solidFill>
                <a:latin typeface="Arial" panose="020B0604020202020204" pitchFamily="34" charset="0"/>
              </a:defRPr>
            </a:lvl1pPr>
            <a:lvl2pPr marL="569913" indent="-228600" algn="l" eaLnBrk="0" hangingPunct="0">
              <a:spcBef>
                <a:spcPct val="20000"/>
              </a:spcBef>
              <a:buChar char="•"/>
              <a:defRPr sz="2000">
                <a:solidFill>
                  <a:schemeClr val="tx1"/>
                </a:solidFill>
                <a:latin typeface="Arial" panose="020B0604020202020204" pitchFamily="34" charset="0"/>
              </a:defRPr>
            </a:lvl2pPr>
            <a:lvl3pPr marL="1143000" indent="-228600" algn="l" eaLnBrk="0" hangingPunct="0">
              <a:spcBef>
                <a:spcPct val="20000"/>
              </a:spcBef>
              <a:buChar char="•"/>
              <a:defRPr sz="2000">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Char char="•"/>
              <a:defRPr sz="2000">
                <a:solidFill>
                  <a:schemeClr val="tx1"/>
                </a:solidFill>
                <a:latin typeface="Arial" panose="020B0604020202020204" pitchFamily="34" charset="0"/>
              </a:defRPr>
            </a:lvl9pPr>
          </a:lstStyle>
          <a:p>
            <a:pPr>
              <a:lnSpc>
                <a:spcPct val="100000"/>
              </a:lnSpc>
              <a:spcBef>
                <a:spcPct val="50000"/>
              </a:spcBef>
            </a:pPr>
            <a:r>
              <a:rPr lang="en-US" altLang="es-ES" sz="2000"/>
              <a:t>Reduce requerimientos de recursos y costes </a:t>
            </a:r>
          </a:p>
          <a:p>
            <a:pPr lvl="1">
              <a:lnSpc>
                <a:spcPct val="100000"/>
              </a:lnSpc>
            </a:pPr>
            <a:r>
              <a:rPr lang="en-US" altLang="es-ES" sz="1800"/>
              <a:t>Almacenamiento</a:t>
            </a:r>
          </a:p>
          <a:p>
            <a:pPr lvl="1">
              <a:lnSpc>
                <a:spcPct val="100000"/>
              </a:lnSpc>
            </a:pPr>
            <a:r>
              <a:rPr lang="en-US" altLang="es-ES" sz="1800"/>
              <a:t>Ancho de banda</a:t>
            </a:r>
          </a:p>
          <a:p>
            <a:pPr lvl="1">
              <a:lnSpc>
                <a:spcPct val="100000"/>
              </a:lnSpc>
            </a:pPr>
            <a:r>
              <a:rPr lang="en-US" altLang="es-ES" sz="1800"/>
              <a:t>Uso de memoria</a:t>
            </a:r>
          </a:p>
        </p:txBody>
      </p:sp>
    </p:spTree>
    <p:extLst>
      <p:ext uri="{BB962C8B-B14F-4D97-AF65-F5344CB8AC3E}">
        <p14:creationId xmlns:p14="http://schemas.microsoft.com/office/powerpoint/2010/main" val="1181161206"/>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Rectangle 2">
            <a:extLst>
              <a:ext uri="{FF2B5EF4-FFF2-40B4-BE49-F238E27FC236}">
                <a16:creationId xmlns:a16="http://schemas.microsoft.com/office/drawing/2014/main" id="{018A0606-AA4C-49D1-AE92-72EB4162A984}"/>
              </a:ext>
            </a:extLst>
          </p:cNvPr>
          <p:cNvSpPr>
            <a:spLocks noGrp="1" noChangeArrowheads="1"/>
          </p:cNvSpPr>
          <p:nvPr>
            <p:ph type="title" idx="4294967295"/>
          </p:nvPr>
        </p:nvSpPr>
        <p:spPr>
          <a:xfrm>
            <a:off x="504245" y="205330"/>
            <a:ext cx="10515600" cy="1325563"/>
          </a:xfrm>
        </p:spPr>
        <p:txBody>
          <a:bodyPr/>
          <a:lstStyle/>
          <a:p>
            <a:r>
              <a:rPr lang="en-US" altLang="es-ES" dirty="0" err="1"/>
              <a:t>Compresión</a:t>
            </a:r>
            <a:r>
              <a:rPr lang="en-US" altLang="es-ES" dirty="0"/>
              <a:t> de Red</a:t>
            </a:r>
            <a:br>
              <a:rPr lang="en-US" altLang="es-ES" dirty="0"/>
            </a:br>
            <a:r>
              <a:rPr lang="en-US" altLang="es-ES" sz="2400" dirty="0">
                <a:solidFill>
                  <a:schemeClr val="accent1"/>
                </a:solidFill>
              </a:rPr>
              <a:t>Data Guard Redo Transport Services</a:t>
            </a:r>
          </a:p>
        </p:txBody>
      </p:sp>
      <p:sp>
        <p:nvSpPr>
          <p:cNvPr id="489475" name="Rectangle 3">
            <a:extLst>
              <a:ext uri="{FF2B5EF4-FFF2-40B4-BE49-F238E27FC236}">
                <a16:creationId xmlns:a16="http://schemas.microsoft.com/office/drawing/2014/main" id="{87948AB5-48E4-47BF-BA89-E72083535F8D}"/>
              </a:ext>
            </a:extLst>
          </p:cNvPr>
          <p:cNvSpPr>
            <a:spLocks noGrp="1" noChangeArrowheads="1"/>
          </p:cNvSpPr>
          <p:nvPr>
            <p:ph type="body" idx="4294967295"/>
          </p:nvPr>
        </p:nvSpPr>
        <p:spPr>
          <a:xfrm>
            <a:off x="1956816" y="1481328"/>
            <a:ext cx="8147050" cy="4406900"/>
          </a:xfrm>
        </p:spPr>
        <p:txBody>
          <a:bodyPr/>
          <a:lstStyle/>
          <a:p>
            <a:pPr marL="457200" indent="-457200">
              <a:buFont typeface="Arial" panose="020B0604020202020204" pitchFamily="34" charset="0"/>
              <a:buChar char="•"/>
            </a:pPr>
            <a:r>
              <a:rPr lang="en-US" altLang="es-ES" dirty="0">
                <a:solidFill>
                  <a:srgbClr val="000000"/>
                </a:solidFill>
              </a:rPr>
              <a:t>Data Guard Redo Transport Services</a:t>
            </a:r>
            <a:r>
              <a:rPr lang="en-US" altLang="es-ES" dirty="0">
                <a:solidFill>
                  <a:srgbClr val="000000"/>
                </a:solidFill>
                <a:latin typeface="Garamond" panose="02020404030301010803" pitchFamily="18" charset="0"/>
              </a:rPr>
              <a:t> </a:t>
            </a:r>
            <a:r>
              <a:rPr lang="en-US" altLang="es-ES" dirty="0" err="1">
                <a:solidFill>
                  <a:srgbClr val="000000"/>
                </a:solidFill>
              </a:rPr>
              <a:t>transfiere</a:t>
            </a:r>
            <a:r>
              <a:rPr lang="en-US" altLang="es-ES" dirty="0">
                <a:solidFill>
                  <a:srgbClr val="000000"/>
                </a:solidFill>
              </a:rPr>
              <a:t> </a:t>
            </a:r>
            <a:r>
              <a:rPr lang="en-US" altLang="es-ES" dirty="0" err="1">
                <a:solidFill>
                  <a:srgbClr val="000000"/>
                </a:solidFill>
              </a:rPr>
              <a:t>datos</a:t>
            </a:r>
            <a:r>
              <a:rPr lang="en-US" altLang="es-ES" dirty="0">
                <a:solidFill>
                  <a:srgbClr val="000000"/>
                </a:solidFill>
              </a:rPr>
              <a:t> de log a base standby</a:t>
            </a:r>
          </a:p>
          <a:p>
            <a:pPr marL="457200" indent="-457200">
              <a:buFont typeface="Arial" panose="020B0604020202020204" pitchFamily="34" charset="0"/>
              <a:buChar char="•"/>
            </a:pPr>
            <a:r>
              <a:rPr lang="en-US" altLang="es-ES" dirty="0">
                <a:solidFill>
                  <a:srgbClr val="000000"/>
                </a:solidFill>
                <a:latin typeface="Arabic Transparent" panose="020B0604020202020204" pitchFamily="34" charset="0"/>
              </a:rPr>
              <a:t>Con Advanced Compression, redo data </a:t>
            </a:r>
            <a:r>
              <a:rPr lang="en-US" altLang="es-ES" dirty="0" err="1">
                <a:solidFill>
                  <a:srgbClr val="000000"/>
                </a:solidFill>
                <a:latin typeface="Arabic Transparent" panose="020B0604020202020204" pitchFamily="34" charset="0"/>
              </a:rPr>
              <a:t>pueden</a:t>
            </a:r>
            <a:r>
              <a:rPr lang="en-US" altLang="es-ES" dirty="0">
                <a:solidFill>
                  <a:srgbClr val="000000"/>
                </a:solidFill>
                <a:latin typeface="Arabic Transparent" panose="020B0604020202020204" pitchFamily="34" charset="0"/>
              </a:rPr>
              <a:t> ser </a:t>
            </a:r>
            <a:r>
              <a:rPr lang="en-US" altLang="es-ES" dirty="0" err="1">
                <a:solidFill>
                  <a:srgbClr val="000000"/>
                </a:solidFill>
                <a:latin typeface="Arabic Transparent" panose="020B0604020202020204" pitchFamily="34" charset="0"/>
              </a:rPr>
              <a:t>transmitidos</a:t>
            </a:r>
            <a:r>
              <a:rPr lang="en-US" altLang="es-ES" dirty="0">
                <a:solidFill>
                  <a:srgbClr val="000000"/>
                </a:solidFill>
                <a:latin typeface="Arabic Transparent" panose="020B0604020202020204" pitchFamily="34" charset="0"/>
              </a:rPr>
              <a:t> </a:t>
            </a:r>
            <a:r>
              <a:rPr lang="en-US" altLang="es-ES" dirty="0" err="1">
                <a:solidFill>
                  <a:srgbClr val="000000"/>
                </a:solidFill>
                <a:latin typeface="Arabic Transparent" panose="020B0604020202020204" pitchFamily="34" charset="0"/>
              </a:rPr>
              <a:t>en</a:t>
            </a:r>
            <a:r>
              <a:rPr lang="en-US" altLang="es-ES" dirty="0">
                <a:solidFill>
                  <a:srgbClr val="000000"/>
                </a:solidFill>
                <a:latin typeface="Arabic Transparent" panose="020B0604020202020204" pitchFamily="34" charset="0"/>
              </a:rPr>
              <a:t> </a:t>
            </a:r>
            <a:r>
              <a:rPr lang="en-US" altLang="es-ES" dirty="0" err="1">
                <a:solidFill>
                  <a:srgbClr val="000000"/>
                </a:solidFill>
                <a:latin typeface="Arabic Transparent" panose="020B0604020202020204" pitchFamily="34" charset="0"/>
              </a:rPr>
              <a:t>formato</a:t>
            </a:r>
            <a:r>
              <a:rPr lang="en-US" altLang="es-ES" dirty="0">
                <a:solidFill>
                  <a:srgbClr val="000000"/>
                </a:solidFill>
                <a:latin typeface="Arabic Transparent" panose="020B0604020202020204" pitchFamily="34" charset="0"/>
              </a:rPr>
              <a:t> </a:t>
            </a:r>
            <a:r>
              <a:rPr lang="en-US" altLang="es-ES" dirty="0" err="1">
                <a:solidFill>
                  <a:srgbClr val="000000"/>
                </a:solidFill>
                <a:latin typeface="Arabic Transparent" panose="020B0604020202020204" pitchFamily="34" charset="0"/>
              </a:rPr>
              <a:t>comprimido</a:t>
            </a:r>
            <a:r>
              <a:rPr lang="en-US" altLang="es-ES" dirty="0">
                <a:solidFill>
                  <a:srgbClr val="000000"/>
                </a:solidFill>
                <a:latin typeface="Arabic Transparent" panose="020B0604020202020204" pitchFamily="34" charset="0"/>
              </a:rPr>
              <a:t> para </a:t>
            </a:r>
            <a:r>
              <a:rPr lang="en-US" altLang="es-ES" dirty="0" err="1">
                <a:solidFill>
                  <a:srgbClr val="000000"/>
                </a:solidFill>
                <a:latin typeface="Arabic Transparent" panose="020B0604020202020204" pitchFamily="34" charset="0"/>
              </a:rPr>
              <a:t>reducir</a:t>
            </a:r>
            <a:r>
              <a:rPr lang="en-US" altLang="es-ES" dirty="0">
                <a:solidFill>
                  <a:srgbClr val="000000"/>
                </a:solidFill>
                <a:latin typeface="Arabic Transparent" panose="020B0604020202020204" pitchFamily="34" charset="0"/>
              </a:rPr>
              <a:t> </a:t>
            </a:r>
            <a:r>
              <a:rPr lang="en-US" altLang="es-ES" dirty="0" err="1">
                <a:solidFill>
                  <a:srgbClr val="000000"/>
                </a:solidFill>
                <a:latin typeface="Arabic Transparent" panose="020B0604020202020204" pitchFamily="34" charset="0"/>
              </a:rPr>
              <a:t>consumo</a:t>
            </a:r>
            <a:r>
              <a:rPr lang="en-US" altLang="es-ES" dirty="0">
                <a:solidFill>
                  <a:srgbClr val="000000"/>
                </a:solidFill>
                <a:latin typeface="Arabic Transparent" panose="020B0604020202020204" pitchFamily="34" charset="0"/>
              </a:rPr>
              <a:t> de ancho </a:t>
            </a:r>
            <a:r>
              <a:rPr lang="en-US" altLang="es-ES" dirty="0" err="1">
                <a:solidFill>
                  <a:srgbClr val="000000"/>
                </a:solidFill>
                <a:latin typeface="Arabic Transparent" panose="020B0604020202020204" pitchFamily="34" charset="0"/>
              </a:rPr>
              <a:t>banda</a:t>
            </a:r>
            <a:r>
              <a:rPr lang="en-US" altLang="es-ES" dirty="0">
                <a:solidFill>
                  <a:srgbClr val="000000"/>
                </a:solidFill>
                <a:latin typeface="Arabic Transparent" panose="020B0604020202020204" pitchFamily="34" charset="0"/>
              </a:rPr>
              <a:t> y </a:t>
            </a:r>
            <a:r>
              <a:rPr lang="en-US" altLang="es-ES" dirty="0" err="1">
                <a:solidFill>
                  <a:srgbClr val="000000"/>
                </a:solidFill>
                <a:latin typeface="Arabic Transparent" panose="020B0604020202020204" pitchFamily="34" charset="0"/>
              </a:rPr>
              <a:t>tiempo</a:t>
            </a:r>
            <a:r>
              <a:rPr lang="en-US" altLang="es-ES" dirty="0">
                <a:solidFill>
                  <a:srgbClr val="000000"/>
                </a:solidFill>
                <a:latin typeface="Arabic Transparent" panose="020B0604020202020204" pitchFamily="34" charset="0"/>
              </a:rPr>
              <a:t> de </a:t>
            </a:r>
            <a:r>
              <a:rPr lang="en-US" altLang="es-ES" dirty="0" err="1">
                <a:solidFill>
                  <a:srgbClr val="000000"/>
                </a:solidFill>
                <a:latin typeface="Arabic Transparent" panose="020B0604020202020204" pitchFamily="34" charset="0"/>
              </a:rPr>
              <a:t>transmisi</a:t>
            </a:r>
            <a:r>
              <a:rPr lang="en-US" altLang="es-ES" dirty="0" err="1">
                <a:solidFill>
                  <a:srgbClr val="000000"/>
                </a:solidFill>
                <a:latin typeface="Arial Unicode MS"/>
              </a:rPr>
              <a:t>ó</a:t>
            </a:r>
            <a:r>
              <a:rPr lang="en-US" altLang="es-ES" dirty="0" err="1">
                <a:solidFill>
                  <a:srgbClr val="000000"/>
                </a:solidFill>
                <a:latin typeface="Arabic Transparent" panose="020B0604020202020204" pitchFamily="34" charset="0"/>
              </a:rPr>
              <a:t>n</a:t>
            </a:r>
            <a:r>
              <a:rPr lang="en-US" altLang="es-ES" dirty="0">
                <a:solidFill>
                  <a:srgbClr val="000000"/>
                </a:solidFill>
                <a:latin typeface="Arabic Transparent" panose="020B0604020202020204" pitchFamily="34" charset="0"/>
              </a:rPr>
              <a:t> </a:t>
            </a:r>
          </a:p>
          <a:p>
            <a:pPr marL="457200" indent="-457200">
              <a:buFont typeface="Arial" panose="020B0604020202020204" pitchFamily="34" charset="0"/>
              <a:buChar char="•"/>
            </a:pPr>
            <a:r>
              <a:rPr lang="en-US" altLang="es-ES" dirty="0">
                <a:solidFill>
                  <a:srgbClr val="000000"/>
                </a:solidFill>
                <a:latin typeface="Arabic Transparent" panose="020B0604020202020204" pitchFamily="34" charset="0"/>
              </a:rPr>
              <a:t> 12c </a:t>
            </a:r>
            <a:r>
              <a:rPr lang="en-US" altLang="es-ES" dirty="0">
                <a:solidFill>
                  <a:srgbClr val="000000"/>
                </a:solidFill>
              </a:rPr>
              <a:t>synchronous redo transport (SYNC) o asynchronous redo transport (ASYNC).</a:t>
            </a:r>
            <a:r>
              <a:rPr lang="en-US" altLang="es-ES" dirty="0">
                <a:solidFill>
                  <a:srgbClr val="000000"/>
                </a:solidFill>
                <a:latin typeface="Garamond" panose="02020404030301010803" pitchFamily="18" charset="0"/>
              </a:rPr>
              <a:t> </a:t>
            </a:r>
            <a:endParaRPr lang="en-US" altLang="es-ES" dirty="0">
              <a:solidFill>
                <a:srgbClr val="000000"/>
              </a:solidFill>
              <a:latin typeface="Arabic Transparent" panose="020B0604020202020204" pitchFamily="34" charset="0"/>
            </a:endParaRPr>
          </a:p>
          <a:p>
            <a:pPr marL="457200" indent="-457200">
              <a:buFont typeface="Arial" panose="020B0604020202020204" pitchFamily="34" charset="0"/>
              <a:buChar char="•"/>
            </a:pPr>
            <a:r>
              <a:rPr lang="en-US" altLang="es-ES" dirty="0" err="1">
                <a:latin typeface="Arial Unicode MS" pitchFamily="34" charset="-128"/>
              </a:rPr>
              <a:t>Ejemplo</a:t>
            </a:r>
            <a:r>
              <a:rPr lang="en-US" altLang="es-ES" dirty="0">
                <a:latin typeface="Arial Unicode MS" pitchFamily="34" charset="-128"/>
              </a:rPr>
              <a:t>:</a:t>
            </a:r>
          </a:p>
          <a:p>
            <a:pPr marL="800100" lvl="1" indent="-342900">
              <a:buFont typeface="Arial" panose="020B0604020202020204" pitchFamily="34" charset="0"/>
              <a:buChar char="•"/>
            </a:pPr>
            <a:r>
              <a:rPr lang="en-US" altLang="es-ES" dirty="0">
                <a:solidFill>
                  <a:srgbClr val="990000"/>
                </a:solidFill>
                <a:latin typeface="Courier New" panose="02070309020205020404" pitchFamily="49" charset="0"/>
              </a:rPr>
              <a:t>LOG_ARCHIVE_DEST_3='SERVICE=</a:t>
            </a:r>
            <a:r>
              <a:rPr lang="en-US" altLang="es-ES" dirty="0" err="1">
                <a:solidFill>
                  <a:srgbClr val="990000"/>
                </a:solidFill>
                <a:latin typeface="Courier New" panose="02070309020205020404" pitchFamily="49" charset="0"/>
              </a:rPr>
              <a:t>denver</a:t>
            </a:r>
            <a:r>
              <a:rPr lang="en-US" altLang="es-ES" dirty="0">
                <a:solidFill>
                  <a:srgbClr val="990000"/>
                </a:solidFill>
                <a:latin typeface="Courier New" panose="02070309020205020404" pitchFamily="49" charset="0"/>
              </a:rPr>
              <a:t> SYNC </a:t>
            </a:r>
            <a:r>
              <a:rPr lang="en-US" altLang="es-ES" b="1" dirty="0">
                <a:solidFill>
                  <a:srgbClr val="990000"/>
                </a:solidFill>
                <a:latin typeface="Courier New" panose="02070309020205020404" pitchFamily="49" charset="0"/>
              </a:rPr>
              <a:t>COMPRESSION=ENABLE|[DISABLE]</a:t>
            </a:r>
            <a:r>
              <a:rPr lang="en-US" altLang="es-ES" dirty="0">
                <a:solidFill>
                  <a:srgbClr val="990000"/>
                </a:solidFill>
                <a:latin typeface="Courier New" panose="02070309020205020404" pitchFamily="49" charset="0"/>
              </a:rPr>
              <a:t>'</a:t>
            </a:r>
          </a:p>
        </p:txBody>
      </p:sp>
    </p:spTree>
    <p:extLst>
      <p:ext uri="{BB962C8B-B14F-4D97-AF65-F5344CB8AC3E}">
        <p14:creationId xmlns:p14="http://schemas.microsoft.com/office/powerpoint/2010/main" val="327951484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Rectangle 2">
            <a:extLst>
              <a:ext uri="{FF2B5EF4-FFF2-40B4-BE49-F238E27FC236}">
                <a16:creationId xmlns:a16="http://schemas.microsoft.com/office/drawing/2014/main" id="{393F74AF-4F0D-46E8-96C0-FFDAC073605A}"/>
              </a:ext>
            </a:extLst>
          </p:cNvPr>
          <p:cNvSpPr>
            <a:spLocks noGrp="1" noChangeArrowheads="1"/>
          </p:cNvSpPr>
          <p:nvPr>
            <p:ph type="title" idx="4294967295"/>
          </p:nvPr>
        </p:nvSpPr>
        <p:spPr>
          <a:xfrm>
            <a:off x="533400" y="406400"/>
            <a:ext cx="11125200" cy="709168"/>
          </a:xfrm>
        </p:spPr>
        <p:txBody>
          <a:bodyPr/>
          <a:lstStyle/>
          <a:p>
            <a:r>
              <a:rPr lang="en-US" altLang="es-ES" dirty="0" err="1"/>
              <a:t>Consejero</a:t>
            </a:r>
            <a:r>
              <a:rPr lang="en-US" altLang="es-ES" dirty="0"/>
              <a:t> </a:t>
            </a:r>
            <a:r>
              <a:rPr lang="en-US" altLang="es-ES" dirty="0" err="1"/>
              <a:t>compresión</a:t>
            </a:r>
            <a:r>
              <a:rPr lang="en-US" altLang="es-ES" dirty="0"/>
              <a:t> </a:t>
            </a:r>
            <a:r>
              <a:rPr lang="en-US" altLang="es-ES" dirty="0" err="1"/>
              <a:t>tabla</a:t>
            </a:r>
            <a:br>
              <a:rPr lang="en-US" altLang="es-ES" dirty="0"/>
            </a:br>
            <a:r>
              <a:rPr lang="en-US" altLang="es-ES" sz="2400" dirty="0" err="1">
                <a:solidFill>
                  <a:schemeClr val="accent1"/>
                </a:solidFill>
              </a:rPr>
              <a:t>Estima</a:t>
            </a:r>
            <a:r>
              <a:rPr lang="en-US" altLang="es-ES" sz="2400" dirty="0">
                <a:solidFill>
                  <a:schemeClr val="accent1"/>
                </a:solidFill>
              </a:rPr>
              <a:t> </a:t>
            </a:r>
            <a:r>
              <a:rPr lang="en-US" altLang="es-ES" sz="2400" dirty="0" err="1">
                <a:solidFill>
                  <a:schemeClr val="accent1"/>
                </a:solidFill>
              </a:rPr>
              <a:t>ahoro</a:t>
            </a:r>
            <a:r>
              <a:rPr lang="en-US" altLang="es-ES" sz="2400" dirty="0">
                <a:solidFill>
                  <a:schemeClr val="accent1"/>
                </a:solidFill>
              </a:rPr>
              <a:t> de </a:t>
            </a:r>
            <a:r>
              <a:rPr lang="en-US" altLang="es-ES" sz="2400" dirty="0" err="1">
                <a:solidFill>
                  <a:schemeClr val="accent1"/>
                </a:solidFill>
              </a:rPr>
              <a:t>almacenamiento</a:t>
            </a:r>
            <a:endParaRPr lang="en-US" altLang="es-ES" sz="2400" i="1" dirty="0">
              <a:solidFill>
                <a:schemeClr val="accent1"/>
              </a:solidFill>
            </a:endParaRPr>
          </a:p>
        </p:txBody>
      </p:sp>
      <p:sp>
        <p:nvSpPr>
          <p:cNvPr id="491523" name="Rectangle 3">
            <a:extLst>
              <a:ext uri="{FF2B5EF4-FFF2-40B4-BE49-F238E27FC236}">
                <a16:creationId xmlns:a16="http://schemas.microsoft.com/office/drawing/2014/main" id="{8F63D1E6-5F7C-4218-8152-A07DE350ED8A}"/>
              </a:ext>
            </a:extLst>
          </p:cNvPr>
          <p:cNvSpPr>
            <a:spLocks noGrp="1" noChangeArrowheads="1"/>
          </p:cNvSpPr>
          <p:nvPr>
            <p:ph type="body" idx="4294967295"/>
          </p:nvPr>
        </p:nvSpPr>
        <p:spPr>
          <a:xfrm>
            <a:off x="2133600" y="1409700"/>
            <a:ext cx="8229600" cy="1409700"/>
          </a:xfrm>
        </p:spPr>
        <p:txBody>
          <a:bodyPr/>
          <a:lstStyle/>
          <a:p>
            <a:pPr>
              <a:lnSpc>
                <a:spcPct val="90000"/>
              </a:lnSpc>
            </a:pPr>
            <a:r>
              <a:rPr lang="en-US" altLang="es-ES" sz="2000" dirty="0"/>
              <a:t>Disponible </a:t>
            </a:r>
            <a:r>
              <a:rPr lang="en-US" altLang="es-ES" sz="2000" dirty="0" err="1"/>
              <a:t>en</a:t>
            </a:r>
            <a:r>
              <a:rPr lang="en-US" altLang="es-ES" sz="2000" dirty="0"/>
              <a:t> 12c </a:t>
            </a:r>
          </a:p>
          <a:p>
            <a:pPr>
              <a:lnSpc>
                <a:spcPct val="90000"/>
              </a:lnSpc>
            </a:pPr>
            <a:r>
              <a:rPr lang="en-US" altLang="es-ES" sz="2000" dirty="0"/>
              <a:t>Disponible </a:t>
            </a:r>
            <a:r>
              <a:rPr lang="en-US" altLang="es-ES" sz="2000" dirty="0" err="1"/>
              <a:t>en</a:t>
            </a:r>
            <a:r>
              <a:rPr lang="en-US" altLang="es-ES" sz="2000" dirty="0"/>
              <a:t> OTN *</a:t>
            </a:r>
          </a:p>
          <a:p>
            <a:pPr lvl="1">
              <a:lnSpc>
                <a:spcPct val="90000"/>
              </a:lnSpc>
            </a:pPr>
            <a:r>
              <a:rPr lang="en-US" altLang="es-ES" sz="1800" dirty="0" err="1"/>
              <a:t>Soporta</a:t>
            </a:r>
            <a:r>
              <a:rPr lang="en-US" altLang="es-ES" sz="1800" dirty="0"/>
              <a:t> Oracle Database 9</a:t>
            </a:r>
            <a:r>
              <a:rPr lang="en-US" altLang="es-ES" sz="1800" i="1" dirty="0"/>
              <a:t>i</a:t>
            </a:r>
            <a:r>
              <a:rPr lang="en-US" altLang="es-ES" sz="1800" dirty="0"/>
              <a:t> Release 2 </a:t>
            </a:r>
          </a:p>
          <a:p>
            <a:pPr lvl="1">
              <a:lnSpc>
                <a:spcPct val="90000"/>
              </a:lnSpc>
            </a:pPr>
            <a:r>
              <a:rPr lang="en-US" altLang="es-ES" sz="1800" dirty="0" err="1"/>
              <a:t>Muestra</a:t>
            </a:r>
            <a:r>
              <a:rPr lang="en-US" altLang="es-ES" sz="1800" dirty="0"/>
              <a:t> </a:t>
            </a:r>
            <a:r>
              <a:rPr lang="en-US" altLang="es-ES" sz="1800" dirty="0" err="1"/>
              <a:t>compresión</a:t>
            </a:r>
            <a:r>
              <a:rPr lang="en-US" altLang="es-ES" sz="1800" dirty="0"/>
              <a:t> de ratio para </a:t>
            </a:r>
            <a:r>
              <a:rPr lang="en-US" altLang="es-ES" sz="1800" dirty="0" err="1"/>
              <a:t>tablas</a:t>
            </a:r>
            <a:r>
              <a:rPr lang="en-US" altLang="es-ES" sz="1800" dirty="0"/>
              <a:t> no </a:t>
            </a:r>
            <a:r>
              <a:rPr lang="en-US" altLang="es-ES" sz="1800" dirty="0" err="1"/>
              <a:t>comprimidas</a:t>
            </a:r>
            <a:endParaRPr lang="en-US" altLang="es-ES" sz="1800" dirty="0"/>
          </a:p>
          <a:p>
            <a:pPr lvl="1">
              <a:lnSpc>
                <a:spcPct val="90000"/>
              </a:lnSpc>
              <a:buFontTx/>
              <a:buNone/>
            </a:pPr>
            <a:r>
              <a:rPr lang="en-US" altLang="es-ES" sz="1800" dirty="0"/>
              <a:t> </a:t>
            </a:r>
          </a:p>
        </p:txBody>
      </p:sp>
      <p:pic>
        <p:nvPicPr>
          <p:cNvPr id="491524" name="Picture 5" descr="C:\OracleCorp\ServerTechnologies\11gR1\AdvancedCompressionOption\Demo\aco_demo_Advisor_001.jpg">
            <a:extLst>
              <a:ext uri="{FF2B5EF4-FFF2-40B4-BE49-F238E27FC236}">
                <a16:creationId xmlns:a16="http://schemas.microsoft.com/office/drawing/2014/main" id="{DFE7C228-8822-4DE3-98FF-EA91D7D69C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3324227"/>
            <a:ext cx="7772400"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a:extLst>
              <a:ext uri="{FF2B5EF4-FFF2-40B4-BE49-F238E27FC236}">
                <a16:creationId xmlns:a16="http://schemas.microsoft.com/office/drawing/2014/main" id="{88CE7D2F-59CF-44CE-9071-4C89DD8B26AA}"/>
              </a:ext>
            </a:extLst>
          </p:cNvPr>
          <p:cNvPicPr>
            <a:picLocks noChangeAspect="1" noChangeArrowheads="1"/>
          </p:cNvPicPr>
          <p:nvPr/>
        </p:nvPicPr>
        <p:blipFill>
          <a:blip r:embed="rId4" cstate="print"/>
          <a:srcRect/>
          <a:stretch>
            <a:fillRect/>
          </a:stretch>
        </p:blipFill>
        <p:spPr bwMode="auto">
          <a:xfrm>
            <a:off x="8903304" y="406400"/>
            <a:ext cx="2356198" cy="847404"/>
          </a:xfrm>
          <a:prstGeom prst="rect">
            <a:avLst/>
          </a:prstGeom>
          <a:noFill/>
          <a:ln w="9525">
            <a:noFill/>
            <a:miter lim="800000"/>
            <a:headEnd/>
            <a:tailEnd/>
          </a:ln>
        </p:spPr>
      </p:pic>
    </p:spTree>
    <p:extLst>
      <p:ext uri="{BB962C8B-B14F-4D97-AF65-F5344CB8AC3E}">
        <p14:creationId xmlns:p14="http://schemas.microsoft.com/office/powerpoint/2010/main" val="402277987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Classical Oracle Database Architecture</a:t>
            </a:r>
          </a:p>
        </p:txBody>
      </p:sp>
      <p:sp>
        <p:nvSpPr>
          <p:cNvPr id="3" name="Text Placeholder 2"/>
          <p:cNvSpPr>
            <a:spLocks noGrp="1"/>
          </p:cNvSpPr>
          <p:nvPr>
            <p:ph type="body" sz="quarter" idx="13"/>
          </p:nvPr>
        </p:nvSpPr>
        <p:spPr/>
        <p:txBody>
          <a:bodyPr/>
          <a:lstStyle/>
          <a:p>
            <a:r>
              <a:rPr lang="en-US" dirty="0"/>
              <a:t>Requires memory, processes and database files</a:t>
            </a:r>
          </a:p>
        </p:txBody>
      </p:sp>
      <p:pic>
        <p:nvPicPr>
          <p:cNvPr id="31" name="Picture 30"/>
          <p:cNvPicPr>
            <a:picLocks noChangeAspect="1"/>
          </p:cNvPicPr>
          <p:nvPr/>
        </p:nvPicPr>
        <p:blipFill>
          <a:blip r:embed="rId3"/>
          <a:stretch>
            <a:fillRect/>
          </a:stretch>
        </p:blipFill>
        <p:spPr>
          <a:xfrm>
            <a:off x="5525497" y="2002968"/>
            <a:ext cx="1282725" cy="1270000"/>
          </a:xfrm>
          <a:prstGeom prst="rect">
            <a:avLst/>
          </a:prstGeom>
        </p:spPr>
      </p:pic>
      <p:pic>
        <p:nvPicPr>
          <p:cNvPr id="39" name="Picture 38"/>
          <p:cNvPicPr>
            <a:picLocks noChangeAspect="1"/>
          </p:cNvPicPr>
          <p:nvPr/>
        </p:nvPicPr>
        <p:blipFill>
          <a:blip r:embed="rId4"/>
          <a:stretch>
            <a:fillRect/>
          </a:stretch>
        </p:blipFill>
        <p:spPr>
          <a:xfrm>
            <a:off x="5525497" y="2002968"/>
            <a:ext cx="1282725" cy="1270000"/>
          </a:xfrm>
          <a:prstGeom prst="rect">
            <a:avLst/>
          </a:prstGeom>
        </p:spPr>
      </p:pic>
      <p:pic>
        <p:nvPicPr>
          <p:cNvPr id="43" name="Picture 42"/>
          <p:cNvPicPr>
            <a:picLocks noChangeAspect="1"/>
          </p:cNvPicPr>
          <p:nvPr/>
        </p:nvPicPr>
        <p:blipFill>
          <a:blip r:embed="rId5"/>
          <a:stretch>
            <a:fillRect/>
          </a:stretch>
        </p:blipFill>
        <p:spPr>
          <a:xfrm>
            <a:off x="5525497" y="2002968"/>
            <a:ext cx="1282725" cy="1270000"/>
          </a:xfrm>
          <a:prstGeom prst="rect">
            <a:avLst/>
          </a:prstGeom>
        </p:spPr>
      </p:pic>
      <p:pic>
        <p:nvPicPr>
          <p:cNvPr id="44" name="Picture 43"/>
          <p:cNvPicPr>
            <a:picLocks noChangeAspect="1"/>
          </p:cNvPicPr>
          <p:nvPr/>
        </p:nvPicPr>
        <p:blipFill>
          <a:blip r:embed="rId6"/>
          <a:stretch>
            <a:fillRect/>
          </a:stretch>
        </p:blipFill>
        <p:spPr>
          <a:xfrm>
            <a:off x="5525497" y="2002968"/>
            <a:ext cx="1282725" cy="1270000"/>
          </a:xfrm>
          <a:prstGeom prst="rect">
            <a:avLst/>
          </a:prstGeom>
        </p:spPr>
      </p:pic>
      <p:sp>
        <p:nvSpPr>
          <p:cNvPr id="36" name="TextBox 35"/>
          <p:cNvSpPr txBox="1"/>
          <p:nvPr/>
        </p:nvSpPr>
        <p:spPr>
          <a:xfrm>
            <a:off x="6854541" y="2409567"/>
            <a:ext cx="2383442" cy="438104"/>
          </a:xfrm>
          <a:prstGeom prst="rect">
            <a:avLst/>
          </a:prstGeom>
          <a:noFill/>
        </p:spPr>
        <p:txBody>
          <a:bodyPr wrap="none" lIns="0" tIns="0" rIns="0" bIns="0" rtlCol="0">
            <a:noAutofit/>
          </a:bodyPr>
          <a:lstStyle/>
          <a:p>
            <a:pPr>
              <a:lnSpc>
                <a:spcPct val="90000"/>
              </a:lnSpc>
            </a:pPr>
            <a:r>
              <a:rPr lang="en-US" dirty="0"/>
              <a:t>System Resources</a:t>
            </a:r>
          </a:p>
        </p:txBody>
      </p:sp>
      <p:grpSp>
        <p:nvGrpSpPr>
          <p:cNvPr id="6" name="Group 5"/>
          <p:cNvGrpSpPr/>
          <p:nvPr/>
        </p:nvGrpSpPr>
        <p:grpSpPr>
          <a:xfrm>
            <a:off x="1906148" y="3556745"/>
            <a:ext cx="2400188" cy="1803419"/>
            <a:chOff x="1428792" y="2667558"/>
            <a:chExt cx="1800610" cy="1352564"/>
          </a:xfrm>
        </p:grpSpPr>
        <p:grpSp>
          <p:nvGrpSpPr>
            <p:cNvPr id="12" name="Group 11"/>
            <p:cNvGrpSpPr/>
            <p:nvPr/>
          </p:nvGrpSpPr>
          <p:grpSpPr>
            <a:xfrm>
              <a:off x="1428792" y="2667558"/>
              <a:ext cx="1800610" cy="1352564"/>
              <a:chOff x="503512" y="2667558"/>
              <a:chExt cx="1800610" cy="1352564"/>
            </a:xfrm>
          </p:grpSpPr>
          <p:sp>
            <p:nvSpPr>
              <p:cNvPr id="5" name="Rounded Rectangle 4"/>
              <p:cNvSpPr/>
              <p:nvPr/>
            </p:nvSpPr>
            <p:spPr>
              <a:xfrm>
                <a:off x="503512" y="2667558"/>
                <a:ext cx="1800610" cy="1352564"/>
              </a:xfrm>
              <a:prstGeom prst="roundRect">
                <a:avLst>
                  <a:gd name="adj" fmla="val 8745"/>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US" dirty="0"/>
                  <a:t>GL</a:t>
                </a:r>
              </a:p>
            </p:txBody>
          </p:sp>
          <p:pic>
            <p:nvPicPr>
              <p:cNvPr id="8" name="Picture 7"/>
              <p:cNvPicPr>
                <a:picLocks noChangeAspect="1"/>
              </p:cNvPicPr>
              <p:nvPr/>
            </p:nvPicPr>
            <p:blipFill>
              <a:blip r:embed="rId7"/>
              <a:stretch>
                <a:fillRect/>
              </a:stretch>
            </p:blipFill>
            <p:spPr>
              <a:xfrm>
                <a:off x="1398733" y="2804585"/>
                <a:ext cx="750586" cy="241888"/>
              </a:xfrm>
              <a:prstGeom prst="rect">
                <a:avLst/>
              </a:prstGeom>
            </p:spPr>
          </p:pic>
          <p:pic>
            <p:nvPicPr>
              <p:cNvPr id="10" name="Picture 9"/>
              <p:cNvPicPr>
                <a:picLocks noChangeAspect="1"/>
              </p:cNvPicPr>
              <p:nvPr/>
            </p:nvPicPr>
            <p:blipFill>
              <a:blip r:embed="rId8"/>
              <a:stretch>
                <a:fillRect/>
              </a:stretch>
            </p:blipFill>
            <p:spPr>
              <a:xfrm>
                <a:off x="1578651" y="3094990"/>
                <a:ext cx="448907" cy="448907"/>
              </a:xfrm>
              <a:prstGeom prst="rect">
                <a:avLst/>
              </a:prstGeom>
            </p:spPr>
          </p:pic>
        </p:grpSp>
        <p:pic>
          <p:nvPicPr>
            <p:cNvPr id="28" name="Picture 27"/>
            <p:cNvPicPr>
              <a:picLocks noChangeAspect="1"/>
            </p:cNvPicPr>
            <p:nvPr/>
          </p:nvPicPr>
          <p:blipFill>
            <a:blip r:embed="rId9"/>
            <a:stretch>
              <a:fillRect/>
            </a:stretch>
          </p:blipFill>
          <p:spPr>
            <a:xfrm>
              <a:off x="1465469" y="3026222"/>
              <a:ext cx="901291" cy="658206"/>
            </a:xfrm>
            <a:prstGeom prst="rect">
              <a:avLst/>
            </a:prstGeom>
          </p:spPr>
        </p:pic>
      </p:grpSp>
      <p:grpSp>
        <p:nvGrpSpPr>
          <p:cNvPr id="42" name="Group 41"/>
          <p:cNvGrpSpPr/>
          <p:nvPr/>
        </p:nvGrpSpPr>
        <p:grpSpPr>
          <a:xfrm>
            <a:off x="4891253" y="3556745"/>
            <a:ext cx="2400188" cy="1803419"/>
            <a:chOff x="1428792" y="2667558"/>
            <a:chExt cx="1800610" cy="1352564"/>
          </a:xfrm>
        </p:grpSpPr>
        <p:grpSp>
          <p:nvGrpSpPr>
            <p:cNvPr id="45" name="Group 44"/>
            <p:cNvGrpSpPr/>
            <p:nvPr/>
          </p:nvGrpSpPr>
          <p:grpSpPr>
            <a:xfrm>
              <a:off x="1428792" y="2667558"/>
              <a:ext cx="1800610" cy="1352564"/>
              <a:chOff x="503512" y="2667558"/>
              <a:chExt cx="1800610" cy="1352564"/>
            </a:xfrm>
          </p:grpSpPr>
          <p:sp>
            <p:nvSpPr>
              <p:cNvPr id="47" name="Rounded Rectangle 46"/>
              <p:cNvSpPr/>
              <p:nvPr/>
            </p:nvSpPr>
            <p:spPr>
              <a:xfrm>
                <a:off x="503512" y="2667558"/>
                <a:ext cx="1800610" cy="1352564"/>
              </a:xfrm>
              <a:prstGeom prst="roundRect">
                <a:avLst>
                  <a:gd name="adj" fmla="val 8745"/>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US" dirty="0"/>
                  <a:t>OE</a:t>
                </a:r>
              </a:p>
            </p:txBody>
          </p:sp>
          <p:pic>
            <p:nvPicPr>
              <p:cNvPr id="48" name="Picture 47"/>
              <p:cNvPicPr>
                <a:picLocks noChangeAspect="1"/>
              </p:cNvPicPr>
              <p:nvPr/>
            </p:nvPicPr>
            <p:blipFill>
              <a:blip r:embed="rId7"/>
              <a:stretch>
                <a:fillRect/>
              </a:stretch>
            </p:blipFill>
            <p:spPr>
              <a:xfrm>
                <a:off x="1398733" y="2804585"/>
                <a:ext cx="750586" cy="241888"/>
              </a:xfrm>
              <a:prstGeom prst="rect">
                <a:avLst/>
              </a:prstGeom>
            </p:spPr>
          </p:pic>
          <p:pic>
            <p:nvPicPr>
              <p:cNvPr id="49" name="Picture 48"/>
              <p:cNvPicPr>
                <a:picLocks noChangeAspect="1"/>
              </p:cNvPicPr>
              <p:nvPr/>
            </p:nvPicPr>
            <p:blipFill>
              <a:blip r:embed="rId8"/>
              <a:stretch>
                <a:fillRect/>
              </a:stretch>
            </p:blipFill>
            <p:spPr>
              <a:xfrm>
                <a:off x="1578651" y="3094990"/>
                <a:ext cx="448907" cy="448907"/>
              </a:xfrm>
              <a:prstGeom prst="rect">
                <a:avLst/>
              </a:prstGeom>
            </p:spPr>
          </p:pic>
        </p:grpSp>
        <p:pic>
          <p:nvPicPr>
            <p:cNvPr id="46" name="Picture 45"/>
            <p:cNvPicPr>
              <a:picLocks noChangeAspect="1"/>
            </p:cNvPicPr>
            <p:nvPr/>
          </p:nvPicPr>
          <p:blipFill>
            <a:blip r:embed="rId9"/>
            <a:stretch>
              <a:fillRect/>
            </a:stretch>
          </p:blipFill>
          <p:spPr>
            <a:xfrm>
              <a:off x="1465469" y="3026222"/>
              <a:ext cx="901291" cy="658206"/>
            </a:xfrm>
            <a:prstGeom prst="rect">
              <a:avLst/>
            </a:prstGeom>
          </p:spPr>
        </p:pic>
      </p:grpSp>
      <p:grpSp>
        <p:nvGrpSpPr>
          <p:cNvPr id="50" name="Group 49"/>
          <p:cNvGrpSpPr/>
          <p:nvPr/>
        </p:nvGrpSpPr>
        <p:grpSpPr>
          <a:xfrm>
            <a:off x="7837776" y="3542780"/>
            <a:ext cx="2400188" cy="1803419"/>
            <a:chOff x="1428792" y="2667558"/>
            <a:chExt cx="1800610" cy="1352564"/>
          </a:xfrm>
        </p:grpSpPr>
        <p:grpSp>
          <p:nvGrpSpPr>
            <p:cNvPr id="51" name="Group 50"/>
            <p:cNvGrpSpPr/>
            <p:nvPr/>
          </p:nvGrpSpPr>
          <p:grpSpPr>
            <a:xfrm>
              <a:off x="1428792" y="2667558"/>
              <a:ext cx="1800610" cy="1352564"/>
              <a:chOff x="503512" y="2667558"/>
              <a:chExt cx="1800610" cy="1352564"/>
            </a:xfrm>
          </p:grpSpPr>
          <p:sp>
            <p:nvSpPr>
              <p:cNvPr id="53" name="Rounded Rectangle 52"/>
              <p:cNvSpPr/>
              <p:nvPr/>
            </p:nvSpPr>
            <p:spPr>
              <a:xfrm>
                <a:off x="503512" y="2667558"/>
                <a:ext cx="1800610" cy="1352564"/>
              </a:xfrm>
              <a:prstGeom prst="roundRect">
                <a:avLst>
                  <a:gd name="adj" fmla="val 8745"/>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US" dirty="0"/>
                  <a:t>AP</a:t>
                </a:r>
              </a:p>
            </p:txBody>
          </p:sp>
          <p:pic>
            <p:nvPicPr>
              <p:cNvPr id="54" name="Picture 53"/>
              <p:cNvPicPr>
                <a:picLocks noChangeAspect="1"/>
              </p:cNvPicPr>
              <p:nvPr/>
            </p:nvPicPr>
            <p:blipFill>
              <a:blip r:embed="rId7"/>
              <a:stretch>
                <a:fillRect/>
              </a:stretch>
            </p:blipFill>
            <p:spPr>
              <a:xfrm>
                <a:off x="1398733" y="2804585"/>
                <a:ext cx="750586" cy="241888"/>
              </a:xfrm>
              <a:prstGeom prst="rect">
                <a:avLst/>
              </a:prstGeom>
            </p:spPr>
          </p:pic>
          <p:pic>
            <p:nvPicPr>
              <p:cNvPr id="55" name="Picture 54"/>
              <p:cNvPicPr>
                <a:picLocks noChangeAspect="1"/>
              </p:cNvPicPr>
              <p:nvPr/>
            </p:nvPicPr>
            <p:blipFill>
              <a:blip r:embed="rId8"/>
              <a:stretch>
                <a:fillRect/>
              </a:stretch>
            </p:blipFill>
            <p:spPr>
              <a:xfrm>
                <a:off x="1578651" y="3094990"/>
                <a:ext cx="448907" cy="448907"/>
              </a:xfrm>
              <a:prstGeom prst="rect">
                <a:avLst/>
              </a:prstGeom>
            </p:spPr>
          </p:pic>
        </p:grpSp>
        <p:pic>
          <p:nvPicPr>
            <p:cNvPr id="52" name="Picture 51"/>
            <p:cNvPicPr>
              <a:picLocks noChangeAspect="1"/>
            </p:cNvPicPr>
            <p:nvPr/>
          </p:nvPicPr>
          <p:blipFill>
            <a:blip r:embed="rId9"/>
            <a:stretch>
              <a:fillRect/>
            </a:stretch>
          </p:blipFill>
          <p:spPr>
            <a:xfrm>
              <a:off x="1465469" y="3026222"/>
              <a:ext cx="901291" cy="658206"/>
            </a:xfrm>
            <a:prstGeom prst="rect">
              <a:avLst/>
            </a:prstGeom>
          </p:spPr>
        </p:pic>
      </p:grpSp>
    </p:spTree>
    <p:extLst>
      <p:ext uri="{BB962C8B-B14F-4D97-AF65-F5344CB8AC3E}">
        <p14:creationId xmlns:p14="http://schemas.microsoft.com/office/powerpoint/2010/main" val="14353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50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10" presetClass="entr" presetSubtype="0" fill="hold" nodeType="withEffect">
                                  <p:stCondLst>
                                    <p:cond delay="50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childTnLst>
                          </p:cTn>
                        </p:par>
                        <p:par>
                          <p:cTn id="19" fill="hold">
                            <p:stCondLst>
                              <p:cond delay="1000"/>
                            </p:stCondLst>
                            <p:childTnLst>
                              <p:par>
                                <p:cTn id="20" presetID="10" presetClass="entr" presetSubtype="0" fill="hold" nodeType="afterEffect">
                                  <p:stCondLst>
                                    <p:cond delay="150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par>
                          <p:cTn id="23" fill="hold">
                            <p:stCondLst>
                              <p:cond delay="3000"/>
                            </p:stCondLst>
                            <p:childTnLst>
                              <p:par>
                                <p:cTn id="24" presetID="10" presetClass="entr" presetSubtype="0" fill="hold" nodeType="afterEffect">
                                  <p:stCondLst>
                                    <p:cond delay="50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C76E1649-D7AD-344B-AFE2-33772BA3C42D}"/>
              </a:ext>
            </a:extLst>
          </p:cNvPr>
          <p:cNvSpPr>
            <a:spLocks noGrp="1"/>
          </p:cNvSpPr>
          <p:nvPr>
            <p:ph type="title"/>
          </p:nvPr>
        </p:nvSpPr>
        <p:spPr/>
        <p:txBody>
          <a:bodyPr/>
          <a:lstStyle/>
          <a:p>
            <a:r>
              <a:rPr lang="es-ES" dirty="0" err="1"/>
              <a:t>Conclusions</a:t>
            </a:r>
            <a:endParaRPr lang="es-ES" dirty="0"/>
          </a:p>
        </p:txBody>
      </p:sp>
      <p:sp>
        <p:nvSpPr>
          <p:cNvPr id="6" name="CuadroTexto 5">
            <a:extLst>
              <a:ext uri="{FF2B5EF4-FFF2-40B4-BE49-F238E27FC236}">
                <a16:creationId xmlns:a16="http://schemas.microsoft.com/office/drawing/2014/main" id="{B5F6DC83-F56F-3E4F-91DD-51ACE9D9FB48}"/>
              </a:ext>
            </a:extLst>
          </p:cNvPr>
          <p:cNvSpPr txBox="1"/>
          <p:nvPr/>
        </p:nvSpPr>
        <p:spPr>
          <a:xfrm>
            <a:off x="754410" y="2932963"/>
            <a:ext cx="9659590" cy="1651819"/>
          </a:xfrm>
          <a:prstGeom prst="rect">
            <a:avLst/>
          </a:prstGeom>
          <a:noFill/>
        </p:spPr>
        <p:txBody>
          <a:bodyPr wrap="square" lIns="0" tIns="0" rIns="0" bIns="0" rtlCol="0">
            <a:noAutofit/>
          </a:bodyPr>
          <a:lstStyle/>
          <a:p>
            <a:pPr>
              <a:lnSpc>
                <a:spcPct val="90000"/>
              </a:lnSpc>
            </a:pPr>
            <a:r>
              <a:rPr lang="es-ES" sz="4000" dirty="0" err="1"/>
              <a:t>MultiTenant</a:t>
            </a:r>
            <a:r>
              <a:rPr lang="es-ES" sz="4000" dirty="0"/>
              <a:t> + JSON + </a:t>
            </a:r>
            <a:r>
              <a:rPr lang="es-ES" sz="4000" dirty="0" err="1"/>
              <a:t>InMemory</a:t>
            </a:r>
            <a:r>
              <a:rPr lang="es-ES" sz="4000" dirty="0"/>
              <a:t> + ACO</a:t>
            </a:r>
          </a:p>
        </p:txBody>
      </p:sp>
    </p:spTree>
    <p:extLst>
      <p:ext uri="{BB962C8B-B14F-4D97-AF65-F5344CB8AC3E}">
        <p14:creationId xmlns:p14="http://schemas.microsoft.com/office/powerpoint/2010/main" val="11273876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br>
            <a:r>
              <a:rPr lang="en-US" dirty="0"/>
              <a:t>Oracle Database: A multi-model platform</a:t>
            </a:r>
          </a:p>
        </p:txBody>
      </p:sp>
      <p:sp>
        <p:nvSpPr>
          <p:cNvPr id="10" name="Content Placeholder 9"/>
          <p:cNvSpPr>
            <a:spLocks noGrp="1"/>
          </p:cNvSpPr>
          <p:nvPr>
            <p:ph idx="1"/>
          </p:nvPr>
        </p:nvSpPr>
        <p:spPr>
          <a:xfrm>
            <a:off x="532740" y="1968846"/>
            <a:ext cx="6407975" cy="4419600"/>
          </a:xfrm>
        </p:spPr>
        <p:txBody>
          <a:bodyPr/>
          <a:lstStyle/>
          <a:p>
            <a:pPr>
              <a:buClr>
                <a:srgbClr val="5F5F5F">
                  <a:lumMod val="60000"/>
                  <a:lumOff val="40000"/>
                </a:srgbClr>
              </a:buClr>
            </a:pPr>
            <a:r>
              <a:rPr lang="en-US" altLang="ja-JP" dirty="0">
                <a:solidFill>
                  <a:srgbClr val="5F5F5F"/>
                </a:solidFill>
              </a:rPr>
              <a:t>Oracle Database supports multi-model persistence</a:t>
            </a:r>
          </a:p>
          <a:p>
            <a:pPr lvl="1">
              <a:buClr>
                <a:srgbClr val="5F5F5F">
                  <a:lumMod val="60000"/>
                  <a:lumOff val="40000"/>
                </a:srgbClr>
              </a:buClr>
            </a:pPr>
            <a:r>
              <a:rPr lang="en-US" altLang="ja-JP" dirty="0">
                <a:solidFill>
                  <a:srgbClr val="5F5F5F"/>
                </a:solidFill>
              </a:rPr>
              <a:t>Relational</a:t>
            </a:r>
          </a:p>
          <a:p>
            <a:pPr lvl="1">
              <a:buClr>
                <a:srgbClr val="5F5F5F">
                  <a:lumMod val="60000"/>
                  <a:lumOff val="40000"/>
                </a:srgbClr>
              </a:buClr>
            </a:pPr>
            <a:r>
              <a:rPr lang="en-US" altLang="ja-JP" dirty="0">
                <a:solidFill>
                  <a:srgbClr val="5F5F5F"/>
                </a:solidFill>
              </a:rPr>
              <a:t>XML </a:t>
            </a:r>
          </a:p>
          <a:p>
            <a:pPr lvl="1">
              <a:buClr>
                <a:srgbClr val="5F5F5F">
                  <a:lumMod val="60000"/>
                  <a:lumOff val="40000"/>
                </a:srgbClr>
              </a:buClr>
            </a:pPr>
            <a:r>
              <a:rPr lang="en-US" altLang="ja-JP" dirty="0">
                <a:solidFill>
                  <a:srgbClr val="5F5F5F"/>
                </a:solidFill>
              </a:rPr>
              <a:t>JSON</a:t>
            </a:r>
          </a:p>
          <a:p>
            <a:pPr lvl="1">
              <a:buClr>
                <a:srgbClr val="5F5F5F">
                  <a:lumMod val="60000"/>
                  <a:lumOff val="40000"/>
                </a:srgbClr>
              </a:buClr>
            </a:pPr>
            <a:r>
              <a:rPr lang="en-US" altLang="ja-JP" dirty="0">
                <a:solidFill>
                  <a:srgbClr val="5F5F5F"/>
                </a:solidFill>
              </a:rPr>
              <a:t>Text</a:t>
            </a:r>
          </a:p>
          <a:p>
            <a:pPr lvl="1">
              <a:buClr>
                <a:srgbClr val="5F5F5F">
                  <a:lumMod val="60000"/>
                  <a:lumOff val="40000"/>
                </a:srgbClr>
              </a:buClr>
            </a:pPr>
            <a:r>
              <a:rPr lang="en-US" altLang="ja-JP" dirty="0">
                <a:solidFill>
                  <a:srgbClr val="5F5F5F"/>
                </a:solidFill>
              </a:rPr>
              <a:t>Graph &amp; Spatial</a:t>
            </a:r>
          </a:p>
          <a:p>
            <a:pPr>
              <a:buClr>
                <a:srgbClr val="5F5F5F">
                  <a:lumMod val="60000"/>
                  <a:lumOff val="40000"/>
                </a:srgbClr>
              </a:buClr>
            </a:pPr>
            <a:r>
              <a:rPr lang="en-US" altLang="ja-JP" dirty="0">
                <a:solidFill>
                  <a:srgbClr val="5F5F5F"/>
                </a:solidFill>
              </a:rPr>
              <a:t>Oracle Database provides integrated access to all database objects</a:t>
            </a:r>
          </a:p>
          <a:p>
            <a:endParaRPr kumimoji="1" lang="ja-JP" altLang="en-US" dirty="0"/>
          </a:p>
        </p:txBody>
      </p:sp>
      <p:pic>
        <p:nvPicPr>
          <p:cNvPr id="32" name="Picture 31"/>
          <p:cNvPicPr>
            <a:picLocks noChangeAspect="1"/>
          </p:cNvPicPr>
          <p:nvPr/>
        </p:nvPicPr>
        <p:blipFill rotWithShape="1">
          <a:blip r:embed="rId3" cstate="print"/>
          <a:srcRect l="15772" r="8270"/>
          <a:stretch/>
        </p:blipFill>
        <p:spPr>
          <a:xfrm>
            <a:off x="7290633" y="2055740"/>
            <a:ext cx="3505151" cy="4128861"/>
          </a:xfrm>
          <a:prstGeom prst="rect">
            <a:avLst/>
          </a:prstGeom>
        </p:spPr>
      </p:pic>
      <p:sp>
        <p:nvSpPr>
          <p:cNvPr id="43" name="Content Placeholder 6"/>
          <p:cNvSpPr txBox="1">
            <a:spLocks/>
          </p:cNvSpPr>
          <p:nvPr/>
        </p:nvSpPr>
        <p:spPr>
          <a:xfrm>
            <a:off x="6248557" y="2590801"/>
            <a:ext cx="4114647" cy="1981200"/>
          </a:xfrm>
          <a:prstGeom prst="rect">
            <a:avLst/>
          </a:prstGeom>
        </p:spPr>
        <p:txBody>
          <a:bodyPr vert="horz" lIns="0" tIns="0" rIns="0" bIns="0" rtlCol="0">
            <a:normAutofit/>
          </a:bodyPr>
          <a:lstStyle>
            <a:defPPr>
              <a:defRPr lang="en-US"/>
            </a:defPPr>
            <a:lvl1pPr marL="228591" indent="-228591">
              <a:lnSpc>
                <a:spcPct val="90000"/>
              </a:lnSpc>
              <a:spcBef>
                <a:spcPts val="1200"/>
              </a:spcBef>
              <a:buClr>
                <a:schemeClr val="tx1">
                  <a:lumMod val="60000"/>
                  <a:lumOff val="40000"/>
                </a:schemeClr>
              </a:buClr>
              <a:buFont typeface="Arial" panose="020B0604020202020204" pitchFamily="34" charset="0"/>
              <a:buChar char="•"/>
              <a:defRPr sz="2400"/>
            </a:lvl1pPr>
            <a:lvl2pPr marL="502899" lvl="1" indent="-228591">
              <a:lnSpc>
                <a:spcPct val="90000"/>
              </a:lnSpc>
              <a:spcBef>
                <a:spcPts val="800"/>
              </a:spcBef>
              <a:buClr>
                <a:schemeClr val="tx1">
                  <a:lumMod val="60000"/>
                  <a:lumOff val="40000"/>
                </a:schemeClr>
              </a:buClr>
              <a:buFont typeface="Arial" panose="020B0604020202020204" pitchFamily="34" charset="0"/>
              <a:buChar char="–"/>
              <a:defRPr sz="2000"/>
            </a:lvl2pPr>
            <a:lvl3pPr marL="731489" indent="-182872">
              <a:lnSpc>
                <a:spcPct val="90000"/>
              </a:lnSpc>
              <a:spcBef>
                <a:spcPts val="600"/>
              </a:spcBef>
              <a:buClr>
                <a:schemeClr val="tx1">
                  <a:lumMod val="60000"/>
                  <a:lumOff val="40000"/>
                </a:schemeClr>
              </a:buClr>
              <a:buFont typeface="Arial" panose="020B0604020202020204" pitchFamily="34" charset="0"/>
              <a:buChar char="•"/>
              <a:defRPr sz="2000"/>
            </a:lvl3pPr>
            <a:lvl4pPr marL="960080" indent="-182872">
              <a:lnSpc>
                <a:spcPct val="90000"/>
              </a:lnSpc>
              <a:spcBef>
                <a:spcPts val="600"/>
              </a:spcBef>
              <a:buClr>
                <a:schemeClr val="tx1">
                  <a:lumMod val="60000"/>
                  <a:lumOff val="40000"/>
                </a:schemeClr>
              </a:buClr>
              <a:buFont typeface="Arial" panose="020B0604020202020204" pitchFamily="34" charset="0"/>
              <a:buChar char="–"/>
            </a:lvl4pPr>
            <a:lvl5pPr marL="1188671" indent="-182872">
              <a:lnSpc>
                <a:spcPct val="90000"/>
              </a:lnSpc>
              <a:spcBef>
                <a:spcPts val="600"/>
              </a:spcBef>
              <a:buClr>
                <a:schemeClr val="tx1">
                  <a:lumMod val="60000"/>
                  <a:lumOff val="40000"/>
                </a:schemeClr>
              </a:buClr>
              <a:buFont typeface="Arial" panose="020B0604020202020204" pitchFamily="34" charset="0"/>
              <a:buChar char="•"/>
              <a:defRPr sz="1600"/>
            </a:lvl5pPr>
            <a:lvl6pPr marL="1417261" indent="-182872">
              <a:lnSpc>
                <a:spcPct val="90000"/>
              </a:lnSpc>
              <a:spcBef>
                <a:spcPts val="600"/>
              </a:spcBef>
              <a:buClr>
                <a:schemeClr val="tx1">
                  <a:lumMod val="60000"/>
                  <a:lumOff val="40000"/>
                </a:schemeClr>
              </a:buClr>
              <a:buFont typeface="Arial" panose="020B0604020202020204" pitchFamily="34" charset="0"/>
              <a:buChar char="–"/>
              <a:defRPr sz="1600"/>
            </a:lvl6pPr>
            <a:lvl7pPr marL="1645852" indent="-182872">
              <a:lnSpc>
                <a:spcPct val="90000"/>
              </a:lnSpc>
              <a:spcBef>
                <a:spcPts val="600"/>
              </a:spcBef>
              <a:buClr>
                <a:schemeClr val="tx1">
                  <a:lumMod val="60000"/>
                  <a:lumOff val="40000"/>
                </a:schemeClr>
              </a:buClr>
              <a:buFont typeface="Arial" panose="020B0604020202020204" pitchFamily="34" charset="0"/>
              <a:buChar char="•"/>
              <a:defRPr sz="1600"/>
            </a:lvl7pPr>
            <a:lvl8pPr marL="1874441" indent="-182872">
              <a:lnSpc>
                <a:spcPct val="90000"/>
              </a:lnSpc>
              <a:spcBef>
                <a:spcPts val="600"/>
              </a:spcBef>
              <a:buClr>
                <a:schemeClr val="tx1">
                  <a:lumMod val="60000"/>
                  <a:lumOff val="40000"/>
                </a:schemeClr>
              </a:buClr>
              <a:buFont typeface="Arial" panose="020B0604020202020204" pitchFamily="34" charset="0"/>
              <a:buChar char="–"/>
              <a:defRPr sz="1600"/>
            </a:lvl8pPr>
            <a:lvl9pPr marL="2103032" indent="-182872">
              <a:lnSpc>
                <a:spcPct val="90000"/>
              </a:lnSpc>
              <a:spcBef>
                <a:spcPts val="600"/>
              </a:spcBef>
              <a:buClr>
                <a:schemeClr val="tx1">
                  <a:lumMod val="60000"/>
                  <a:lumOff val="40000"/>
                </a:schemeClr>
              </a:buClr>
              <a:buFont typeface="Arial" panose="020B0604020202020204" pitchFamily="34" charset="0"/>
              <a:buChar char="•"/>
              <a:defRPr sz="1600"/>
            </a:lvl9pPr>
          </a:lstStyle>
          <a:p>
            <a:endParaRPr lang="en-US" dirty="0"/>
          </a:p>
          <a:p>
            <a:pPr lvl="1"/>
            <a:endParaRPr lang="en-US" dirty="0"/>
          </a:p>
          <a:p>
            <a:pPr>
              <a:buClr>
                <a:srgbClr val="5F5F5F">
                  <a:lumMod val="60000"/>
                  <a:lumOff val="40000"/>
                </a:srgbClr>
              </a:buClr>
            </a:pPr>
            <a:endParaRPr lang="en-US" dirty="0">
              <a:solidFill>
                <a:srgbClr val="5F5F5F"/>
              </a:solidFill>
            </a:endParaRPr>
          </a:p>
        </p:txBody>
      </p:sp>
    </p:spTree>
    <p:extLst>
      <p:ext uri="{BB962C8B-B14F-4D97-AF65-F5344CB8AC3E}">
        <p14:creationId xmlns:p14="http://schemas.microsoft.com/office/powerpoint/2010/main" val="556860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85800" y="2294241"/>
            <a:ext cx="11049000" cy="3962400"/>
          </a:xfrm>
          <a:prstGeom prst="rect">
            <a:avLst/>
          </a:prstGeom>
          <a:no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latin typeface="Calibri"/>
            </a:endParaRPr>
          </a:p>
        </p:txBody>
      </p:sp>
      <p:sp>
        <p:nvSpPr>
          <p:cNvPr id="2" name="Title 1"/>
          <p:cNvSpPr>
            <a:spLocks noGrp="1"/>
          </p:cNvSpPr>
          <p:nvPr>
            <p:ph type="title"/>
          </p:nvPr>
        </p:nvSpPr>
        <p:spPr>
          <a:xfrm>
            <a:off x="528232" y="349627"/>
            <a:ext cx="10901767" cy="1325563"/>
          </a:xfrm>
        </p:spPr>
        <p:txBody>
          <a:bodyPr/>
          <a:lstStyle/>
          <a:p>
            <a:r>
              <a:rPr lang="en-US" altLang="ja-JP" sz="4000" dirty="0"/>
              <a:t>Strategy: Oracle Database as a Document Store</a:t>
            </a:r>
            <a:endParaRPr lang="en-US" sz="4000" dirty="0"/>
          </a:p>
        </p:txBody>
      </p:sp>
      <p:sp>
        <p:nvSpPr>
          <p:cNvPr id="5" name="Slide Number Placeholder 4"/>
          <p:cNvSpPr>
            <a:spLocks noGrp="1"/>
          </p:cNvSpPr>
          <p:nvPr>
            <p:ph type="sldNum" sz="quarter" idx="12"/>
          </p:nvPr>
        </p:nvSpPr>
        <p:spPr>
          <a:xfrm>
            <a:off x="11277600" y="6556248"/>
            <a:ext cx="381661" cy="182880"/>
          </a:xfrm>
          <a:prstGeom prst="rect">
            <a:avLst/>
          </a:prstGeom>
        </p:spPr>
        <p:txBody>
          <a:bodyPr vert="horz" wrap="none" lIns="0" tIns="0" rIns="0" bIns="0" rtlCol="0" anchor="ctr"/>
          <a:lstStyle>
            <a:defPPr>
              <a:defRPr lang="en-US"/>
            </a:defPPr>
            <a:lvl1pPr marL="0" algn="r" defTabSz="914400" rtl="0" eaLnBrk="1" latinLnBrk="0" hangingPunct="1">
              <a:defRPr sz="800" kern="1200">
                <a:solidFill>
                  <a:schemeClr val="tx1">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s-ES" smtClean="0"/>
              <a:pPr/>
              <a:t>62</a:t>
            </a:fld>
            <a:endParaRPr lang="uk-UA" dirty="0">
              <a:solidFill>
                <a:srgbClr val="5F5F5F">
                  <a:lumMod val="60000"/>
                  <a:lumOff val="40000"/>
                </a:srgbClr>
              </a:solidFill>
              <a:latin typeface="Calibri"/>
            </a:endParaRPr>
          </a:p>
        </p:txBody>
      </p:sp>
      <p:sp>
        <p:nvSpPr>
          <p:cNvPr id="8" name="Rounded Rectangle 7"/>
          <p:cNvSpPr/>
          <p:nvPr/>
        </p:nvSpPr>
        <p:spPr>
          <a:xfrm>
            <a:off x="1082676" y="1729091"/>
            <a:ext cx="7832724" cy="1022350"/>
          </a:xfrm>
          <a:prstGeom prst="round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altLang="ja-JP" sz="3200" dirty="0"/>
              <a:t>Built on Foundation of Oracle Database</a:t>
            </a:r>
          </a:p>
        </p:txBody>
      </p:sp>
      <p:sp>
        <p:nvSpPr>
          <p:cNvPr id="10" name="Rectangle 9"/>
          <p:cNvSpPr/>
          <p:nvPr/>
        </p:nvSpPr>
        <p:spPr>
          <a:xfrm>
            <a:off x="1143000" y="2751442"/>
            <a:ext cx="10287000" cy="3108543"/>
          </a:xfrm>
          <a:prstGeom prst="rect">
            <a:avLst/>
          </a:prstGeom>
        </p:spPr>
        <p:txBody>
          <a:bodyPr wrap="square">
            <a:spAutoFit/>
          </a:bodyPr>
          <a:lstStyle/>
          <a:p>
            <a:pPr marL="285750" indent="-285750">
              <a:buSzPct val="95000"/>
              <a:buFont typeface="Arial"/>
              <a:buChar char="•"/>
            </a:pPr>
            <a:r>
              <a:rPr lang="en-US" sz="2800" dirty="0">
                <a:solidFill>
                  <a:srgbClr val="5F5F5F"/>
                </a:solidFill>
              </a:rPr>
              <a:t>Transactions and consistency</a:t>
            </a:r>
          </a:p>
          <a:p>
            <a:pPr marL="285750" indent="-285750">
              <a:buSzPct val="95000"/>
              <a:buFont typeface="Arial"/>
              <a:buChar char="•"/>
            </a:pPr>
            <a:r>
              <a:rPr lang="en-US" sz="2800" dirty="0">
                <a:solidFill>
                  <a:srgbClr val="5F5F5F"/>
                </a:solidFill>
                <a:latin typeface="Calibri"/>
              </a:rPr>
              <a:t>Advanced SQL engine</a:t>
            </a:r>
          </a:p>
          <a:p>
            <a:pPr marL="285750" indent="-285750">
              <a:buSzPct val="95000"/>
              <a:buFont typeface="Arial"/>
              <a:buChar char="•"/>
            </a:pPr>
            <a:r>
              <a:rPr lang="en-US" sz="2800" dirty="0">
                <a:solidFill>
                  <a:srgbClr val="5F5F5F"/>
                </a:solidFill>
                <a:latin typeface="Calibri"/>
              </a:rPr>
              <a:t>Enterprise-Grade High Availability</a:t>
            </a:r>
          </a:p>
          <a:p>
            <a:pPr marL="285750" indent="-285750">
              <a:buSzPct val="95000"/>
              <a:buFont typeface="Arial"/>
              <a:buChar char="•"/>
            </a:pPr>
            <a:r>
              <a:rPr lang="en-US" sz="2800" dirty="0">
                <a:solidFill>
                  <a:srgbClr val="5F5F5F"/>
                </a:solidFill>
                <a:latin typeface="Calibri"/>
              </a:rPr>
              <a:t>Enterprise-Grade Security</a:t>
            </a:r>
          </a:p>
          <a:p>
            <a:pPr marL="285750" indent="-285750">
              <a:buSzPct val="95000"/>
              <a:buFont typeface="Arial"/>
              <a:buChar char="•"/>
            </a:pPr>
            <a:r>
              <a:rPr lang="en-US" sz="2800" dirty="0">
                <a:solidFill>
                  <a:srgbClr val="5F5F5F"/>
                </a:solidFill>
                <a:latin typeface="Calibri"/>
              </a:rPr>
              <a:t>Scalability and Performance: </a:t>
            </a:r>
            <a:r>
              <a:rPr lang="en-US" sz="2800" dirty="0" err="1">
                <a:solidFill>
                  <a:srgbClr val="5F5F5F"/>
                </a:solidFill>
                <a:latin typeface="Calibri"/>
              </a:rPr>
              <a:t>Exadata</a:t>
            </a:r>
            <a:r>
              <a:rPr lang="en-US" sz="2800" dirty="0">
                <a:solidFill>
                  <a:srgbClr val="5F5F5F"/>
                </a:solidFill>
                <a:latin typeface="Calibri"/>
              </a:rPr>
              <a:t> and Real Application Clusters </a:t>
            </a:r>
          </a:p>
          <a:p>
            <a:pPr marL="285750" indent="-285750">
              <a:buSzPct val="95000"/>
              <a:buFont typeface="Arial"/>
              <a:buChar char="•"/>
            </a:pPr>
            <a:r>
              <a:rPr lang="en-US" sz="2800" dirty="0">
                <a:solidFill>
                  <a:srgbClr val="5F5F5F"/>
                </a:solidFill>
                <a:latin typeface="Calibri"/>
              </a:rPr>
              <a:t>Oracle Public Cloud Infrastructure</a:t>
            </a:r>
          </a:p>
          <a:p>
            <a:pPr marL="285750" indent="-285750">
              <a:buSzPct val="95000"/>
              <a:buFont typeface="Arial"/>
              <a:buChar char="•"/>
            </a:pPr>
            <a:r>
              <a:rPr lang="en-US" sz="2800" dirty="0" err="1">
                <a:solidFill>
                  <a:srgbClr val="5F5F5F"/>
                </a:solidFill>
                <a:latin typeface="Calibri"/>
              </a:rPr>
              <a:t>Sharding</a:t>
            </a:r>
            <a:endParaRPr lang="en-US" sz="2800" dirty="0">
              <a:solidFill>
                <a:srgbClr val="5F5F5F"/>
              </a:solidFill>
              <a:latin typeface="Calibri"/>
            </a:endParaRPr>
          </a:p>
        </p:txBody>
      </p:sp>
    </p:spTree>
    <p:extLst>
      <p:ext uri="{BB962C8B-B14F-4D97-AF65-F5344CB8AC3E}">
        <p14:creationId xmlns:p14="http://schemas.microsoft.com/office/powerpoint/2010/main" val="858275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a:t>Transactions and consistency</a:t>
            </a:r>
            <a:endParaRPr kumimoji="1" lang="ja-JP" altLang="en-US" dirty="0"/>
          </a:p>
        </p:txBody>
      </p:sp>
      <p:sp>
        <p:nvSpPr>
          <p:cNvPr id="3" name="Content Placeholder 2"/>
          <p:cNvSpPr>
            <a:spLocks noGrp="1"/>
          </p:cNvSpPr>
          <p:nvPr>
            <p:ph idx="1"/>
          </p:nvPr>
        </p:nvSpPr>
        <p:spPr>
          <a:xfrm>
            <a:off x="532740" y="2285999"/>
            <a:ext cx="7011061" cy="3657601"/>
          </a:xfrm>
        </p:spPr>
        <p:txBody>
          <a:bodyPr/>
          <a:lstStyle/>
          <a:p>
            <a:r>
              <a:rPr kumimoji="1" lang="en-US" altLang="ja-JP" dirty="0"/>
              <a:t>ACID transactions by default</a:t>
            </a:r>
          </a:p>
          <a:p>
            <a:pPr lvl="1"/>
            <a:r>
              <a:rPr kumimoji="1" lang="en-US" altLang="ja-JP" dirty="0"/>
              <a:t>Transactions across multiple documents and multiple collections</a:t>
            </a:r>
          </a:p>
          <a:p>
            <a:pPr lvl="2"/>
            <a:r>
              <a:rPr kumimoji="1" lang="en-US" altLang="ja-JP" dirty="0"/>
              <a:t>No hand-coding of two-phase commit required</a:t>
            </a:r>
          </a:p>
          <a:p>
            <a:r>
              <a:rPr kumimoji="1" lang="en-US" altLang="ja-JP" dirty="0"/>
              <a:t>Read consistency by default</a:t>
            </a:r>
          </a:p>
          <a:p>
            <a:pPr lvl="1"/>
            <a:r>
              <a:rPr kumimoji="1" lang="en-US" altLang="ja-JP" dirty="0"/>
              <a:t>Unique multi-version read consistency model ensures that read queries and updates queries run simultaneously, without blocking and with consistent results	 </a:t>
            </a:r>
            <a:endParaRPr kumimoji="1" lang="ja-JP" altLang="en-US" dirty="0"/>
          </a:p>
        </p:txBody>
      </p:sp>
      <p:sp>
        <p:nvSpPr>
          <p:cNvPr id="5" name="Slide Number Placeholder 4"/>
          <p:cNvSpPr>
            <a:spLocks noGrp="1"/>
          </p:cNvSpPr>
          <p:nvPr>
            <p:ph type="sldNum" sz="quarter" idx="12"/>
          </p:nvPr>
        </p:nvSpPr>
        <p:spPr>
          <a:xfrm>
            <a:off x="11277600" y="6556248"/>
            <a:ext cx="381661" cy="182880"/>
          </a:xfrm>
          <a:prstGeom prst="rect">
            <a:avLst/>
          </a:prstGeom>
        </p:spPr>
        <p:txBody>
          <a:bodyPr vert="horz" wrap="none" lIns="0" tIns="0" rIns="0" bIns="0" rtlCol="0" anchor="ctr"/>
          <a:lstStyle>
            <a:defPPr>
              <a:defRPr lang="en-US"/>
            </a:defPPr>
            <a:lvl1pPr marL="0" algn="r" defTabSz="914400" rtl="0" eaLnBrk="1" latinLnBrk="0" hangingPunct="1">
              <a:defRPr sz="800" kern="1200">
                <a:solidFill>
                  <a:schemeClr val="tx1">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s-ES" smtClean="0"/>
              <a:pPr/>
              <a:t>63</a:t>
            </a:fld>
            <a:endParaRPr lang="uk-UA" dirty="0"/>
          </a:p>
        </p:txBody>
      </p:sp>
      <p:pic>
        <p:nvPicPr>
          <p:cNvPr id="29" name="Picture 28" descr="ic-Consultation-gray.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06010" y="3676352"/>
            <a:ext cx="1679282" cy="1396251"/>
          </a:xfrm>
          <a:prstGeom prst="rect">
            <a:avLst/>
          </a:prstGeom>
        </p:spPr>
      </p:pic>
      <p:grpSp>
        <p:nvGrpSpPr>
          <p:cNvPr id="30" name="Group 166"/>
          <p:cNvGrpSpPr/>
          <p:nvPr/>
        </p:nvGrpSpPr>
        <p:grpSpPr>
          <a:xfrm>
            <a:off x="8906268" y="2992370"/>
            <a:ext cx="1484506" cy="524732"/>
            <a:chOff x="6415303" y="3618184"/>
            <a:chExt cx="899896" cy="547414"/>
          </a:xfrm>
        </p:grpSpPr>
        <p:sp>
          <p:nvSpPr>
            <p:cNvPr id="31" name="Rectangle 30"/>
            <p:cNvSpPr/>
            <p:nvPr/>
          </p:nvSpPr>
          <p:spPr bwMode="auto">
            <a:xfrm>
              <a:off x="6415303" y="3618184"/>
              <a:ext cx="899896" cy="547414"/>
            </a:xfrm>
            <a:prstGeom prst="rect">
              <a:avLst/>
            </a:prstGeom>
            <a:solidFill>
              <a:schemeClr val="bg1"/>
            </a:solidFill>
            <a:ln w="19050" cap="flat" cmpd="sng" algn="ctr">
              <a:solidFill>
                <a:schemeClr val="accent5"/>
              </a:solidFill>
              <a:prstDash val="solid"/>
              <a:round/>
              <a:headEnd type="oval" w="med" len="med"/>
              <a:tailEnd type="triangle" w="med" len="med"/>
            </a:ln>
            <a:effectLst/>
          </p:spPr>
          <p:txBody>
            <a:bodyPr vert="horz" wrap="none" lIns="91440" tIns="45720" rIns="91440" bIns="45720" numCol="1" rtlCol="0" anchor="ctr" anchorCtr="0" compatLnSpc="1">
              <a:prstTxWarp prst="textNoShape">
                <a:avLst/>
              </a:prstTxWarp>
            </a:bodyPr>
            <a:lstStyle/>
            <a:p>
              <a:pPr marL="158723" indent="-158723" algn="ctr" defTabSz="1218987" fontAlgn="base">
                <a:lnSpc>
                  <a:spcPct val="90000"/>
                </a:lnSpc>
                <a:spcBef>
                  <a:spcPct val="50000"/>
                </a:spcBef>
                <a:spcAft>
                  <a:spcPct val="0"/>
                </a:spcAft>
                <a:buClr>
                  <a:schemeClr val="accent1"/>
                </a:buClr>
              </a:pPr>
              <a:endParaRPr lang="en-US" sz="2700" b="1" dirty="0">
                <a:latin typeface="Arial" charset="0"/>
              </a:endParaRPr>
            </a:p>
          </p:txBody>
        </p:sp>
        <p:cxnSp>
          <p:nvCxnSpPr>
            <p:cNvPr id="32" name="Straight Connector 31"/>
            <p:cNvCxnSpPr/>
            <p:nvPr/>
          </p:nvCxnSpPr>
          <p:spPr bwMode="auto">
            <a:xfrm>
              <a:off x="6489090" y="3724840"/>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33" name="Straight Connector 32"/>
            <p:cNvCxnSpPr/>
            <p:nvPr/>
          </p:nvCxnSpPr>
          <p:spPr bwMode="auto">
            <a:xfrm>
              <a:off x="6489090" y="3808981"/>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34" name="Straight Connector 33"/>
            <p:cNvCxnSpPr/>
            <p:nvPr/>
          </p:nvCxnSpPr>
          <p:spPr bwMode="auto">
            <a:xfrm>
              <a:off x="6489090" y="3893123"/>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35" name="Straight Connector 34"/>
            <p:cNvCxnSpPr/>
            <p:nvPr/>
          </p:nvCxnSpPr>
          <p:spPr bwMode="auto">
            <a:xfrm>
              <a:off x="6489090" y="3977264"/>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36" name="Straight Connector 35"/>
            <p:cNvCxnSpPr/>
            <p:nvPr/>
          </p:nvCxnSpPr>
          <p:spPr bwMode="auto">
            <a:xfrm>
              <a:off x="6489090" y="4061405"/>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37" name="Straight Connector 36"/>
            <p:cNvCxnSpPr/>
            <p:nvPr/>
          </p:nvCxnSpPr>
          <p:spPr bwMode="auto">
            <a:xfrm rot="5400000" flipH="1" flipV="1">
              <a:off x="6448471"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38" name="Straight Connector 37"/>
            <p:cNvCxnSpPr/>
            <p:nvPr/>
          </p:nvCxnSpPr>
          <p:spPr bwMode="auto">
            <a:xfrm rot="5400000" flipH="1" flipV="1">
              <a:off x="6622639"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39" name="Straight Connector 38"/>
            <p:cNvCxnSpPr/>
            <p:nvPr/>
          </p:nvCxnSpPr>
          <p:spPr bwMode="auto">
            <a:xfrm rot="5400000" flipH="1" flipV="1">
              <a:off x="6796807"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40" name="Straight Connector 39"/>
            <p:cNvCxnSpPr/>
            <p:nvPr/>
          </p:nvCxnSpPr>
          <p:spPr bwMode="auto">
            <a:xfrm rot="5400000" flipH="1" flipV="1">
              <a:off x="6956461"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41" name="Straight Connector 40"/>
            <p:cNvCxnSpPr/>
            <p:nvPr/>
          </p:nvCxnSpPr>
          <p:spPr bwMode="auto">
            <a:xfrm rot="5400000" flipH="1" flipV="1">
              <a:off x="7087087"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42" name="Straight Connector 41"/>
            <p:cNvCxnSpPr/>
            <p:nvPr/>
          </p:nvCxnSpPr>
          <p:spPr bwMode="auto">
            <a:xfrm rot="5400000" flipH="1" flipV="1">
              <a:off x="6317845" y="3899326"/>
              <a:ext cx="338328" cy="0"/>
            </a:xfrm>
            <a:prstGeom prst="line">
              <a:avLst/>
            </a:prstGeom>
            <a:noFill/>
            <a:ln w="6350" cap="flat" cmpd="sng" algn="ctr">
              <a:solidFill>
                <a:schemeClr val="accent5"/>
              </a:solidFill>
              <a:prstDash val="solid"/>
              <a:round/>
              <a:headEnd type="none" w="med" len="med"/>
              <a:tailEnd type="none" w="med" len="med"/>
            </a:ln>
            <a:effectLst/>
          </p:spPr>
        </p:cxnSp>
      </p:grpSp>
      <p:grpSp>
        <p:nvGrpSpPr>
          <p:cNvPr id="43" name="Group 166"/>
          <p:cNvGrpSpPr/>
          <p:nvPr/>
        </p:nvGrpSpPr>
        <p:grpSpPr>
          <a:xfrm>
            <a:off x="8906268" y="3521301"/>
            <a:ext cx="1484506" cy="524732"/>
            <a:chOff x="6415303" y="3618184"/>
            <a:chExt cx="899896" cy="547414"/>
          </a:xfrm>
        </p:grpSpPr>
        <p:sp>
          <p:nvSpPr>
            <p:cNvPr id="44" name="Rectangle 43"/>
            <p:cNvSpPr/>
            <p:nvPr/>
          </p:nvSpPr>
          <p:spPr bwMode="auto">
            <a:xfrm>
              <a:off x="6415303" y="3618184"/>
              <a:ext cx="899896" cy="547414"/>
            </a:xfrm>
            <a:prstGeom prst="rect">
              <a:avLst/>
            </a:prstGeom>
            <a:solidFill>
              <a:schemeClr val="bg1"/>
            </a:solidFill>
            <a:ln w="19050" cap="flat" cmpd="sng" algn="ctr">
              <a:solidFill>
                <a:schemeClr val="accent5"/>
              </a:solidFill>
              <a:prstDash val="solid"/>
              <a:round/>
              <a:headEnd type="oval" w="med" len="med"/>
              <a:tailEnd type="triangle" w="med" len="med"/>
            </a:ln>
            <a:effectLst/>
          </p:spPr>
          <p:txBody>
            <a:bodyPr vert="horz" wrap="none" lIns="91440" tIns="45720" rIns="91440" bIns="45720" numCol="1" rtlCol="0" anchor="ctr" anchorCtr="0" compatLnSpc="1">
              <a:prstTxWarp prst="textNoShape">
                <a:avLst/>
              </a:prstTxWarp>
            </a:bodyPr>
            <a:lstStyle/>
            <a:p>
              <a:pPr marL="158723" indent="-158723" algn="ctr" defTabSz="1218987" fontAlgn="base">
                <a:lnSpc>
                  <a:spcPct val="90000"/>
                </a:lnSpc>
                <a:spcBef>
                  <a:spcPct val="50000"/>
                </a:spcBef>
                <a:spcAft>
                  <a:spcPct val="0"/>
                </a:spcAft>
                <a:buClr>
                  <a:schemeClr val="accent1"/>
                </a:buClr>
              </a:pPr>
              <a:endParaRPr lang="en-US" sz="2700" b="1" dirty="0">
                <a:latin typeface="Arial" charset="0"/>
              </a:endParaRPr>
            </a:p>
          </p:txBody>
        </p:sp>
        <p:cxnSp>
          <p:nvCxnSpPr>
            <p:cNvPr id="45" name="Straight Connector 44"/>
            <p:cNvCxnSpPr/>
            <p:nvPr/>
          </p:nvCxnSpPr>
          <p:spPr bwMode="auto">
            <a:xfrm>
              <a:off x="6489090" y="3724840"/>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46" name="Straight Connector 45"/>
            <p:cNvCxnSpPr/>
            <p:nvPr/>
          </p:nvCxnSpPr>
          <p:spPr bwMode="auto">
            <a:xfrm>
              <a:off x="6489090" y="3808981"/>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47" name="Straight Connector 46"/>
            <p:cNvCxnSpPr/>
            <p:nvPr/>
          </p:nvCxnSpPr>
          <p:spPr bwMode="auto">
            <a:xfrm>
              <a:off x="6489090" y="3893123"/>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48" name="Straight Connector 47"/>
            <p:cNvCxnSpPr/>
            <p:nvPr/>
          </p:nvCxnSpPr>
          <p:spPr bwMode="auto">
            <a:xfrm>
              <a:off x="6489090" y="3977264"/>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49" name="Straight Connector 48"/>
            <p:cNvCxnSpPr/>
            <p:nvPr/>
          </p:nvCxnSpPr>
          <p:spPr bwMode="auto">
            <a:xfrm>
              <a:off x="6489090" y="4061405"/>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50" name="Straight Connector 49"/>
            <p:cNvCxnSpPr/>
            <p:nvPr/>
          </p:nvCxnSpPr>
          <p:spPr bwMode="auto">
            <a:xfrm rot="5400000" flipH="1" flipV="1">
              <a:off x="6448471"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51" name="Straight Connector 50"/>
            <p:cNvCxnSpPr/>
            <p:nvPr/>
          </p:nvCxnSpPr>
          <p:spPr bwMode="auto">
            <a:xfrm rot="5400000" flipH="1" flipV="1">
              <a:off x="6622639"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52" name="Straight Connector 51"/>
            <p:cNvCxnSpPr/>
            <p:nvPr/>
          </p:nvCxnSpPr>
          <p:spPr bwMode="auto">
            <a:xfrm rot="5400000" flipH="1" flipV="1">
              <a:off x="6796807"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53" name="Straight Connector 52"/>
            <p:cNvCxnSpPr/>
            <p:nvPr/>
          </p:nvCxnSpPr>
          <p:spPr bwMode="auto">
            <a:xfrm rot="5400000" flipH="1" flipV="1">
              <a:off x="6956461"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54" name="Straight Connector 53"/>
            <p:cNvCxnSpPr/>
            <p:nvPr/>
          </p:nvCxnSpPr>
          <p:spPr bwMode="auto">
            <a:xfrm rot="5400000" flipH="1" flipV="1">
              <a:off x="7087087"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55" name="Straight Connector 54"/>
            <p:cNvCxnSpPr/>
            <p:nvPr/>
          </p:nvCxnSpPr>
          <p:spPr bwMode="auto">
            <a:xfrm rot="5400000" flipH="1" flipV="1">
              <a:off x="6317845" y="3899326"/>
              <a:ext cx="338328" cy="0"/>
            </a:xfrm>
            <a:prstGeom prst="line">
              <a:avLst/>
            </a:prstGeom>
            <a:noFill/>
            <a:ln w="6350" cap="flat" cmpd="sng" algn="ctr">
              <a:solidFill>
                <a:schemeClr val="accent5"/>
              </a:solidFill>
              <a:prstDash val="solid"/>
              <a:round/>
              <a:headEnd type="none" w="med" len="med"/>
              <a:tailEnd type="none" w="med" len="med"/>
            </a:ln>
            <a:effectLst/>
          </p:spPr>
        </p:cxnSp>
      </p:grpSp>
      <p:grpSp>
        <p:nvGrpSpPr>
          <p:cNvPr id="56" name="Group 166"/>
          <p:cNvGrpSpPr/>
          <p:nvPr/>
        </p:nvGrpSpPr>
        <p:grpSpPr>
          <a:xfrm>
            <a:off x="8906268" y="4050233"/>
            <a:ext cx="1484506" cy="524732"/>
            <a:chOff x="6415303" y="3618184"/>
            <a:chExt cx="899896" cy="547414"/>
          </a:xfrm>
        </p:grpSpPr>
        <p:sp>
          <p:nvSpPr>
            <p:cNvPr id="57" name="Rectangle 56"/>
            <p:cNvSpPr/>
            <p:nvPr/>
          </p:nvSpPr>
          <p:spPr bwMode="auto">
            <a:xfrm>
              <a:off x="6415303" y="3618184"/>
              <a:ext cx="899896" cy="547414"/>
            </a:xfrm>
            <a:prstGeom prst="rect">
              <a:avLst/>
            </a:prstGeom>
            <a:solidFill>
              <a:schemeClr val="bg1"/>
            </a:solidFill>
            <a:ln w="19050" cap="flat" cmpd="sng" algn="ctr">
              <a:solidFill>
                <a:schemeClr val="accent5"/>
              </a:solidFill>
              <a:prstDash val="solid"/>
              <a:round/>
              <a:headEnd type="oval" w="med" len="med"/>
              <a:tailEnd type="triangle" w="med" len="med"/>
            </a:ln>
            <a:effectLst/>
          </p:spPr>
          <p:txBody>
            <a:bodyPr vert="horz" wrap="none" lIns="91440" tIns="45720" rIns="91440" bIns="45720" numCol="1" rtlCol="0" anchor="ctr" anchorCtr="0" compatLnSpc="1">
              <a:prstTxWarp prst="textNoShape">
                <a:avLst/>
              </a:prstTxWarp>
            </a:bodyPr>
            <a:lstStyle/>
            <a:p>
              <a:pPr marL="158723" indent="-158723" algn="ctr" defTabSz="1218987" fontAlgn="base">
                <a:lnSpc>
                  <a:spcPct val="90000"/>
                </a:lnSpc>
                <a:spcBef>
                  <a:spcPct val="50000"/>
                </a:spcBef>
                <a:spcAft>
                  <a:spcPct val="0"/>
                </a:spcAft>
                <a:buClr>
                  <a:schemeClr val="accent1"/>
                </a:buClr>
              </a:pPr>
              <a:endParaRPr lang="en-US" sz="2700" b="1" dirty="0">
                <a:latin typeface="Arial" charset="0"/>
              </a:endParaRPr>
            </a:p>
          </p:txBody>
        </p:sp>
        <p:cxnSp>
          <p:nvCxnSpPr>
            <p:cNvPr id="58" name="Straight Connector 57"/>
            <p:cNvCxnSpPr/>
            <p:nvPr/>
          </p:nvCxnSpPr>
          <p:spPr bwMode="auto">
            <a:xfrm>
              <a:off x="6489090" y="3724840"/>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59" name="Straight Connector 58"/>
            <p:cNvCxnSpPr/>
            <p:nvPr/>
          </p:nvCxnSpPr>
          <p:spPr bwMode="auto">
            <a:xfrm>
              <a:off x="6489090" y="3808981"/>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60" name="Straight Connector 59"/>
            <p:cNvCxnSpPr/>
            <p:nvPr/>
          </p:nvCxnSpPr>
          <p:spPr bwMode="auto">
            <a:xfrm>
              <a:off x="6489090" y="3893123"/>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61" name="Straight Connector 60"/>
            <p:cNvCxnSpPr/>
            <p:nvPr/>
          </p:nvCxnSpPr>
          <p:spPr bwMode="auto">
            <a:xfrm>
              <a:off x="6489090" y="3977264"/>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62" name="Straight Connector 61"/>
            <p:cNvCxnSpPr/>
            <p:nvPr/>
          </p:nvCxnSpPr>
          <p:spPr bwMode="auto">
            <a:xfrm>
              <a:off x="6489090" y="4061405"/>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63" name="Straight Connector 62"/>
            <p:cNvCxnSpPr/>
            <p:nvPr/>
          </p:nvCxnSpPr>
          <p:spPr bwMode="auto">
            <a:xfrm rot="5400000" flipH="1" flipV="1">
              <a:off x="6448471"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64" name="Straight Connector 63"/>
            <p:cNvCxnSpPr/>
            <p:nvPr/>
          </p:nvCxnSpPr>
          <p:spPr bwMode="auto">
            <a:xfrm rot="5400000" flipH="1" flipV="1">
              <a:off x="6622639"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65" name="Straight Connector 64"/>
            <p:cNvCxnSpPr/>
            <p:nvPr/>
          </p:nvCxnSpPr>
          <p:spPr bwMode="auto">
            <a:xfrm rot="5400000" flipH="1" flipV="1">
              <a:off x="6796807"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66" name="Straight Connector 65"/>
            <p:cNvCxnSpPr/>
            <p:nvPr/>
          </p:nvCxnSpPr>
          <p:spPr bwMode="auto">
            <a:xfrm rot="5400000" flipH="1" flipV="1">
              <a:off x="6956461"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67" name="Straight Connector 66"/>
            <p:cNvCxnSpPr/>
            <p:nvPr/>
          </p:nvCxnSpPr>
          <p:spPr bwMode="auto">
            <a:xfrm rot="5400000" flipH="1" flipV="1">
              <a:off x="7087087"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68" name="Straight Connector 67"/>
            <p:cNvCxnSpPr/>
            <p:nvPr/>
          </p:nvCxnSpPr>
          <p:spPr bwMode="auto">
            <a:xfrm rot="5400000" flipH="1" flipV="1">
              <a:off x="6317845" y="3899326"/>
              <a:ext cx="338328" cy="0"/>
            </a:xfrm>
            <a:prstGeom prst="line">
              <a:avLst/>
            </a:prstGeom>
            <a:noFill/>
            <a:ln w="6350" cap="flat" cmpd="sng" algn="ctr">
              <a:solidFill>
                <a:schemeClr val="accent5"/>
              </a:solidFill>
              <a:prstDash val="solid"/>
              <a:round/>
              <a:headEnd type="none" w="med" len="med"/>
              <a:tailEnd type="none" w="med" len="med"/>
            </a:ln>
            <a:effectLst/>
          </p:spPr>
        </p:cxnSp>
      </p:grpSp>
      <p:grpSp>
        <p:nvGrpSpPr>
          <p:cNvPr id="69" name="Group 166"/>
          <p:cNvGrpSpPr/>
          <p:nvPr/>
        </p:nvGrpSpPr>
        <p:grpSpPr>
          <a:xfrm>
            <a:off x="8906268" y="4579164"/>
            <a:ext cx="1484506" cy="524732"/>
            <a:chOff x="6415303" y="3618184"/>
            <a:chExt cx="899896" cy="547414"/>
          </a:xfrm>
        </p:grpSpPr>
        <p:sp>
          <p:nvSpPr>
            <p:cNvPr id="70" name="Rectangle 69"/>
            <p:cNvSpPr/>
            <p:nvPr/>
          </p:nvSpPr>
          <p:spPr bwMode="auto">
            <a:xfrm>
              <a:off x="6415303" y="3618184"/>
              <a:ext cx="899896" cy="547414"/>
            </a:xfrm>
            <a:prstGeom prst="rect">
              <a:avLst/>
            </a:prstGeom>
            <a:solidFill>
              <a:schemeClr val="bg1"/>
            </a:solidFill>
            <a:ln w="19050" cap="flat" cmpd="sng" algn="ctr">
              <a:solidFill>
                <a:schemeClr val="accent5"/>
              </a:solidFill>
              <a:prstDash val="solid"/>
              <a:round/>
              <a:headEnd type="oval" w="med" len="med"/>
              <a:tailEnd type="triangle" w="med" len="med"/>
            </a:ln>
            <a:effectLst/>
          </p:spPr>
          <p:txBody>
            <a:bodyPr vert="horz" wrap="none" lIns="91440" tIns="45720" rIns="91440" bIns="45720" numCol="1" rtlCol="0" anchor="ctr" anchorCtr="0" compatLnSpc="1">
              <a:prstTxWarp prst="textNoShape">
                <a:avLst/>
              </a:prstTxWarp>
            </a:bodyPr>
            <a:lstStyle/>
            <a:p>
              <a:pPr marL="158723" indent="-158723" algn="ctr" defTabSz="1218987" fontAlgn="base">
                <a:lnSpc>
                  <a:spcPct val="90000"/>
                </a:lnSpc>
                <a:spcBef>
                  <a:spcPct val="50000"/>
                </a:spcBef>
                <a:spcAft>
                  <a:spcPct val="0"/>
                </a:spcAft>
                <a:buClr>
                  <a:schemeClr val="accent1"/>
                </a:buClr>
              </a:pPr>
              <a:endParaRPr lang="en-US" sz="2700" b="1" dirty="0">
                <a:latin typeface="Arial" charset="0"/>
              </a:endParaRPr>
            </a:p>
          </p:txBody>
        </p:sp>
        <p:cxnSp>
          <p:nvCxnSpPr>
            <p:cNvPr id="71" name="Straight Connector 70"/>
            <p:cNvCxnSpPr/>
            <p:nvPr/>
          </p:nvCxnSpPr>
          <p:spPr bwMode="auto">
            <a:xfrm>
              <a:off x="6489090" y="3724840"/>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72" name="Straight Connector 71"/>
            <p:cNvCxnSpPr/>
            <p:nvPr/>
          </p:nvCxnSpPr>
          <p:spPr bwMode="auto">
            <a:xfrm>
              <a:off x="6489090" y="3808981"/>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73" name="Straight Connector 72"/>
            <p:cNvCxnSpPr/>
            <p:nvPr/>
          </p:nvCxnSpPr>
          <p:spPr bwMode="auto">
            <a:xfrm>
              <a:off x="6489090" y="3893123"/>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74" name="Straight Connector 73"/>
            <p:cNvCxnSpPr/>
            <p:nvPr/>
          </p:nvCxnSpPr>
          <p:spPr bwMode="auto">
            <a:xfrm>
              <a:off x="6489090" y="3977264"/>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75" name="Straight Connector 74"/>
            <p:cNvCxnSpPr/>
            <p:nvPr/>
          </p:nvCxnSpPr>
          <p:spPr bwMode="auto">
            <a:xfrm>
              <a:off x="6489090" y="4061405"/>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76" name="Straight Connector 75"/>
            <p:cNvCxnSpPr/>
            <p:nvPr/>
          </p:nvCxnSpPr>
          <p:spPr bwMode="auto">
            <a:xfrm rot="5400000" flipH="1" flipV="1">
              <a:off x="6448471"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77" name="Straight Connector 76"/>
            <p:cNvCxnSpPr/>
            <p:nvPr/>
          </p:nvCxnSpPr>
          <p:spPr bwMode="auto">
            <a:xfrm rot="5400000" flipH="1" flipV="1">
              <a:off x="6622639"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78" name="Straight Connector 77"/>
            <p:cNvCxnSpPr/>
            <p:nvPr/>
          </p:nvCxnSpPr>
          <p:spPr bwMode="auto">
            <a:xfrm rot="5400000" flipH="1" flipV="1">
              <a:off x="6796807"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79" name="Straight Connector 78"/>
            <p:cNvCxnSpPr/>
            <p:nvPr/>
          </p:nvCxnSpPr>
          <p:spPr bwMode="auto">
            <a:xfrm rot="5400000" flipH="1" flipV="1">
              <a:off x="6956461"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80" name="Straight Connector 79"/>
            <p:cNvCxnSpPr/>
            <p:nvPr/>
          </p:nvCxnSpPr>
          <p:spPr bwMode="auto">
            <a:xfrm rot="5400000" flipH="1" flipV="1">
              <a:off x="7087087"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81" name="Straight Connector 80"/>
            <p:cNvCxnSpPr/>
            <p:nvPr/>
          </p:nvCxnSpPr>
          <p:spPr bwMode="auto">
            <a:xfrm rot="5400000" flipH="1" flipV="1">
              <a:off x="6317845" y="3899326"/>
              <a:ext cx="338328" cy="0"/>
            </a:xfrm>
            <a:prstGeom prst="line">
              <a:avLst/>
            </a:prstGeom>
            <a:noFill/>
            <a:ln w="6350" cap="flat" cmpd="sng" algn="ctr">
              <a:solidFill>
                <a:schemeClr val="accent5"/>
              </a:solidFill>
              <a:prstDash val="solid"/>
              <a:round/>
              <a:headEnd type="none" w="med" len="med"/>
              <a:tailEnd type="none" w="med" len="med"/>
            </a:ln>
            <a:effectLst/>
          </p:spPr>
        </p:cxnSp>
      </p:grpSp>
      <p:grpSp>
        <p:nvGrpSpPr>
          <p:cNvPr id="82" name="Group 166"/>
          <p:cNvGrpSpPr/>
          <p:nvPr/>
        </p:nvGrpSpPr>
        <p:grpSpPr>
          <a:xfrm>
            <a:off x="8906268" y="5108095"/>
            <a:ext cx="1484506" cy="524732"/>
            <a:chOff x="6415303" y="3618184"/>
            <a:chExt cx="899896" cy="547414"/>
          </a:xfrm>
        </p:grpSpPr>
        <p:sp>
          <p:nvSpPr>
            <p:cNvPr id="83" name="Rectangle 82"/>
            <p:cNvSpPr/>
            <p:nvPr/>
          </p:nvSpPr>
          <p:spPr bwMode="auto">
            <a:xfrm>
              <a:off x="6415303" y="3618184"/>
              <a:ext cx="899896" cy="547414"/>
            </a:xfrm>
            <a:prstGeom prst="rect">
              <a:avLst/>
            </a:prstGeom>
            <a:solidFill>
              <a:schemeClr val="bg1"/>
            </a:solidFill>
            <a:ln w="19050" cap="flat" cmpd="sng" algn="ctr">
              <a:solidFill>
                <a:schemeClr val="accent5"/>
              </a:solidFill>
              <a:prstDash val="solid"/>
              <a:round/>
              <a:headEnd type="oval" w="med" len="med"/>
              <a:tailEnd type="triangle" w="med" len="med"/>
            </a:ln>
            <a:effectLst/>
          </p:spPr>
          <p:txBody>
            <a:bodyPr vert="horz" wrap="none" lIns="91440" tIns="45720" rIns="91440" bIns="45720" numCol="1" rtlCol="0" anchor="ctr" anchorCtr="0" compatLnSpc="1">
              <a:prstTxWarp prst="textNoShape">
                <a:avLst/>
              </a:prstTxWarp>
            </a:bodyPr>
            <a:lstStyle/>
            <a:p>
              <a:pPr marL="158723" indent="-158723" algn="ctr" defTabSz="1218987" fontAlgn="base">
                <a:lnSpc>
                  <a:spcPct val="90000"/>
                </a:lnSpc>
                <a:spcBef>
                  <a:spcPct val="50000"/>
                </a:spcBef>
                <a:spcAft>
                  <a:spcPct val="0"/>
                </a:spcAft>
                <a:buClr>
                  <a:schemeClr val="accent1"/>
                </a:buClr>
              </a:pPr>
              <a:endParaRPr lang="en-US" sz="2700" b="1" dirty="0">
                <a:latin typeface="Arial" charset="0"/>
              </a:endParaRPr>
            </a:p>
          </p:txBody>
        </p:sp>
        <p:cxnSp>
          <p:nvCxnSpPr>
            <p:cNvPr id="84" name="Straight Connector 83"/>
            <p:cNvCxnSpPr/>
            <p:nvPr/>
          </p:nvCxnSpPr>
          <p:spPr bwMode="auto">
            <a:xfrm>
              <a:off x="6489090" y="3724840"/>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85" name="Straight Connector 84"/>
            <p:cNvCxnSpPr/>
            <p:nvPr/>
          </p:nvCxnSpPr>
          <p:spPr bwMode="auto">
            <a:xfrm>
              <a:off x="6489090" y="3808981"/>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86" name="Straight Connector 85"/>
            <p:cNvCxnSpPr/>
            <p:nvPr/>
          </p:nvCxnSpPr>
          <p:spPr bwMode="auto">
            <a:xfrm>
              <a:off x="6489090" y="3893123"/>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87" name="Straight Connector 86"/>
            <p:cNvCxnSpPr/>
            <p:nvPr/>
          </p:nvCxnSpPr>
          <p:spPr bwMode="auto">
            <a:xfrm>
              <a:off x="6489090" y="3977264"/>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88" name="Straight Connector 87"/>
            <p:cNvCxnSpPr/>
            <p:nvPr/>
          </p:nvCxnSpPr>
          <p:spPr bwMode="auto">
            <a:xfrm>
              <a:off x="6489090" y="4061405"/>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89" name="Straight Connector 88"/>
            <p:cNvCxnSpPr/>
            <p:nvPr/>
          </p:nvCxnSpPr>
          <p:spPr bwMode="auto">
            <a:xfrm rot="5400000" flipH="1" flipV="1">
              <a:off x="6448471"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90" name="Straight Connector 89"/>
            <p:cNvCxnSpPr/>
            <p:nvPr/>
          </p:nvCxnSpPr>
          <p:spPr bwMode="auto">
            <a:xfrm rot="5400000" flipH="1" flipV="1">
              <a:off x="6622639"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91" name="Straight Connector 90"/>
            <p:cNvCxnSpPr/>
            <p:nvPr/>
          </p:nvCxnSpPr>
          <p:spPr bwMode="auto">
            <a:xfrm rot="5400000" flipH="1" flipV="1">
              <a:off x="6796807"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92" name="Straight Connector 91"/>
            <p:cNvCxnSpPr/>
            <p:nvPr/>
          </p:nvCxnSpPr>
          <p:spPr bwMode="auto">
            <a:xfrm rot="5400000" flipH="1" flipV="1">
              <a:off x="6956461"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93" name="Straight Connector 92"/>
            <p:cNvCxnSpPr/>
            <p:nvPr/>
          </p:nvCxnSpPr>
          <p:spPr bwMode="auto">
            <a:xfrm rot="5400000" flipH="1" flipV="1">
              <a:off x="7087087"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94" name="Straight Connector 93"/>
            <p:cNvCxnSpPr/>
            <p:nvPr/>
          </p:nvCxnSpPr>
          <p:spPr bwMode="auto">
            <a:xfrm rot="5400000" flipH="1" flipV="1">
              <a:off x="6317845" y="3899326"/>
              <a:ext cx="338328" cy="0"/>
            </a:xfrm>
            <a:prstGeom prst="line">
              <a:avLst/>
            </a:prstGeom>
            <a:noFill/>
            <a:ln w="6350" cap="flat" cmpd="sng" algn="ctr">
              <a:solidFill>
                <a:schemeClr val="accent5"/>
              </a:solidFill>
              <a:prstDash val="solid"/>
              <a:round/>
              <a:headEnd type="none" w="med" len="med"/>
              <a:tailEnd type="none" w="med" len="med"/>
            </a:ln>
            <a:effectLst/>
          </p:spPr>
        </p:cxnSp>
      </p:grpSp>
      <p:sp>
        <p:nvSpPr>
          <p:cNvPr id="95" name="Rectangle 94"/>
          <p:cNvSpPr/>
          <p:nvPr/>
        </p:nvSpPr>
        <p:spPr bwMode="auto">
          <a:xfrm>
            <a:off x="8905521" y="2830055"/>
            <a:ext cx="1485480" cy="168546"/>
          </a:xfrm>
          <a:prstGeom prst="rect">
            <a:avLst/>
          </a:prstGeom>
          <a:ln w="19050">
            <a:solidFill>
              <a:schemeClr val="accent5"/>
            </a:solidFill>
            <a:headEnd type="oval" w="med" len="med"/>
            <a:tailEnd type="triangle" w="med" len="med"/>
          </a:ln>
          <a:effectLst/>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marL="158723" indent="-158723" algn="ctr" defTabSz="1218987" fontAlgn="base">
              <a:lnSpc>
                <a:spcPct val="90000"/>
              </a:lnSpc>
              <a:spcBef>
                <a:spcPct val="50000"/>
              </a:spcBef>
              <a:spcAft>
                <a:spcPct val="0"/>
              </a:spcAft>
              <a:buClr>
                <a:schemeClr val="accent1"/>
              </a:buClr>
            </a:pPr>
            <a:endParaRPr lang="en-US" sz="2700" b="1" dirty="0">
              <a:latin typeface="Arial" charset="0"/>
            </a:endParaRPr>
          </a:p>
        </p:txBody>
      </p:sp>
      <p:grpSp>
        <p:nvGrpSpPr>
          <p:cNvPr id="96" name="Group 166"/>
          <p:cNvGrpSpPr/>
          <p:nvPr/>
        </p:nvGrpSpPr>
        <p:grpSpPr>
          <a:xfrm>
            <a:off x="10498185" y="4050473"/>
            <a:ext cx="1484505" cy="524733"/>
            <a:chOff x="6415303" y="3618184"/>
            <a:chExt cx="899896" cy="547414"/>
          </a:xfrm>
        </p:grpSpPr>
        <p:sp>
          <p:nvSpPr>
            <p:cNvPr id="97" name="Rectangle 96"/>
            <p:cNvSpPr/>
            <p:nvPr/>
          </p:nvSpPr>
          <p:spPr bwMode="auto">
            <a:xfrm>
              <a:off x="6415303" y="3618184"/>
              <a:ext cx="899896" cy="547414"/>
            </a:xfrm>
            <a:prstGeom prst="rect">
              <a:avLst/>
            </a:prstGeom>
            <a:solidFill>
              <a:schemeClr val="bg1"/>
            </a:solidFill>
            <a:ln w="19050" cap="flat" cmpd="sng" algn="ctr">
              <a:solidFill>
                <a:schemeClr val="accent5"/>
              </a:solidFill>
              <a:prstDash val="solid"/>
              <a:round/>
              <a:headEnd type="oval" w="med" len="med"/>
              <a:tailEnd type="triangle" w="med" len="med"/>
            </a:ln>
            <a:effectLst/>
          </p:spPr>
          <p:txBody>
            <a:bodyPr vert="horz" wrap="none" lIns="91440" tIns="45720" rIns="91440" bIns="45720" numCol="1" rtlCol="0" anchor="ctr" anchorCtr="0" compatLnSpc="1">
              <a:prstTxWarp prst="textNoShape">
                <a:avLst/>
              </a:prstTxWarp>
            </a:bodyPr>
            <a:lstStyle/>
            <a:p>
              <a:pPr marL="158723" indent="-158723" algn="ctr" defTabSz="1218987" fontAlgn="base">
                <a:lnSpc>
                  <a:spcPct val="90000"/>
                </a:lnSpc>
                <a:spcBef>
                  <a:spcPct val="50000"/>
                </a:spcBef>
                <a:spcAft>
                  <a:spcPct val="0"/>
                </a:spcAft>
                <a:buClr>
                  <a:schemeClr val="accent1"/>
                </a:buClr>
              </a:pPr>
              <a:endParaRPr lang="en-US" sz="2700" b="1" dirty="0">
                <a:latin typeface="Arial" charset="0"/>
              </a:endParaRPr>
            </a:p>
          </p:txBody>
        </p:sp>
        <p:cxnSp>
          <p:nvCxnSpPr>
            <p:cNvPr id="98" name="Straight Connector 97"/>
            <p:cNvCxnSpPr/>
            <p:nvPr/>
          </p:nvCxnSpPr>
          <p:spPr bwMode="auto">
            <a:xfrm>
              <a:off x="6489090" y="3724840"/>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99" name="Straight Connector 98"/>
            <p:cNvCxnSpPr/>
            <p:nvPr/>
          </p:nvCxnSpPr>
          <p:spPr bwMode="auto">
            <a:xfrm>
              <a:off x="6489090" y="3808981"/>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100" name="Straight Connector 99"/>
            <p:cNvCxnSpPr/>
            <p:nvPr/>
          </p:nvCxnSpPr>
          <p:spPr bwMode="auto">
            <a:xfrm>
              <a:off x="6489090" y="3893123"/>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101" name="Straight Connector 100"/>
            <p:cNvCxnSpPr/>
            <p:nvPr/>
          </p:nvCxnSpPr>
          <p:spPr bwMode="auto">
            <a:xfrm>
              <a:off x="6489090" y="3977264"/>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102" name="Straight Connector 101"/>
            <p:cNvCxnSpPr/>
            <p:nvPr/>
          </p:nvCxnSpPr>
          <p:spPr bwMode="auto">
            <a:xfrm>
              <a:off x="6489090" y="4061405"/>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103" name="Straight Connector 102"/>
            <p:cNvCxnSpPr/>
            <p:nvPr/>
          </p:nvCxnSpPr>
          <p:spPr bwMode="auto">
            <a:xfrm rot="5400000" flipH="1" flipV="1">
              <a:off x="6448471"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104" name="Straight Connector 103"/>
            <p:cNvCxnSpPr/>
            <p:nvPr/>
          </p:nvCxnSpPr>
          <p:spPr bwMode="auto">
            <a:xfrm rot="5400000" flipH="1" flipV="1">
              <a:off x="6622639"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105" name="Straight Connector 104"/>
            <p:cNvCxnSpPr/>
            <p:nvPr/>
          </p:nvCxnSpPr>
          <p:spPr bwMode="auto">
            <a:xfrm rot="5400000" flipH="1" flipV="1">
              <a:off x="6796807"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106" name="Straight Connector 105"/>
            <p:cNvCxnSpPr/>
            <p:nvPr/>
          </p:nvCxnSpPr>
          <p:spPr bwMode="auto">
            <a:xfrm rot="5400000" flipH="1" flipV="1">
              <a:off x="6956461"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107" name="Straight Connector 106"/>
            <p:cNvCxnSpPr/>
            <p:nvPr/>
          </p:nvCxnSpPr>
          <p:spPr bwMode="auto">
            <a:xfrm rot="5400000" flipH="1" flipV="1">
              <a:off x="7087087"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108" name="Straight Connector 107"/>
            <p:cNvCxnSpPr/>
            <p:nvPr/>
          </p:nvCxnSpPr>
          <p:spPr bwMode="auto">
            <a:xfrm rot="5400000" flipH="1" flipV="1">
              <a:off x="6317845" y="3899326"/>
              <a:ext cx="338328" cy="0"/>
            </a:xfrm>
            <a:prstGeom prst="line">
              <a:avLst/>
            </a:prstGeom>
            <a:noFill/>
            <a:ln w="6350" cap="flat" cmpd="sng" algn="ctr">
              <a:solidFill>
                <a:schemeClr val="accent5"/>
              </a:solidFill>
              <a:prstDash val="solid"/>
              <a:round/>
              <a:headEnd type="none" w="med" len="med"/>
              <a:tailEnd type="none" w="med" len="med"/>
            </a:ln>
            <a:effectLst/>
          </p:spPr>
        </p:cxnSp>
      </p:grpSp>
      <p:grpSp>
        <p:nvGrpSpPr>
          <p:cNvPr id="109" name="Group 120"/>
          <p:cNvGrpSpPr/>
          <p:nvPr/>
        </p:nvGrpSpPr>
        <p:grpSpPr>
          <a:xfrm>
            <a:off x="7602925" y="3775026"/>
            <a:ext cx="2692548" cy="1271308"/>
            <a:chOff x="146235" y="2583310"/>
            <a:chExt cx="2019937" cy="1146759"/>
          </a:xfrm>
        </p:grpSpPr>
        <p:sp>
          <p:nvSpPr>
            <p:cNvPr id="110" name="Line 44"/>
            <p:cNvSpPr>
              <a:spLocks noChangeShapeType="1"/>
            </p:cNvSpPr>
            <p:nvPr/>
          </p:nvSpPr>
          <p:spPr bwMode="auto">
            <a:xfrm flipH="1">
              <a:off x="567164" y="3079670"/>
              <a:ext cx="649595" cy="403792"/>
            </a:xfrm>
            <a:prstGeom prst="line">
              <a:avLst/>
            </a:prstGeom>
            <a:noFill/>
            <a:ln w="50800">
              <a:solidFill>
                <a:srgbClr val="FC0128"/>
              </a:solidFill>
              <a:round/>
              <a:headEnd type="stealth" w="med" len="med"/>
              <a:tailEnd type="none" w="sm" len="sm"/>
            </a:ln>
          </p:spPr>
          <p:txBody>
            <a:bodyPr/>
            <a:lstStyle/>
            <a:p>
              <a:endParaRPr lang="en-US" sz="500" dirty="0"/>
            </a:p>
          </p:txBody>
        </p:sp>
        <p:sp>
          <p:nvSpPr>
            <p:cNvPr id="111" name="Line 44"/>
            <p:cNvSpPr>
              <a:spLocks noChangeShapeType="1"/>
            </p:cNvSpPr>
            <p:nvPr/>
          </p:nvSpPr>
          <p:spPr bwMode="auto">
            <a:xfrm flipH="1" flipV="1">
              <a:off x="625285" y="2679472"/>
              <a:ext cx="599362" cy="272459"/>
            </a:xfrm>
            <a:prstGeom prst="line">
              <a:avLst/>
            </a:prstGeom>
            <a:noFill/>
            <a:ln w="50800">
              <a:solidFill>
                <a:srgbClr val="FC0128"/>
              </a:solidFill>
              <a:round/>
              <a:headEnd type="stealth" w="med" len="med"/>
              <a:tailEnd type="none" w="sm" len="sm"/>
            </a:ln>
          </p:spPr>
          <p:txBody>
            <a:bodyPr/>
            <a:lstStyle/>
            <a:p>
              <a:endParaRPr lang="en-US" sz="500" dirty="0"/>
            </a:p>
          </p:txBody>
        </p:sp>
        <p:sp>
          <p:nvSpPr>
            <p:cNvPr id="112" name="TextBox 111"/>
            <p:cNvSpPr txBox="1"/>
            <p:nvPr/>
          </p:nvSpPr>
          <p:spPr>
            <a:xfrm>
              <a:off x="146235" y="3438564"/>
              <a:ext cx="596472" cy="291505"/>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sz="1500" dirty="0">
                  <a:solidFill>
                    <a:schemeClr val="tx2"/>
                  </a:solidFill>
                </a:rPr>
                <a:t>update</a:t>
              </a:r>
            </a:p>
          </p:txBody>
        </p:sp>
        <p:sp>
          <p:nvSpPr>
            <p:cNvPr id="113" name="TextBox 112"/>
            <p:cNvSpPr txBox="1"/>
            <p:nvPr/>
          </p:nvSpPr>
          <p:spPr>
            <a:xfrm>
              <a:off x="147956" y="2583310"/>
              <a:ext cx="596472" cy="291505"/>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sz="1500" dirty="0">
                  <a:solidFill>
                    <a:schemeClr val="tx2"/>
                  </a:solidFill>
                </a:rPr>
                <a:t>update</a:t>
              </a:r>
            </a:p>
          </p:txBody>
        </p:sp>
        <p:sp>
          <p:nvSpPr>
            <p:cNvPr id="114" name="Rectangle 113"/>
            <p:cNvSpPr/>
            <p:nvPr/>
          </p:nvSpPr>
          <p:spPr bwMode="auto">
            <a:xfrm>
              <a:off x="1214887" y="2907907"/>
              <a:ext cx="948110" cy="53543"/>
            </a:xfrm>
            <a:prstGeom prst="rect">
              <a:avLst/>
            </a:prstGeom>
            <a:ln>
              <a:headEnd type="oval" w="med" len="med"/>
              <a:tailEnd type="triangl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158723" indent="-158723" algn="ctr" defTabSz="1218987" fontAlgn="base">
                <a:lnSpc>
                  <a:spcPct val="90000"/>
                </a:lnSpc>
                <a:spcBef>
                  <a:spcPct val="50000"/>
                </a:spcBef>
                <a:spcAft>
                  <a:spcPct val="0"/>
                </a:spcAft>
                <a:buClr>
                  <a:schemeClr val="accent1"/>
                </a:buClr>
              </a:pPr>
              <a:endParaRPr lang="en-US" sz="2700" b="1" dirty="0">
                <a:solidFill>
                  <a:schemeClr val="tx1"/>
                </a:solidFill>
                <a:latin typeface="Arial" charset="0"/>
              </a:endParaRPr>
            </a:p>
          </p:txBody>
        </p:sp>
        <p:sp>
          <p:nvSpPr>
            <p:cNvPr id="115" name="Rectangle 114"/>
            <p:cNvSpPr/>
            <p:nvPr/>
          </p:nvSpPr>
          <p:spPr bwMode="auto">
            <a:xfrm>
              <a:off x="1218062" y="3051152"/>
              <a:ext cx="948110" cy="53543"/>
            </a:xfrm>
            <a:prstGeom prst="rect">
              <a:avLst/>
            </a:prstGeom>
            <a:ln>
              <a:headEnd type="oval" w="med" len="med"/>
              <a:tailEnd type="triangl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158723" indent="-158723" algn="ctr" defTabSz="1218987" fontAlgn="base">
                <a:lnSpc>
                  <a:spcPct val="90000"/>
                </a:lnSpc>
                <a:spcBef>
                  <a:spcPct val="50000"/>
                </a:spcBef>
                <a:spcAft>
                  <a:spcPct val="0"/>
                </a:spcAft>
                <a:buClr>
                  <a:schemeClr val="accent1"/>
                </a:buClr>
              </a:pPr>
              <a:endParaRPr lang="en-US" sz="2700" b="1" dirty="0">
                <a:solidFill>
                  <a:schemeClr val="tx1"/>
                </a:solidFill>
                <a:latin typeface="Arial" charset="0"/>
              </a:endParaRPr>
            </a:p>
          </p:txBody>
        </p:sp>
      </p:grpSp>
      <p:grpSp>
        <p:nvGrpSpPr>
          <p:cNvPr id="116" name="Group 121"/>
          <p:cNvGrpSpPr/>
          <p:nvPr/>
        </p:nvGrpSpPr>
        <p:grpSpPr>
          <a:xfrm>
            <a:off x="8839201" y="2286000"/>
            <a:ext cx="2439307" cy="3871134"/>
            <a:chOff x="1073683" y="1067145"/>
            <a:chExt cx="1829957" cy="3491882"/>
          </a:xfrm>
        </p:grpSpPr>
        <p:sp>
          <p:nvSpPr>
            <p:cNvPr id="117" name="TextBox 116"/>
            <p:cNvSpPr txBox="1"/>
            <p:nvPr/>
          </p:nvSpPr>
          <p:spPr>
            <a:xfrm>
              <a:off x="1383647" y="1067145"/>
              <a:ext cx="579636" cy="291505"/>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r>
                <a:rPr lang="en-US" sz="1500" dirty="0">
                  <a:solidFill>
                    <a:srgbClr val="000000"/>
                  </a:solidFill>
                </a:rPr>
                <a:t>Report</a:t>
              </a:r>
            </a:p>
          </p:txBody>
        </p:sp>
        <p:sp>
          <p:nvSpPr>
            <p:cNvPr id="118" name="TextBox 117"/>
            <p:cNvSpPr txBox="1"/>
            <p:nvPr/>
          </p:nvSpPr>
          <p:spPr>
            <a:xfrm>
              <a:off x="1073683" y="4267522"/>
              <a:ext cx="1215794" cy="291505"/>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r>
                <a:rPr lang="en-US" sz="1500" dirty="0">
                  <a:solidFill>
                    <a:srgbClr val="000000"/>
                  </a:solidFill>
                </a:rPr>
                <a:t>Accurate Results</a:t>
              </a:r>
            </a:p>
          </p:txBody>
        </p:sp>
        <p:grpSp>
          <p:nvGrpSpPr>
            <p:cNvPr id="119" name="Group 119"/>
            <p:cNvGrpSpPr/>
            <p:nvPr/>
          </p:nvGrpSpPr>
          <p:grpSpPr>
            <a:xfrm>
              <a:off x="1627484" y="1349979"/>
              <a:ext cx="1276156" cy="2940969"/>
              <a:chOff x="2934464" y="1323435"/>
              <a:chExt cx="1004869" cy="2996929"/>
            </a:xfrm>
          </p:grpSpPr>
          <p:cxnSp>
            <p:nvCxnSpPr>
              <p:cNvPr id="120" name="Elbow Connector 119"/>
              <p:cNvCxnSpPr/>
              <p:nvPr/>
            </p:nvCxnSpPr>
            <p:spPr>
              <a:xfrm rot="16200000" flipH="1">
                <a:off x="2647725" y="1610175"/>
                <a:ext cx="1578348" cy="1004868"/>
              </a:xfrm>
              <a:prstGeom prst="bentConnector3">
                <a:avLst>
                  <a:gd name="adj1" fmla="val 78906"/>
                </a:avLst>
              </a:prstGeom>
            </p:spPr>
            <p:style>
              <a:lnRef idx="2">
                <a:schemeClr val="dk1"/>
              </a:lnRef>
              <a:fillRef idx="0">
                <a:schemeClr val="dk1"/>
              </a:fillRef>
              <a:effectRef idx="1">
                <a:schemeClr val="dk1"/>
              </a:effectRef>
              <a:fontRef idx="minor">
                <a:schemeClr val="tx1"/>
              </a:fontRef>
            </p:style>
          </p:cxnSp>
          <p:cxnSp>
            <p:nvCxnSpPr>
              <p:cNvPr id="121" name="Elbow Connector 120"/>
              <p:cNvCxnSpPr/>
              <p:nvPr/>
            </p:nvCxnSpPr>
            <p:spPr>
              <a:xfrm rot="5400000" flipH="1" flipV="1">
                <a:off x="2726143" y="3108895"/>
                <a:ext cx="1419790" cy="1003148"/>
              </a:xfrm>
              <a:prstGeom prst="bentConnector3">
                <a:avLst>
                  <a:gd name="adj1" fmla="val 78226"/>
                </a:avLst>
              </a:prstGeom>
              <a:ln>
                <a:headEnd type="triangle"/>
                <a:tailEnd type="none"/>
              </a:ln>
            </p:spPr>
            <p:style>
              <a:lnRef idx="2">
                <a:schemeClr val="dk1"/>
              </a:lnRef>
              <a:fillRef idx="0">
                <a:schemeClr val="dk1"/>
              </a:fillRef>
              <a:effectRef idx="1">
                <a:schemeClr val="dk1"/>
              </a:effectRef>
              <a:fontRef idx="minor">
                <a:schemeClr val="tx1"/>
              </a:fontRef>
            </p:style>
          </p:cxnSp>
        </p:grpSp>
      </p:grpSp>
      <p:pic>
        <p:nvPicPr>
          <p:cNvPr id="122" name="Picture 121" descr="ic-BusinessIntelligenceCampaign-gray.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4571" y="1865762"/>
            <a:ext cx="1178404" cy="979793"/>
          </a:xfrm>
          <a:prstGeom prst="rect">
            <a:avLst/>
          </a:prstGeom>
        </p:spPr>
      </p:pic>
      <p:sp>
        <p:nvSpPr>
          <p:cNvPr id="123" name="TextBox 122"/>
          <p:cNvSpPr txBox="1"/>
          <p:nvPr/>
        </p:nvSpPr>
        <p:spPr>
          <a:xfrm>
            <a:off x="7560396" y="3762182"/>
            <a:ext cx="939799" cy="3231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nchor="ctr">
            <a:spAutoFit/>
          </a:bodyPr>
          <a:lstStyle/>
          <a:p>
            <a:r>
              <a:rPr lang="en-US" sz="1500" dirty="0">
                <a:solidFill>
                  <a:srgbClr val="000000"/>
                </a:solidFill>
              </a:rPr>
              <a:t>Update</a:t>
            </a:r>
          </a:p>
        </p:txBody>
      </p:sp>
      <p:sp>
        <p:nvSpPr>
          <p:cNvPr id="124" name="TextBox 123"/>
          <p:cNvSpPr txBox="1"/>
          <p:nvPr/>
        </p:nvSpPr>
        <p:spPr>
          <a:xfrm>
            <a:off x="7522296" y="4689282"/>
            <a:ext cx="939799" cy="3231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nchor="ctr">
            <a:spAutoFit/>
          </a:bodyPr>
          <a:lstStyle/>
          <a:p>
            <a:r>
              <a:rPr lang="en-US" sz="1500" dirty="0">
                <a:solidFill>
                  <a:srgbClr val="000000"/>
                </a:solidFill>
              </a:rPr>
              <a:t>Update</a:t>
            </a:r>
          </a:p>
        </p:txBody>
      </p:sp>
    </p:spTree>
    <p:extLst>
      <p:ext uri="{BB962C8B-B14F-4D97-AF65-F5344CB8AC3E}">
        <p14:creationId xmlns:p14="http://schemas.microsoft.com/office/powerpoint/2010/main" val="4291919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1" presetClass="entr" presetSubtype="0" fill="hold" nodeType="withEffect">
                                  <p:stCondLst>
                                    <p:cond delay="100"/>
                                  </p:stCondLst>
                                  <p:childTnLst>
                                    <p:set>
                                      <p:cBhvr>
                                        <p:cTn id="9" dur="1" fill="hold">
                                          <p:stCondLst>
                                            <p:cond delay="0"/>
                                          </p:stCondLst>
                                        </p:cTn>
                                        <p:tgtEl>
                                          <p:spTgt spid="96"/>
                                        </p:tgtEl>
                                        <p:attrNameLst>
                                          <p:attrName>style.visibility</p:attrName>
                                        </p:attrNameLst>
                                      </p:cBhvr>
                                      <p:to>
                                        <p:strVal val="visible"/>
                                      </p:to>
                                    </p:set>
                                  </p:childTnLst>
                                </p:cTn>
                              </p:par>
                            </p:childTnLst>
                          </p:cTn>
                        </p:par>
                        <p:par>
                          <p:cTn id="10" fill="hold">
                            <p:stCondLst>
                              <p:cond delay="700"/>
                            </p:stCondLst>
                            <p:childTnLst>
                              <p:par>
                                <p:cTn id="11" presetID="20" presetClass="entr" presetSubtype="0" fill="hold" nodeType="afterEffect">
                                  <p:stCondLst>
                                    <p:cond delay="0"/>
                                  </p:stCondLst>
                                  <p:childTnLst>
                                    <p:set>
                                      <p:cBhvr>
                                        <p:cTn id="12" dur="1" fill="hold">
                                          <p:stCondLst>
                                            <p:cond delay="0"/>
                                          </p:stCondLst>
                                        </p:cTn>
                                        <p:tgtEl>
                                          <p:spTgt spid="116"/>
                                        </p:tgtEl>
                                        <p:attrNameLst>
                                          <p:attrName>style.visibility</p:attrName>
                                        </p:attrNameLst>
                                      </p:cBhvr>
                                      <p:to>
                                        <p:strVal val="visible"/>
                                      </p:to>
                                    </p:set>
                                    <p:animEffect transition="in" filter="wedge">
                                      <p:cBhvr>
                                        <p:cTn id="13" dur="10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a:t>Advanced SQL Engine </a:t>
            </a:r>
            <a:endParaRPr kumimoji="1" lang="ja-JP" altLang="en-US" dirty="0"/>
          </a:p>
        </p:txBody>
      </p:sp>
      <p:sp>
        <p:nvSpPr>
          <p:cNvPr id="5" name="Slide Number Placeholder 4"/>
          <p:cNvSpPr>
            <a:spLocks noGrp="1"/>
          </p:cNvSpPr>
          <p:nvPr>
            <p:ph type="sldNum" sz="quarter" idx="12"/>
          </p:nvPr>
        </p:nvSpPr>
        <p:spPr>
          <a:xfrm>
            <a:off x="11277600" y="6556248"/>
            <a:ext cx="381661" cy="182880"/>
          </a:xfrm>
          <a:prstGeom prst="rect">
            <a:avLst/>
          </a:prstGeom>
        </p:spPr>
        <p:txBody>
          <a:bodyPr vert="horz" wrap="none" lIns="0" tIns="0" rIns="0" bIns="0" rtlCol="0" anchor="ctr"/>
          <a:lstStyle>
            <a:defPPr>
              <a:defRPr lang="en-US"/>
            </a:defPPr>
            <a:lvl1pPr marL="0" algn="r" defTabSz="914400" rtl="0" eaLnBrk="1" latinLnBrk="0" hangingPunct="1">
              <a:defRPr sz="800" kern="1200">
                <a:solidFill>
                  <a:schemeClr val="tx1">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s-ES" smtClean="0"/>
              <a:pPr/>
              <a:t>64</a:t>
            </a:fld>
            <a:endParaRPr lang="uk-UA" dirty="0"/>
          </a:p>
        </p:txBody>
      </p:sp>
      <p:grpSp>
        <p:nvGrpSpPr>
          <p:cNvPr id="62" name="Group 61"/>
          <p:cNvGrpSpPr/>
          <p:nvPr/>
        </p:nvGrpSpPr>
        <p:grpSpPr>
          <a:xfrm>
            <a:off x="914400" y="1600200"/>
            <a:ext cx="10210800" cy="2438400"/>
            <a:chOff x="1065212" y="2438400"/>
            <a:chExt cx="10210800" cy="2438400"/>
          </a:xfrm>
        </p:grpSpPr>
        <p:grpSp>
          <p:nvGrpSpPr>
            <p:cNvPr id="28" name="Group 27"/>
            <p:cNvGrpSpPr/>
            <p:nvPr/>
          </p:nvGrpSpPr>
          <p:grpSpPr>
            <a:xfrm>
              <a:off x="1647615" y="3126563"/>
              <a:ext cx="2694197" cy="930902"/>
              <a:chOff x="989012" y="2362200"/>
              <a:chExt cx="3276600" cy="1143000"/>
            </a:xfrm>
          </p:grpSpPr>
          <p:sp>
            <p:nvSpPr>
              <p:cNvPr id="3" name="TextBox 2"/>
              <p:cNvSpPr txBox="1"/>
              <p:nvPr/>
            </p:nvSpPr>
            <p:spPr>
              <a:xfrm>
                <a:off x="1141412" y="2667000"/>
                <a:ext cx="457200" cy="304800"/>
              </a:xfrm>
              <a:prstGeom prst="rect">
                <a:avLst/>
              </a:prstGeom>
              <a:noFill/>
            </p:spPr>
            <p:txBody>
              <a:bodyPr wrap="none" lIns="0" tIns="0" rIns="0" bIns="0" rtlCol="0">
                <a:noAutofit/>
              </a:bodyPr>
              <a:lstStyle/>
              <a:p>
                <a:pPr>
                  <a:lnSpc>
                    <a:spcPct val="90000"/>
                  </a:lnSpc>
                </a:pPr>
                <a:r>
                  <a:rPr lang="en-US" sz="1100" b="1" dirty="0">
                    <a:solidFill>
                      <a:srgbClr val="FF0000"/>
                    </a:solidFill>
                  </a:rPr>
                  <a:t>SQL</a:t>
                </a:r>
              </a:p>
            </p:txBody>
          </p:sp>
          <p:sp>
            <p:nvSpPr>
              <p:cNvPr id="7" name="TextBox 6"/>
              <p:cNvSpPr txBox="1"/>
              <p:nvPr/>
            </p:nvSpPr>
            <p:spPr>
              <a:xfrm>
                <a:off x="1370012" y="2895600"/>
                <a:ext cx="457200" cy="304800"/>
              </a:xfrm>
              <a:prstGeom prst="rect">
                <a:avLst/>
              </a:prstGeom>
              <a:noFill/>
            </p:spPr>
            <p:txBody>
              <a:bodyPr wrap="none" lIns="0" tIns="0" rIns="0" bIns="0" rtlCol="0">
                <a:noAutofit/>
              </a:bodyPr>
              <a:lstStyle/>
              <a:p>
                <a:pPr>
                  <a:lnSpc>
                    <a:spcPct val="90000"/>
                  </a:lnSpc>
                </a:pPr>
                <a:r>
                  <a:rPr lang="en-US" sz="1400" b="1" dirty="0">
                    <a:solidFill>
                      <a:srgbClr val="FF0000"/>
                    </a:solidFill>
                  </a:rPr>
                  <a:t>SQL</a:t>
                </a:r>
              </a:p>
            </p:txBody>
          </p:sp>
          <p:sp>
            <p:nvSpPr>
              <p:cNvPr id="8" name="TextBox 7"/>
              <p:cNvSpPr txBox="1"/>
              <p:nvPr/>
            </p:nvSpPr>
            <p:spPr>
              <a:xfrm>
                <a:off x="2436812" y="2667000"/>
                <a:ext cx="457200" cy="304800"/>
              </a:xfrm>
              <a:prstGeom prst="rect">
                <a:avLst/>
              </a:prstGeom>
              <a:noFill/>
            </p:spPr>
            <p:txBody>
              <a:bodyPr wrap="none" lIns="0" tIns="0" rIns="0" bIns="0" rtlCol="0">
                <a:noAutofit/>
              </a:bodyPr>
              <a:lstStyle/>
              <a:p>
                <a:pPr>
                  <a:lnSpc>
                    <a:spcPct val="90000"/>
                  </a:lnSpc>
                </a:pPr>
                <a:r>
                  <a:rPr lang="en-US" sz="1400" b="1" dirty="0">
                    <a:solidFill>
                      <a:srgbClr val="FF0000"/>
                    </a:solidFill>
                  </a:rPr>
                  <a:t>SQL</a:t>
                </a:r>
              </a:p>
            </p:txBody>
          </p:sp>
          <p:sp>
            <p:nvSpPr>
              <p:cNvPr id="9" name="TextBox 8"/>
              <p:cNvSpPr txBox="1"/>
              <p:nvPr/>
            </p:nvSpPr>
            <p:spPr>
              <a:xfrm>
                <a:off x="2132012" y="2819400"/>
                <a:ext cx="457200" cy="304800"/>
              </a:xfrm>
              <a:prstGeom prst="rect">
                <a:avLst/>
              </a:prstGeom>
              <a:noFill/>
            </p:spPr>
            <p:txBody>
              <a:bodyPr wrap="none" lIns="0" tIns="0" rIns="0" bIns="0" rtlCol="0">
                <a:noAutofit/>
              </a:bodyPr>
              <a:lstStyle/>
              <a:p>
                <a:pPr>
                  <a:lnSpc>
                    <a:spcPct val="90000"/>
                  </a:lnSpc>
                </a:pPr>
                <a:r>
                  <a:rPr lang="en-US" sz="1200" b="1" dirty="0">
                    <a:solidFill>
                      <a:srgbClr val="FF0000"/>
                    </a:solidFill>
                  </a:rPr>
                  <a:t>SQL</a:t>
                </a:r>
              </a:p>
            </p:txBody>
          </p:sp>
          <p:sp>
            <p:nvSpPr>
              <p:cNvPr id="10" name="TextBox 9"/>
              <p:cNvSpPr txBox="1"/>
              <p:nvPr/>
            </p:nvSpPr>
            <p:spPr>
              <a:xfrm>
                <a:off x="1522412" y="2362200"/>
                <a:ext cx="457200" cy="381000"/>
              </a:xfrm>
              <a:prstGeom prst="rect">
                <a:avLst/>
              </a:prstGeom>
              <a:noFill/>
            </p:spPr>
            <p:txBody>
              <a:bodyPr wrap="none" lIns="0" tIns="0" rIns="0" bIns="0" rtlCol="0">
                <a:noAutofit/>
              </a:bodyPr>
              <a:lstStyle/>
              <a:p>
                <a:pPr>
                  <a:lnSpc>
                    <a:spcPct val="90000"/>
                  </a:lnSpc>
                </a:pPr>
                <a:r>
                  <a:rPr lang="en-US" sz="2800" b="1" dirty="0">
                    <a:solidFill>
                      <a:srgbClr val="FF0000"/>
                    </a:solidFill>
                  </a:rPr>
                  <a:t>SQL</a:t>
                </a:r>
              </a:p>
            </p:txBody>
          </p:sp>
          <p:sp>
            <p:nvSpPr>
              <p:cNvPr id="11" name="TextBox 10"/>
              <p:cNvSpPr txBox="1"/>
              <p:nvPr/>
            </p:nvSpPr>
            <p:spPr>
              <a:xfrm>
                <a:off x="1751012" y="2819400"/>
                <a:ext cx="457200" cy="304800"/>
              </a:xfrm>
              <a:prstGeom prst="rect">
                <a:avLst/>
              </a:prstGeom>
              <a:noFill/>
            </p:spPr>
            <p:txBody>
              <a:bodyPr wrap="none" lIns="0" tIns="0" rIns="0" bIns="0" rtlCol="0">
                <a:noAutofit/>
              </a:bodyPr>
              <a:lstStyle/>
              <a:p>
                <a:pPr>
                  <a:lnSpc>
                    <a:spcPct val="90000"/>
                  </a:lnSpc>
                </a:pPr>
                <a:r>
                  <a:rPr lang="en-US" sz="1100" b="1" dirty="0">
                    <a:solidFill>
                      <a:srgbClr val="FF0000"/>
                    </a:solidFill>
                  </a:rPr>
                  <a:t>SQL</a:t>
                </a:r>
              </a:p>
            </p:txBody>
          </p:sp>
          <p:sp>
            <p:nvSpPr>
              <p:cNvPr id="12" name="TextBox 11"/>
              <p:cNvSpPr txBox="1"/>
              <p:nvPr/>
            </p:nvSpPr>
            <p:spPr>
              <a:xfrm>
                <a:off x="1751012" y="3048000"/>
                <a:ext cx="457200" cy="304800"/>
              </a:xfrm>
              <a:prstGeom prst="rect">
                <a:avLst/>
              </a:prstGeom>
              <a:noFill/>
            </p:spPr>
            <p:txBody>
              <a:bodyPr wrap="none" lIns="0" tIns="0" rIns="0" bIns="0" rtlCol="0">
                <a:noAutofit/>
              </a:bodyPr>
              <a:lstStyle/>
              <a:p>
                <a:pPr>
                  <a:lnSpc>
                    <a:spcPct val="90000"/>
                  </a:lnSpc>
                </a:pPr>
                <a:r>
                  <a:rPr lang="en-US" sz="2400" b="1" dirty="0">
                    <a:solidFill>
                      <a:srgbClr val="FF0000"/>
                    </a:solidFill>
                  </a:rPr>
                  <a:t>SQL</a:t>
                </a:r>
              </a:p>
            </p:txBody>
          </p:sp>
          <p:sp>
            <p:nvSpPr>
              <p:cNvPr id="13" name="TextBox 12"/>
              <p:cNvSpPr txBox="1"/>
              <p:nvPr/>
            </p:nvSpPr>
            <p:spPr>
              <a:xfrm>
                <a:off x="1065212" y="2438400"/>
                <a:ext cx="457200" cy="304800"/>
              </a:xfrm>
              <a:prstGeom prst="rect">
                <a:avLst/>
              </a:prstGeom>
              <a:noFill/>
            </p:spPr>
            <p:txBody>
              <a:bodyPr wrap="none" lIns="0" tIns="0" rIns="0" bIns="0" rtlCol="0">
                <a:noAutofit/>
              </a:bodyPr>
              <a:lstStyle/>
              <a:p>
                <a:pPr>
                  <a:lnSpc>
                    <a:spcPct val="90000"/>
                  </a:lnSpc>
                </a:pPr>
                <a:r>
                  <a:rPr lang="en-US" sz="1200" b="1" dirty="0">
                    <a:solidFill>
                      <a:srgbClr val="FF0000"/>
                    </a:solidFill>
                  </a:rPr>
                  <a:t>SQL</a:t>
                </a:r>
              </a:p>
            </p:txBody>
          </p:sp>
          <p:sp>
            <p:nvSpPr>
              <p:cNvPr id="14" name="TextBox 13"/>
              <p:cNvSpPr txBox="1"/>
              <p:nvPr/>
            </p:nvSpPr>
            <p:spPr>
              <a:xfrm>
                <a:off x="989012" y="2895600"/>
                <a:ext cx="457200" cy="304800"/>
              </a:xfrm>
              <a:prstGeom prst="rect">
                <a:avLst/>
              </a:prstGeom>
              <a:noFill/>
            </p:spPr>
            <p:txBody>
              <a:bodyPr wrap="none" lIns="0" tIns="0" rIns="0" bIns="0" rtlCol="0">
                <a:noAutofit/>
              </a:bodyPr>
              <a:lstStyle/>
              <a:p>
                <a:pPr>
                  <a:lnSpc>
                    <a:spcPct val="90000"/>
                  </a:lnSpc>
                </a:pPr>
                <a:r>
                  <a:rPr lang="en-US" sz="1200" b="1" dirty="0">
                    <a:solidFill>
                      <a:srgbClr val="FF0000"/>
                    </a:solidFill>
                  </a:rPr>
                  <a:t>SQL</a:t>
                </a:r>
              </a:p>
            </p:txBody>
          </p:sp>
          <p:sp>
            <p:nvSpPr>
              <p:cNvPr id="15" name="TextBox 14"/>
              <p:cNvSpPr txBox="1"/>
              <p:nvPr/>
            </p:nvSpPr>
            <p:spPr>
              <a:xfrm>
                <a:off x="1217612" y="3200400"/>
                <a:ext cx="457200" cy="304800"/>
              </a:xfrm>
              <a:prstGeom prst="rect">
                <a:avLst/>
              </a:prstGeom>
              <a:noFill/>
            </p:spPr>
            <p:txBody>
              <a:bodyPr wrap="none" lIns="0" tIns="0" rIns="0" bIns="0" rtlCol="0">
                <a:noAutofit/>
              </a:bodyPr>
              <a:lstStyle/>
              <a:p>
                <a:pPr>
                  <a:lnSpc>
                    <a:spcPct val="90000"/>
                  </a:lnSpc>
                </a:pPr>
                <a:r>
                  <a:rPr lang="en-US" sz="1200" b="1" dirty="0">
                    <a:solidFill>
                      <a:srgbClr val="FF0000"/>
                    </a:solidFill>
                  </a:rPr>
                  <a:t>SQL</a:t>
                </a:r>
              </a:p>
            </p:txBody>
          </p:sp>
          <p:sp>
            <p:nvSpPr>
              <p:cNvPr id="16" name="TextBox 15"/>
              <p:cNvSpPr txBox="1"/>
              <p:nvPr/>
            </p:nvSpPr>
            <p:spPr>
              <a:xfrm>
                <a:off x="2513012" y="2895600"/>
                <a:ext cx="457200" cy="304800"/>
              </a:xfrm>
              <a:prstGeom prst="rect">
                <a:avLst/>
              </a:prstGeom>
              <a:noFill/>
            </p:spPr>
            <p:txBody>
              <a:bodyPr wrap="none" lIns="0" tIns="0" rIns="0" bIns="0" rtlCol="0">
                <a:noAutofit/>
              </a:bodyPr>
              <a:lstStyle/>
              <a:p>
                <a:pPr>
                  <a:lnSpc>
                    <a:spcPct val="90000"/>
                  </a:lnSpc>
                </a:pPr>
                <a:r>
                  <a:rPr lang="en-US" b="1" dirty="0">
                    <a:solidFill>
                      <a:srgbClr val="FF0000"/>
                    </a:solidFill>
                  </a:rPr>
                  <a:t>SQL</a:t>
                </a:r>
              </a:p>
            </p:txBody>
          </p:sp>
          <p:sp>
            <p:nvSpPr>
              <p:cNvPr id="17" name="TextBox 16"/>
              <p:cNvSpPr txBox="1"/>
              <p:nvPr/>
            </p:nvSpPr>
            <p:spPr>
              <a:xfrm>
                <a:off x="2513012" y="3200400"/>
                <a:ext cx="457200" cy="304800"/>
              </a:xfrm>
              <a:prstGeom prst="rect">
                <a:avLst/>
              </a:prstGeom>
              <a:noFill/>
            </p:spPr>
            <p:txBody>
              <a:bodyPr wrap="none" lIns="0" tIns="0" rIns="0" bIns="0" rtlCol="0">
                <a:noAutofit/>
              </a:bodyPr>
              <a:lstStyle/>
              <a:p>
                <a:pPr>
                  <a:lnSpc>
                    <a:spcPct val="90000"/>
                  </a:lnSpc>
                </a:pPr>
                <a:r>
                  <a:rPr lang="en-US" sz="1200" b="1" dirty="0">
                    <a:solidFill>
                      <a:srgbClr val="FF0000"/>
                    </a:solidFill>
                  </a:rPr>
                  <a:t>SQL</a:t>
                </a:r>
              </a:p>
            </p:txBody>
          </p:sp>
          <p:sp>
            <p:nvSpPr>
              <p:cNvPr id="18" name="TextBox 17"/>
              <p:cNvSpPr txBox="1"/>
              <p:nvPr/>
            </p:nvSpPr>
            <p:spPr>
              <a:xfrm>
                <a:off x="2284412" y="2438400"/>
                <a:ext cx="457200" cy="304800"/>
              </a:xfrm>
              <a:prstGeom prst="rect">
                <a:avLst/>
              </a:prstGeom>
              <a:noFill/>
            </p:spPr>
            <p:txBody>
              <a:bodyPr wrap="none" lIns="0" tIns="0" rIns="0" bIns="0" rtlCol="0">
                <a:noAutofit/>
              </a:bodyPr>
              <a:lstStyle/>
              <a:p>
                <a:pPr>
                  <a:lnSpc>
                    <a:spcPct val="90000"/>
                  </a:lnSpc>
                </a:pPr>
                <a:r>
                  <a:rPr lang="en-US" sz="1100" b="1" dirty="0">
                    <a:solidFill>
                      <a:srgbClr val="FF0000"/>
                    </a:solidFill>
                  </a:rPr>
                  <a:t>SQL</a:t>
                </a:r>
              </a:p>
            </p:txBody>
          </p:sp>
          <p:sp>
            <p:nvSpPr>
              <p:cNvPr id="19" name="TextBox 18"/>
              <p:cNvSpPr txBox="1"/>
              <p:nvPr/>
            </p:nvSpPr>
            <p:spPr>
              <a:xfrm>
                <a:off x="2894012" y="2667000"/>
                <a:ext cx="457200" cy="304800"/>
              </a:xfrm>
              <a:prstGeom prst="rect">
                <a:avLst/>
              </a:prstGeom>
              <a:noFill/>
            </p:spPr>
            <p:txBody>
              <a:bodyPr wrap="none" lIns="0" tIns="0" rIns="0" bIns="0" rtlCol="0">
                <a:noAutofit/>
              </a:bodyPr>
              <a:lstStyle/>
              <a:p>
                <a:pPr>
                  <a:lnSpc>
                    <a:spcPct val="90000"/>
                  </a:lnSpc>
                </a:pPr>
                <a:r>
                  <a:rPr lang="en-US" sz="1100" b="1" dirty="0">
                    <a:solidFill>
                      <a:srgbClr val="FF0000"/>
                    </a:solidFill>
                  </a:rPr>
                  <a:t>SQL</a:t>
                </a:r>
              </a:p>
            </p:txBody>
          </p:sp>
          <p:sp>
            <p:nvSpPr>
              <p:cNvPr id="20" name="TextBox 19"/>
              <p:cNvSpPr txBox="1"/>
              <p:nvPr/>
            </p:nvSpPr>
            <p:spPr>
              <a:xfrm>
                <a:off x="3046412" y="2895600"/>
                <a:ext cx="457200" cy="304800"/>
              </a:xfrm>
              <a:prstGeom prst="rect">
                <a:avLst/>
              </a:prstGeom>
              <a:noFill/>
            </p:spPr>
            <p:txBody>
              <a:bodyPr wrap="none" lIns="0" tIns="0" rIns="0" bIns="0" rtlCol="0">
                <a:noAutofit/>
              </a:bodyPr>
              <a:lstStyle/>
              <a:p>
                <a:pPr>
                  <a:lnSpc>
                    <a:spcPct val="90000"/>
                  </a:lnSpc>
                </a:pPr>
                <a:r>
                  <a:rPr lang="en-US" sz="1400" b="1" dirty="0">
                    <a:solidFill>
                      <a:srgbClr val="FF0000"/>
                    </a:solidFill>
                  </a:rPr>
                  <a:t>SQL</a:t>
                </a:r>
              </a:p>
            </p:txBody>
          </p:sp>
          <p:sp>
            <p:nvSpPr>
              <p:cNvPr id="21" name="TextBox 20"/>
              <p:cNvSpPr txBox="1"/>
              <p:nvPr/>
            </p:nvSpPr>
            <p:spPr>
              <a:xfrm>
                <a:off x="2741612" y="2438400"/>
                <a:ext cx="457200" cy="304800"/>
              </a:xfrm>
              <a:prstGeom prst="rect">
                <a:avLst/>
              </a:prstGeom>
              <a:noFill/>
            </p:spPr>
            <p:txBody>
              <a:bodyPr wrap="none" lIns="0" tIns="0" rIns="0" bIns="0" rtlCol="0">
                <a:noAutofit/>
              </a:bodyPr>
              <a:lstStyle/>
              <a:p>
                <a:pPr>
                  <a:lnSpc>
                    <a:spcPct val="90000"/>
                  </a:lnSpc>
                </a:pPr>
                <a:r>
                  <a:rPr lang="en-US" sz="1200" b="1" dirty="0">
                    <a:solidFill>
                      <a:srgbClr val="FF0000"/>
                    </a:solidFill>
                  </a:rPr>
                  <a:t>SQL</a:t>
                </a:r>
              </a:p>
            </p:txBody>
          </p:sp>
          <p:sp>
            <p:nvSpPr>
              <p:cNvPr id="23" name="TextBox 22"/>
              <p:cNvSpPr txBox="1"/>
              <p:nvPr/>
            </p:nvSpPr>
            <p:spPr>
              <a:xfrm>
                <a:off x="3046412" y="3200400"/>
                <a:ext cx="457200" cy="304800"/>
              </a:xfrm>
              <a:prstGeom prst="rect">
                <a:avLst/>
              </a:prstGeom>
              <a:noFill/>
            </p:spPr>
            <p:txBody>
              <a:bodyPr wrap="none" lIns="0" tIns="0" rIns="0" bIns="0" rtlCol="0">
                <a:noAutofit/>
              </a:bodyPr>
              <a:lstStyle/>
              <a:p>
                <a:pPr>
                  <a:lnSpc>
                    <a:spcPct val="90000"/>
                  </a:lnSpc>
                </a:pPr>
                <a:r>
                  <a:rPr lang="en-US" sz="1200" b="1" dirty="0">
                    <a:solidFill>
                      <a:srgbClr val="FF0000"/>
                    </a:solidFill>
                  </a:rPr>
                  <a:t>SQL</a:t>
                </a:r>
              </a:p>
            </p:txBody>
          </p:sp>
          <p:sp>
            <p:nvSpPr>
              <p:cNvPr id="24" name="TextBox 23"/>
              <p:cNvSpPr txBox="1"/>
              <p:nvPr/>
            </p:nvSpPr>
            <p:spPr>
              <a:xfrm>
                <a:off x="3198812" y="2362200"/>
                <a:ext cx="457200" cy="381000"/>
              </a:xfrm>
              <a:prstGeom prst="rect">
                <a:avLst/>
              </a:prstGeom>
              <a:noFill/>
            </p:spPr>
            <p:txBody>
              <a:bodyPr wrap="none" lIns="0" tIns="0" rIns="0" bIns="0" rtlCol="0">
                <a:noAutofit/>
              </a:bodyPr>
              <a:lstStyle/>
              <a:p>
                <a:pPr>
                  <a:lnSpc>
                    <a:spcPct val="90000"/>
                  </a:lnSpc>
                </a:pPr>
                <a:r>
                  <a:rPr lang="en-US" sz="2800" b="1" dirty="0">
                    <a:solidFill>
                      <a:srgbClr val="FF0000"/>
                    </a:solidFill>
                  </a:rPr>
                  <a:t>SQL</a:t>
                </a:r>
              </a:p>
            </p:txBody>
          </p:sp>
          <p:sp>
            <p:nvSpPr>
              <p:cNvPr id="25" name="TextBox 24"/>
              <p:cNvSpPr txBox="1"/>
              <p:nvPr/>
            </p:nvSpPr>
            <p:spPr>
              <a:xfrm>
                <a:off x="3427412" y="2819400"/>
                <a:ext cx="457200" cy="304800"/>
              </a:xfrm>
              <a:prstGeom prst="rect">
                <a:avLst/>
              </a:prstGeom>
              <a:noFill/>
            </p:spPr>
            <p:txBody>
              <a:bodyPr wrap="none" lIns="0" tIns="0" rIns="0" bIns="0" rtlCol="0">
                <a:noAutofit/>
              </a:bodyPr>
              <a:lstStyle/>
              <a:p>
                <a:pPr>
                  <a:lnSpc>
                    <a:spcPct val="90000"/>
                  </a:lnSpc>
                </a:pPr>
                <a:r>
                  <a:rPr lang="en-US" sz="1100" b="1" dirty="0">
                    <a:solidFill>
                      <a:srgbClr val="FF0000"/>
                    </a:solidFill>
                  </a:rPr>
                  <a:t>SQL</a:t>
                </a:r>
              </a:p>
            </p:txBody>
          </p:sp>
          <p:sp>
            <p:nvSpPr>
              <p:cNvPr id="26" name="TextBox 25"/>
              <p:cNvSpPr txBox="1"/>
              <p:nvPr/>
            </p:nvSpPr>
            <p:spPr>
              <a:xfrm>
                <a:off x="3427412" y="3048000"/>
                <a:ext cx="457200" cy="304800"/>
              </a:xfrm>
              <a:prstGeom prst="rect">
                <a:avLst/>
              </a:prstGeom>
              <a:noFill/>
            </p:spPr>
            <p:txBody>
              <a:bodyPr wrap="none" lIns="0" tIns="0" rIns="0" bIns="0" rtlCol="0">
                <a:noAutofit/>
              </a:bodyPr>
              <a:lstStyle/>
              <a:p>
                <a:pPr>
                  <a:lnSpc>
                    <a:spcPct val="90000"/>
                  </a:lnSpc>
                </a:pPr>
                <a:r>
                  <a:rPr lang="en-US" sz="2400" b="1" dirty="0">
                    <a:solidFill>
                      <a:srgbClr val="FF0000"/>
                    </a:solidFill>
                  </a:rPr>
                  <a:t>SQL</a:t>
                </a:r>
              </a:p>
            </p:txBody>
          </p:sp>
          <p:sp>
            <p:nvSpPr>
              <p:cNvPr id="27" name="TextBox 26"/>
              <p:cNvSpPr txBox="1"/>
              <p:nvPr/>
            </p:nvSpPr>
            <p:spPr>
              <a:xfrm>
                <a:off x="3808412" y="2895600"/>
                <a:ext cx="457200" cy="304800"/>
              </a:xfrm>
              <a:prstGeom prst="rect">
                <a:avLst/>
              </a:prstGeom>
              <a:noFill/>
            </p:spPr>
            <p:txBody>
              <a:bodyPr wrap="none" lIns="0" tIns="0" rIns="0" bIns="0" rtlCol="0">
                <a:noAutofit/>
              </a:bodyPr>
              <a:lstStyle/>
              <a:p>
                <a:pPr>
                  <a:lnSpc>
                    <a:spcPct val="90000"/>
                  </a:lnSpc>
                </a:pPr>
                <a:r>
                  <a:rPr lang="en-US" sz="1200" b="1" dirty="0">
                    <a:solidFill>
                      <a:srgbClr val="FF0000"/>
                    </a:solidFill>
                  </a:rPr>
                  <a:t>SQL</a:t>
                </a:r>
              </a:p>
            </p:txBody>
          </p:sp>
        </p:grpSp>
        <p:sp>
          <p:nvSpPr>
            <p:cNvPr id="29" name="Chevron 28"/>
            <p:cNvSpPr/>
            <p:nvPr/>
          </p:nvSpPr>
          <p:spPr>
            <a:xfrm>
              <a:off x="1065212" y="3126563"/>
              <a:ext cx="10210800" cy="992963"/>
            </a:xfrm>
            <a:prstGeom prst="chevron">
              <a:avLst/>
            </a:prstGeom>
            <a:solidFill>
              <a:schemeClr val="bg2">
                <a:alpha val="49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400">
                <a:solidFill>
                  <a:schemeClr val="tx1"/>
                </a:solidFill>
              </a:endParaRPr>
            </a:p>
          </p:txBody>
        </p:sp>
        <p:pic>
          <p:nvPicPr>
            <p:cNvPr id="6" name="Picture 5"/>
            <p:cNvPicPr>
              <a:picLocks noChangeAspect="1"/>
            </p:cNvPicPr>
            <p:nvPr/>
          </p:nvPicPr>
          <p:blipFill>
            <a:blip r:embed="rId3">
              <a:clrChange>
                <a:clrFrom>
                  <a:srgbClr val="FFFFFF"/>
                </a:clrFrom>
                <a:clrTo>
                  <a:srgbClr val="FFFFFF">
                    <a:alpha val="0"/>
                  </a:srgbClr>
                </a:clrTo>
              </a:clrChange>
              <a:alphaModFix amt="53000"/>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3732212" y="2438400"/>
              <a:ext cx="1864815" cy="2057400"/>
            </a:xfrm>
            <a:prstGeom prst="ellipse">
              <a:avLst/>
            </a:prstGeom>
            <a:ln>
              <a:noFill/>
            </a:ln>
            <a:effectLst>
              <a:softEdge rad="12700"/>
            </a:effectLst>
          </p:spPr>
        </p:pic>
        <p:grpSp>
          <p:nvGrpSpPr>
            <p:cNvPr id="32" name="Group 31"/>
            <p:cNvGrpSpPr/>
            <p:nvPr/>
          </p:nvGrpSpPr>
          <p:grpSpPr>
            <a:xfrm>
              <a:off x="8649521" y="2940382"/>
              <a:ext cx="563902" cy="310301"/>
              <a:chOff x="8151812" y="3886200"/>
              <a:chExt cx="3503613" cy="2169229"/>
            </a:xfrm>
          </p:grpSpPr>
          <p:pic>
            <p:nvPicPr>
              <p:cNvPr id="33" name="Picture 32" descr="table-sales-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1812" y="3886200"/>
                <a:ext cx="3503613" cy="2169229"/>
              </a:xfrm>
              <a:prstGeom prst="rect">
                <a:avLst/>
              </a:prstGeom>
            </p:spPr>
          </p:pic>
          <p:pic>
            <p:nvPicPr>
              <p:cNvPr id="34" name="Picture 33"/>
              <p:cNvPicPr>
                <a:picLocks noChangeAspect="1"/>
              </p:cNvPicPr>
              <p:nvPr/>
            </p:nvPicPr>
            <p:blipFill>
              <a:blip r:embed="rId6"/>
              <a:stretch>
                <a:fillRect/>
              </a:stretch>
            </p:blipFill>
            <p:spPr>
              <a:xfrm>
                <a:off x="8304212" y="4038600"/>
                <a:ext cx="2151063" cy="762000"/>
              </a:xfrm>
              <a:prstGeom prst="rect">
                <a:avLst/>
              </a:prstGeom>
            </p:spPr>
          </p:pic>
        </p:grpSp>
        <p:grpSp>
          <p:nvGrpSpPr>
            <p:cNvPr id="35" name="Group 34"/>
            <p:cNvGrpSpPr/>
            <p:nvPr/>
          </p:nvGrpSpPr>
          <p:grpSpPr>
            <a:xfrm>
              <a:off x="10403882" y="3312743"/>
              <a:ext cx="872130" cy="546717"/>
              <a:chOff x="1827212" y="3200400"/>
              <a:chExt cx="1822658" cy="1128482"/>
            </a:xfrm>
          </p:grpSpPr>
          <p:pic>
            <p:nvPicPr>
              <p:cNvPr id="36" name="Picture 35" descr="table-sale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27212" y="3200400"/>
                <a:ext cx="1822658" cy="1128482"/>
              </a:xfrm>
              <a:prstGeom prst="rect">
                <a:avLst/>
              </a:prstGeom>
            </p:spPr>
          </p:pic>
          <p:sp>
            <p:nvSpPr>
              <p:cNvPr id="37" name="TextBox 36"/>
              <p:cNvSpPr txBox="1"/>
              <p:nvPr/>
            </p:nvSpPr>
            <p:spPr>
              <a:xfrm>
                <a:off x="1903412" y="3276600"/>
                <a:ext cx="1143000" cy="381000"/>
              </a:xfrm>
              <a:prstGeom prst="rect">
                <a:avLst/>
              </a:prstGeom>
              <a:solidFill>
                <a:schemeClr val="bg1"/>
              </a:solidFill>
            </p:spPr>
            <p:txBody>
              <a:bodyPr wrap="none" lIns="0" tIns="0" rIns="0" bIns="0" rtlCol="0" anchor="ctr">
                <a:noAutofit/>
              </a:bodyPr>
              <a:lstStyle/>
              <a:p>
                <a:pPr algn="ctr">
                  <a:lnSpc>
                    <a:spcPct val="90000"/>
                  </a:lnSpc>
                </a:pPr>
                <a:r>
                  <a:rPr lang="en-US" sz="1050" b="1" dirty="0">
                    <a:solidFill>
                      <a:schemeClr val="accent5"/>
                    </a:solidFill>
                  </a:rPr>
                  <a:t>SALES</a:t>
                </a:r>
              </a:p>
            </p:txBody>
          </p:sp>
        </p:grpSp>
        <p:grpSp>
          <p:nvGrpSpPr>
            <p:cNvPr id="38" name="Group 37"/>
            <p:cNvGrpSpPr/>
            <p:nvPr/>
          </p:nvGrpSpPr>
          <p:grpSpPr>
            <a:xfrm>
              <a:off x="9338734" y="2754202"/>
              <a:ext cx="917448" cy="571485"/>
              <a:chOff x="2132012" y="1447800"/>
              <a:chExt cx="1917367" cy="1179605"/>
            </a:xfrm>
          </p:grpSpPr>
          <p:pic>
            <p:nvPicPr>
              <p:cNvPr id="39" name="Picture 38" descr="table-sales-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2012" y="1447800"/>
                <a:ext cx="1917367" cy="1179605"/>
              </a:xfrm>
              <a:prstGeom prst="rect">
                <a:avLst/>
              </a:prstGeom>
            </p:spPr>
          </p:pic>
          <p:sp>
            <p:nvSpPr>
              <p:cNvPr id="40" name="TextBox 39"/>
              <p:cNvSpPr txBox="1"/>
              <p:nvPr/>
            </p:nvSpPr>
            <p:spPr>
              <a:xfrm>
                <a:off x="2208212" y="1524000"/>
                <a:ext cx="1143000" cy="381000"/>
              </a:xfrm>
              <a:prstGeom prst="rect">
                <a:avLst/>
              </a:prstGeom>
              <a:solidFill>
                <a:schemeClr val="bg1"/>
              </a:solidFill>
            </p:spPr>
            <p:txBody>
              <a:bodyPr wrap="none" lIns="0" tIns="0" rIns="0" bIns="0" rtlCol="0" anchor="ctr">
                <a:noAutofit/>
              </a:bodyPr>
              <a:lstStyle/>
              <a:p>
                <a:pPr algn="ctr">
                  <a:lnSpc>
                    <a:spcPct val="90000"/>
                  </a:lnSpc>
                </a:pPr>
                <a:r>
                  <a:rPr lang="en-US" sz="1050" b="1" dirty="0">
                    <a:solidFill>
                      <a:schemeClr val="accent5"/>
                    </a:solidFill>
                  </a:rPr>
                  <a:t>PROFIT</a:t>
                </a:r>
              </a:p>
            </p:txBody>
          </p:sp>
        </p:grpSp>
        <p:grpSp>
          <p:nvGrpSpPr>
            <p:cNvPr id="41" name="Group 40"/>
            <p:cNvGrpSpPr/>
            <p:nvPr/>
          </p:nvGrpSpPr>
          <p:grpSpPr>
            <a:xfrm>
              <a:off x="8900144" y="3374803"/>
              <a:ext cx="691241" cy="315422"/>
              <a:chOff x="4984087" y="4916272"/>
              <a:chExt cx="2099338" cy="1291557"/>
            </a:xfrm>
          </p:grpSpPr>
          <p:grpSp>
            <p:nvGrpSpPr>
              <p:cNvPr id="42" name="Group 41"/>
              <p:cNvGrpSpPr/>
              <p:nvPr/>
            </p:nvGrpSpPr>
            <p:grpSpPr>
              <a:xfrm>
                <a:off x="4984087" y="4916272"/>
                <a:ext cx="2099338" cy="1291557"/>
                <a:chOff x="3579812" y="4038600"/>
                <a:chExt cx="3503613" cy="2169229"/>
              </a:xfrm>
            </p:grpSpPr>
            <p:pic>
              <p:nvPicPr>
                <p:cNvPr id="44" name="Picture 43" descr="table-sales-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9812" y="4038600"/>
                  <a:ext cx="3503613" cy="2169229"/>
                </a:xfrm>
                <a:prstGeom prst="rect">
                  <a:avLst/>
                </a:prstGeom>
              </p:spPr>
            </p:pic>
            <p:pic>
              <p:nvPicPr>
                <p:cNvPr id="45" name="Picture 44"/>
                <p:cNvPicPr>
                  <a:picLocks noChangeAspect="1"/>
                </p:cNvPicPr>
                <p:nvPr/>
              </p:nvPicPr>
              <p:blipFill>
                <a:blip r:embed="rId8"/>
                <a:stretch>
                  <a:fillRect/>
                </a:stretch>
              </p:blipFill>
              <p:spPr>
                <a:xfrm flipH="1">
                  <a:off x="5965824" y="4193336"/>
                  <a:ext cx="966788" cy="912064"/>
                </a:xfrm>
                <a:prstGeom prst="rect">
                  <a:avLst/>
                </a:prstGeom>
              </p:spPr>
            </p:pic>
          </p:grpSp>
          <p:sp>
            <p:nvSpPr>
              <p:cNvPr id="43" name="TextBox 42"/>
              <p:cNvSpPr txBox="1"/>
              <p:nvPr/>
            </p:nvSpPr>
            <p:spPr>
              <a:xfrm>
                <a:off x="5103812" y="5029200"/>
                <a:ext cx="1219200" cy="381000"/>
              </a:xfrm>
              <a:prstGeom prst="rect">
                <a:avLst/>
              </a:prstGeom>
              <a:solidFill>
                <a:schemeClr val="bg1"/>
              </a:solidFill>
            </p:spPr>
            <p:txBody>
              <a:bodyPr wrap="none" lIns="0" tIns="0" rIns="0" bIns="0" rtlCol="0" anchor="ctr">
                <a:noAutofit/>
              </a:bodyPr>
              <a:lstStyle/>
              <a:p>
                <a:pPr algn="ctr">
                  <a:lnSpc>
                    <a:spcPct val="90000"/>
                  </a:lnSpc>
                </a:pPr>
                <a:r>
                  <a:rPr lang="en-US" sz="700" b="1" dirty="0">
                    <a:solidFill>
                      <a:schemeClr val="accent5"/>
                    </a:solidFill>
                  </a:rPr>
                  <a:t>UMSATZ</a:t>
                </a:r>
              </a:p>
            </p:txBody>
          </p:sp>
        </p:grpSp>
        <p:grpSp>
          <p:nvGrpSpPr>
            <p:cNvPr id="46" name="Group 45"/>
            <p:cNvGrpSpPr/>
            <p:nvPr/>
          </p:nvGrpSpPr>
          <p:grpSpPr>
            <a:xfrm>
              <a:off x="9714668" y="3498924"/>
              <a:ext cx="558852" cy="360537"/>
              <a:chOff x="6094412" y="2362200"/>
              <a:chExt cx="1822658" cy="1128482"/>
            </a:xfrm>
          </p:grpSpPr>
          <p:pic>
            <p:nvPicPr>
              <p:cNvPr id="47" name="Picture 46" descr="table-sale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4412" y="2362200"/>
                <a:ext cx="1822658" cy="1128482"/>
              </a:xfrm>
              <a:prstGeom prst="rect">
                <a:avLst/>
              </a:prstGeom>
            </p:spPr>
          </p:pic>
          <p:sp>
            <p:nvSpPr>
              <p:cNvPr id="48" name="TextBox 47"/>
              <p:cNvSpPr txBox="1"/>
              <p:nvPr/>
            </p:nvSpPr>
            <p:spPr>
              <a:xfrm>
                <a:off x="6170612" y="2438400"/>
                <a:ext cx="1143000" cy="381000"/>
              </a:xfrm>
              <a:prstGeom prst="rect">
                <a:avLst/>
              </a:prstGeom>
              <a:solidFill>
                <a:schemeClr val="bg1"/>
              </a:solidFill>
            </p:spPr>
            <p:txBody>
              <a:bodyPr wrap="none" lIns="0" tIns="0" rIns="0" bIns="0" rtlCol="0" anchor="ctr">
                <a:noAutofit/>
              </a:bodyPr>
              <a:lstStyle/>
              <a:p>
                <a:pPr algn="ctr">
                  <a:lnSpc>
                    <a:spcPct val="90000"/>
                  </a:lnSpc>
                </a:pPr>
                <a:r>
                  <a:rPr lang="en-US" sz="700" b="1" dirty="0">
                    <a:solidFill>
                      <a:schemeClr val="accent5"/>
                    </a:solidFill>
                  </a:rPr>
                  <a:t>CAPITAL</a:t>
                </a:r>
              </a:p>
            </p:txBody>
          </p:sp>
        </p:grpSp>
        <p:grpSp>
          <p:nvGrpSpPr>
            <p:cNvPr id="49" name="Group 48"/>
            <p:cNvGrpSpPr/>
            <p:nvPr/>
          </p:nvGrpSpPr>
          <p:grpSpPr>
            <a:xfrm>
              <a:off x="8336242" y="3809224"/>
              <a:ext cx="872130" cy="546717"/>
              <a:chOff x="1827212" y="3200400"/>
              <a:chExt cx="1822658" cy="1128482"/>
            </a:xfrm>
          </p:grpSpPr>
          <p:pic>
            <p:nvPicPr>
              <p:cNvPr id="50" name="Picture 49" descr="table-sale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27212" y="3200400"/>
                <a:ext cx="1822658" cy="1128482"/>
              </a:xfrm>
              <a:prstGeom prst="rect">
                <a:avLst/>
              </a:prstGeom>
            </p:spPr>
          </p:pic>
          <p:sp>
            <p:nvSpPr>
              <p:cNvPr id="51" name="TextBox 50"/>
              <p:cNvSpPr txBox="1"/>
              <p:nvPr/>
            </p:nvSpPr>
            <p:spPr>
              <a:xfrm>
                <a:off x="1903412" y="3276600"/>
                <a:ext cx="1143000" cy="381000"/>
              </a:xfrm>
              <a:prstGeom prst="rect">
                <a:avLst/>
              </a:prstGeom>
              <a:solidFill>
                <a:schemeClr val="bg1"/>
              </a:solidFill>
            </p:spPr>
            <p:txBody>
              <a:bodyPr wrap="none" lIns="0" tIns="0" rIns="0" bIns="0" rtlCol="0" anchor="ctr">
                <a:noAutofit/>
              </a:bodyPr>
              <a:lstStyle/>
              <a:p>
                <a:pPr algn="ctr">
                  <a:lnSpc>
                    <a:spcPct val="90000"/>
                  </a:lnSpc>
                </a:pPr>
                <a:r>
                  <a:rPr lang="en-US" sz="1000" b="1" dirty="0">
                    <a:solidFill>
                      <a:schemeClr val="accent5"/>
                    </a:solidFill>
                  </a:rPr>
                  <a:t>RENDITO</a:t>
                </a:r>
              </a:p>
            </p:txBody>
          </p:sp>
        </p:grpSp>
        <p:grpSp>
          <p:nvGrpSpPr>
            <p:cNvPr id="52" name="Group 51"/>
            <p:cNvGrpSpPr/>
            <p:nvPr/>
          </p:nvGrpSpPr>
          <p:grpSpPr>
            <a:xfrm>
              <a:off x="9276078" y="3871285"/>
              <a:ext cx="563902" cy="310301"/>
              <a:chOff x="8151812" y="3886200"/>
              <a:chExt cx="3503613" cy="2169229"/>
            </a:xfrm>
          </p:grpSpPr>
          <p:pic>
            <p:nvPicPr>
              <p:cNvPr id="53" name="Picture 52" descr="table-sales-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1812" y="3886200"/>
                <a:ext cx="3503613" cy="2169229"/>
              </a:xfrm>
              <a:prstGeom prst="rect">
                <a:avLst/>
              </a:prstGeom>
            </p:spPr>
          </p:pic>
          <p:pic>
            <p:nvPicPr>
              <p:cNvPr id="54" name="Picture 53"/>
              <p:cNvPicPr>
                <a:picLocks noChangeAspect="1"/>
              </p:cNvPicPr>
              <p:nvPr/>
            </p:nvPicPr>
            <p:blipFill>
              <a:blip r:embed="rId6"/>
              <a:stretch>
                <a:fillRect/>
              </a:stretch>
            </p:blipFill>
            <p:spPr>
              <a:xfrm>
                <a:off x="8304212" y="4038600"/>
                <a:ext cx="2151063" cy="762000"/>
              </a:xfrm>
              <a:prstGeom prst="rect">
                <a:avLst/>
              </a:prstGeom>
            </p:spPr>
          </p:pic>
        </p:grpSp>
        <p:grpSp>
          <p:nvGrpSpPr>
            <p:cNvPr id="55" name="Group 54"/>
            <p:cNvGrpSpPr/>
            <p:nvPr/>
          </p:nvGrpSpPr>
          <p:grpSpPr>
            <a:xfrm>
              <a:off x="10090603" y="3933345"/>
              <a:ext cx="689213" cy="372361"/>
              <a:chOff x="8151812" y="3886200"/>
              <a:chExt cx="3503613" cy="2169229"/>
            </a:xfrm>
          </p:grpSpPr>
          <p:pic>
            <p:nvPicPr>
              <p:cNvPr id="56" name="Picture 55" descr="table-sales-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1812" y="3886200"/>
                <a:ext cx="3503613" cy="2169229"/>
              </a:xfrm>
              <a:prstGeom prst="rect">
                <a:avLst/>
              </a:prstGeom>
            </p:spPr>
          </p:pic>
          <p:pic>
            <p:nvPicPr>
              <p:cNvPr id="57" name="Picture 56"/>
              <p:cNvPicPr>
                <a:picLocks noChangeAspect="1"/>
              </p:cNvPicPr>
              <p:nvPr/>
            </p:nvPicPr>
            <p:blipFill>
              <a:blip r:embed="rId6"/>
              <a:stretch>
                <a:fillRect/>
              </a:stretch>
            </p:blipFill>
            <p:spPr>
              <a:xfrm>
                <a:off x="8304212" y="4038600"/>
                <a:ext cx="2151063" cy="762000"/>
              </a:xfrm>
              <a:prstGeom prst="rect">
                <a:avLst/>
              </a:prstGeom>
            </p:spPr>
          </p:pic>
        </p:grpSp>
        <p:grpSp>
          <p:nvGrpSpPr>
            <p:cNvPr id="58" name="Group 57"/>
            <p:cNvGrpSpPr/>
            <p:nvPr/>
          </p:nvGrpSpPr>
          <p:grpSpPr>
            <a:xfrm>
              <a:off x="8461553" y="3498924"/>
              <a:ext cx="375935" cy="248241"/>
              <a:chOff x="8151812" y="3886200"/>
              <a:chExt cx="3503613" cy="2169229"/>
            </a:xfrm>
          </p:grpSpPr>
          <p:pic>
            <p:nvPicPr>
              <p:cNvPr id="59" name="Picture 58" descr="table-sales-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1812" y="3886200"/>
                <a:ext cx="3503613" cy="2169229"/>
              </a:xfrm>
              <a:prstGeom prst="rect">
                <a:avLst/>
              </a:prstGeom>
            </p:spPr>
          </p:pic>
          <p:pic>
            <p:nvPicPr>
              <p:cNvPr id="60" name="Picture 59"/>
              <p:cNvPicPr>
                <a:picLocks noChangeAspect="1"/>
              </p:cNvPicPr>
              <p:nvPr/>
            </p:nvPicPr>
            <p:blipFill>
              <a:blip r:embed="rId6"/>
              <a:stretch>
                <a:fillRect/>
              </a:stretch>
            </p:blipFill>
            <p:spPr>
              <a:xfrm>
                <a:off x="8304212" y="4038600"/>
                <a:ext cx="2151063" cy="762000"/>
              </a:xfrm>
              <a:prstGeom prst="rect">
                <a:avLst/>
              </a:prstGeom>
            </p:spPr>
          </p:pic>
        </p:grpSp>
        <p:pic>
          <p:nvPicPr>
            <p:cNvPr id="68" name="Picture 67"/>
            <p:cNvPicPr>
              <a:picLocks noChangeAspect="1"/>
            </p:cNvPicPr>
            <p:nvPr/>
          </p:nvPicPr>
          <p:blipFill>
            <a:blip r:embed="rId9" cstate="print">
              <a:alphaModFix amt="68000"/>
            </a:blip>
            <a:stretch>
              <a:fillRect/>
            </a:stretch>
          </p:blipFill>
          <p:spPr>
            <a:xfrm>
              <a:off x="7161212" y="2516287"/>
              <a:ext cx="838200" cy="2360513"/>
            </a:xfrm>
            <a:prstGeom prst="rect">
              <a:avLst/>
            </a:prstGeom>
          </p:spPr>
        </p:pic>
        <p:pic>
          <p:nvPicPr>
            <p:cNvPr id="61" name="Picture 60" descr="performance-5x.png"/>
            <p:cNvPicPr>
              <a:picLocks noChangeAspect="1"/>
            </p:cNvPicPr>
            <p:nvPr/>
          </p:nvPicPr>
          <p:blipFill>
            <a:blip r:embed="rId10">
              <a:alphaModFix amt="72000"/>
              <a:extLst>
                <a:ext uri="{28A0092B-C50C-407E-A947-70E740481C1C}">
                  <a14:useLocalDpi xmlns:a14="http://schemas.microsoft.com/office/drawing/2010/main" val="0"/>
                </a:ext>
              </a:extLst>
            </a:blip>
            <a:stretch>
              <a:fillRect/>
            </a:stretch>
          </p:blipFill>
          <p:spPr>
            <a:xfrm>
              <a:off x="6753225" y="2819400"/>
              <a:ext cx="1627187" cy="1627187"/>
            </a:xfrm>
            <a:prstGeom prst="rect">
              <a:avLst/>
            </a:prstGeom>
          </p:spPr>
        </p:pic>
        <p:pic>
          <p:nvPicPr>
            <p:cNvPr id="22" name="Picture 21"/>
            <p:cNvPicPr>
              <a:picLocks noChangeAspect="1"/>
            </p:cNvPicPr>
            <p:nvPr/>
          </p:nvPicPr>
          <p:blipFill>
            <a:blip r:embed="rId11">
              <a:clrChange>
                <a:clrFrom>
                  <a:srgbClr val="FFFFFF"/>
                </a:clrFrom>
                <a:clrTo>
                  <a:srgbClr val="FFFFFF">
                    <a:alpha val="0"/>
                  </a:srgbClr>
                </a:clrTo>
              </a:clrChange>
            </a:blip>
            <a:stretch>
              <a:fillRect/>
            </a:stretch>
          </p:blipFill>
          <p:spPr>
            <a:xfrm>
              <a:off x="5027612" y="3048000"/>
              <a:ext cx="914400" cy="617365"/>
            </a:xfrm>
            <a:prstGeom prst="rect">
              <a:avLst/>
            </a:prstGeom>
          </p:spPr>
        </p:pic>
        <p:pic>
          <p:nvPicPr>
            <p:cNvPr id="30" name="Picture 29"/>
            <p:cNvPicPr>
              <a:picLocks noChangeAspect="1"/>
            </p:cNvPicPr>
            <p:nvPr/>
          </p:nvPicPr>
          <p:blipFill>
            <a:blip r:embed="rId12">
              <a:clrChange>
                <a:clrFrom>
                  <a:srgbClr val="FFFFFF"/>
                </a:clrFrom>
                <a:clrTo>
                  <a:srgbClr val="FFFFFF">
                    <a:alpha val="0"/>
                  </a:srgbClr>
                </a:clrTo>
              </a:clrChange>
            </a:blip>
            <a:stretch>
              <a:fillRect/>
            </a:stretch>
          </p:blipFill>
          <p:spPr>
            <a:xfrm>
              <a:off x="5865812" y="2743200"/>
              <a:ext cx="1143000" cy="1048624"/>
            </a:xfrm>
            <a:prstGeom prst="rect">
              <a:avLst/>
            </a:prstGeom>
          </p:spPr>
        </p:pic>
        <p:pic>
          <p:nvPicPr>
            <p:cNvPr id="31" name="Picture 30"/>
            <p:cNvPicPr>
              <a:picLocks noChangeAspect="1"/>
            </p:cNvPicPr>
            <p:nvPr/>
          </p:nvPicPr>
          <p:blipFill>
            <a:blip r:embed="rId13">
              <a:clrChange>
                <a:clrFrom>
                  <a:srgbClr val="FFFFFF"/>
                </a:clrFrom>
                <a:clrTo>
                  <a:srgbClr val="FFFFFF">
                    <a:alpha val="0"/>
                  </a:srgbClr>
                </a:clrTo>
              </a:clrChange>
            </a:blip>
            <a:stretch>
              <a:fillRect/>
            </a:stretch>
          </p:blipFill>
          <p:spPr>
            <a:xfrm>
              <a:off x="5027612" y="3581400"/>
              <a:ext cx="533400" cy="652818"/>
            </a:xfrm>
            <a:prstGeom prst="rect">
              <a:avLst/>
            </a:prstGeom>
          </p:spPr>
        </p:pic>
        <p:pic>
          <p:nvPicPr>
            <p:cNvPr id="66" name="Picture 65"/>
            <p:cNvPicPr>
              <a:picLocks noChangeAspect="1"/>
            </p:cNvPicPr>
            <p:nvPr/>
          </p:nvPicPr>
          <p:blipFill>
            <a:blip r:embed="rId14">
              <a:clrChange>
                <a:clrFrom>
                  <a:srgbClr val="FFFFFF"/>
                </a:clrFrom>
                <a:clrTo>
                  <a:srgbClr val="FFFFFF">
                    <a:alpha val="0"/>
                  </a:srgbClr>
                </a:clrTo>
              </a:clrChange>
            </a:blip>
            <a:stretch>
              <a:fillRect/>
            </a:stretch>
          </p:blipFill>
          <p:spPr>
            <a:xfrm>
              <a:off x="5332412" y="3657600"/>
              <a:ext cx="952500" cy="927100"/>
            </a:xfrm>
            <a:prstGeom prst="rect">
              <a:avLst/>
            </a:prstGeom>
          </p:spPr>
        </p:pic>
        <p:pic>
          <p:nvPicPr>
            <p:cNvPr id="69" name="Picture 68"/>
            <p:cNvPicPr>
              <a:picLocks noChangeAspect="1"/>
            </p:cNvPicPr>
            <p:nvPr/>
          </p:nvPicPr>
          <p:blipFill>
            <a:blip r:embed="rId11">
              <a:clrChange>
                <a:clrFrom>
                  <a:srgbClr val="FFFFFF"/>
                </a:clrFrom>
                <a:clrTo>
                  <a:srgbClr val="FFFFFF">
                    <a:alpha val="0"/>
                  </a:srgbClr>
                </a:clrTo>
              </a:clrChange>
            </a:blip>
            <a:stretch>
              <a:fillRect/>
            </a:stretch>
          </p:blipFill>
          <p:spPr>
            <a:xfrm>
              <a:off x="6246812" y="3804176"/>
              <a:ext cx="685800" cy="463024"/>
            </a:xfrm>
            <a:prstGeom prst="rect">
              <a:avLst/>
            </a:prstGeom>
          </p:spPr>
        </p:pic>
      </p:grpSp>
      <p:grpSp>
        <p:nvGrpSpPr>
          <p:cNvPr id="63" name="Group 62"/>
          <p:cNvGrpSpPr/>
          <p:nvPr/>
        </p:nvGrpSpPr>
        <p:grpSpPr>
          <a:xfrm>
            <a:off x="533400" y="4114800"/>
            <a:ext cx="3124200" cy="1828800"/>
            <a:chOff x="531812" y="4114800"/>
            <a:chExt cx="3124200" cy="1828800"/>
          </a:xfrm>
        </p:grpSpPr>
        <p:sp>
          <p:nvSpPr>
            <p:cNvPr id="71" name="Content Placeholder 5"/>
            <p:cNvSpPr txBox="1">
              <a:spLocks/>
            </p:cNvSpPr>
            <p:nvPr/>
          </p:nvSpPr>
          <p:spPr>
            <a:xfrm>
              <a:off x="608012" y="4114800"/>
              <a:ext cx="2667000" cy="990599"/>
            </a:xfrm>
            <a:prstGeom prst="rect">
              <a:avLst/>
            </a:prstGeom>
          </p:spPr>
          <p:txBody>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400" b="1" dirty="0"/>
                <a:t>Comprehensive SQL Language</a:t>
              </a:r>
              <a:endParaRPr lang="en-US" sz="1800" dirty="0"/>
            </a:p>
          </p:txBody>
        </p:sp>
        <p:sp>
          <p:nvSpPr>
            <p:cNvPr id="72" name="Content Placeholder 5"/>
            <p:cNvSpPr txBox="1">
              <a:spLocks/>
            </p:cNvSpPr>
            <p:nvPr/>
          </p:nvSpPr>
          <p:spPr>
            <a:xfrm>
              <a:off x="531812" y="4953001"/>
              <a:ext cx="3124200" cy="990599"/>
            </a:xfrm>
            <a:prstGeom prst="rect">
              <a:avLst/>
            </a:prstGeom>
          </p:spPr>
          <p:txBody>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400" b="1" dirty="0"/>
                <a:t>Any data: Structured, Semi-structured</a:t>
              </a:r>
            </a:p>
          </p:txBody>
        </p:sp>
      </p:grpSp>
      <p:sp>
        <p:nvSpPr>
          <p:cNvPr id="73" name="Content Placeholder 7"/>
          <p:cNvSpPr txBox="1">
            <a:spLocks/>
          </p:cNvSpPr>
          <p:nvPr/>
        </p:nvSpPr>
        <p:spPr>
          <a:xfrm>
            <a:off x="3810000" y="4114801"/>
            <a:ext cx="2400300" cy="1523999"/>
          </a:xfrm>
          <a:prstGeom prst="rect">
            <a:avLst/>
          </a:prstGeom>
        </p:spPr>
        <p:txBody>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400" b="1" dirty="0"/>
              <a:t>Sophisticated query optimization</a:t>
            </a:r>
          </a:p>
          <a:p>
            <a:pPr marL="0" indent="0">
              <a:buNone/>
            </a:pPr>
            <a:r>
              <a:rPr lang="en-US" sz="1800" i="1" dirty="0"/>
              <a:t>Joins, aggregations, filters, indexes, query transformations</a:t>
            </a:r>
          </a:p>
        </p:txBody>
      </p:sp>
      <p:sp>
        <p:nvSpPr>
          <p:cNvPr id="74" name="Content Placeholder 7"/>
          <p:cNvSpPr txBox="1">
            <a:spLocks/>
          </p:cNvSpPr>
          <p:nvPr/>
        </p:nvSpPr>
        <p:spPr>
          <a:xfrm>
            <a:off x="6553200" y="4114800"/>
            <a:ext cx="1905000" cy="1828800"/>
          </a:xfrm>
          <a:prstGeom prst="rect">
            <a:avLst/>
          </a:prstGeom>
        </p:spPr>
        <p:txBody>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400" b="1" dirty="0"/>
              <a:t>Smart processing</a:t>
            </a:r>
          </a:p>
          <a:p>
            <a:pPr marL="0" indent="0">
              <a:buNone/>
            </a:pPr>
            <a:r>
              <a:rPr lang="en-US" sz="1800" i="1" dirty="0"/>
              <a:t>Parallel, In-memory</a:t>
            </a:r>
          </a:p>
        </p:txBody>
      </p:sp>
      <p:sp>
        <p:nvSpPr>
          <p:cNvPr id="75" name="Content Placeholder 5"/>
          <p:cNvSpPr txBox="1">
            <a:spLocks/>
          </p:cNvSpPr>
          <p:nvPr/>
        </p:nvSpPr>
        <p:spPr>
          <a:xfrm>
            <a:off x="8839200" y="4114801"/>
            <a:ext cx="2667000" cy="990599"/>
          </a:xfrm>
          <a:prstGeom prst="rect">
            <a:avLst/>
          </a:prstGeom>
        </p:spPr>
        <p:txBody>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400" b="1" dirty="0"/>
              <a:t>Any Answer</a:t>
            </a:r>
          </a:p>
          <a:p>
            <a:pPr marL="0" indent="0">
              <a:buNone/>
            </a:pPr>
            <a:r>
              <a:rPr lang="en-US" sz="1800" i="1" dirty="0"/>
              <a:t>Operational, reporting, analytical, predictive</a:t>
            </a:r>
          </a:p>
        </p:txBody>
      </p:sp>
      <p:sp>
        <p:nvSpPr>
          <p:cNvPr id="64" name="Rectangle 63"/>
          <p:cNvSpPr/>
          <p:nvPr/>
        </p:nvSpPr>
        <p:spPr>
          <a:xfrm>
            <a:off x="8091615" y="392150"/>
            <a:ext cx="3886200" cy="1295400"/>
          </a:xfrm>
          <a:prstGeom prst="rect">
            <a:avLst/>
          </a:prstGeom>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kumimoji="1" lang="en-US" altLang="ja-JP" sz="2800" dirty="0"/>
              <a:t>Full-featured Query Processing Engine</a:t>
            </a:r>
            <a:endParaRPr kumimoji="1" lang="ja-JP" altLang="en-US" sz="2800" dirty="0"/>
          </a:p>
        </p:txBody>
      </p:sp>
    </p:spTree>
    <p:extLst>
      <p:ext uri="{BB962C8B-B14F-4D97-AF65-F5344CB8AC3E}">
        <p14:creationId xmlns:p14="http://schemas.microsoft.com/office/powerpoint/2010/main" val="342709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dissolve">
                                      <p:cBhvr>
                                        <p:cTn id="7" dur="500"/>
                                        <p:tgtEl>
                                          <p:spTgt spid="63"/>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73"/>
                                        </p:tgtEl>
                                        <p:attrNameLst>
                                          <p:attrName>style.visibility</p:attrName>
                                        </p:attrNameLst>
                                      </p:cBhvr>
                                      <p:to>
                                        <p:strVal val="visible"/>
                                      </p:to>
                                    </p:set>
                                    <p:animEffect transition="in" filter="dissolve">
                                      <p:cBhvr>
                                        <p:cTn id="11" dur="500"/>
                                        <p:tgtEl>
                                          <p:spTgt spid="73"/>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74"/>
                                        </p:tgtEl>
                                        <p:attrNameLst>
                                          <p:attrName>style.visibility</p:attrName>
                                        </p:attrNameLst>
                                      </p:cBhvr>
                                      <p:to>
                                        <p:strVal val="visible"/>
                                      </p:to>
                                    </p:set>
                                    <p:animEffect transition="in" filter="dissolve">
                                      <p:cBhvr>
                                        <p:cTn id="15" dur="500"/>
                                        <p:tgtEl>
                                          <p:spTgt spid="74"/>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dissolve">
                                      <p:cBhvr>
                                        <p:cTn id="19" dur="500"/>
                                        <p:tgtEl>
                                          <p:spTgt spid="75"/>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dissolve">
                                      <p:cBhvr>
                                        <p:cTn id="24"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P spid="75" grpId="0"/>
      <p:bldP spid="6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Query Optimizations for JSON</a:t>
            </a:r>
          </a:p>
        </p:txBody>
      </p:sp>
      <p:sp>
        <p:nvSpPr>
          <p:cNvPr id="43" name="Text Placeholder 42"/>
          <p:cNvSpPr>
            <a:spLocks noGrp="1"/>
          </p:cNvSpPr>
          <p:nvPr>
            <p:ph sz="half" idx="1"/>
          </p:nvPr>
        </p:nvSpPr>
        <p:spPr/>
        <p:txBody>
          <a:bodyPr/>
          <a:lstStyle/>
          <a:p>
            <a:pPr>
              <a:defRPr/>
            </a:pPr>
            <a:r>
              <a:rPr lang="en-US" sz="2400" dirty="0" err="1"/>
              <a:t>Exadata</a:t>
            </a:r>
            <a:r>
              <a:rPr lang="en-US" sz="2400" dirty="0"/>
              <a:t> Smart Scans</a:t>
            </a:r>
          </a:p>
          <a:p>
            <a:pPr marL="228600" indent="-228600">
              <a:buFont typeface="Arial" pitchFamily="34" charset="0"/>
              <a:buChar char="•"/>
              <a:defRPr/>
            </a:pPr>
            <a:r>
              <a:rPr lang="en-US" sz="1800" dirty="0" err="1"/>
              <a:t>Exadata</a:t>
            </a:r>
            <a:r>
              <a:rPr lang="en-US" sz="1800" dirty="0"/>
              <a:t> Smart Scans execute portions of SQL queries on </a:t>
            </a:r>
            <a:r>
              <a:rPr lang="en-US" sz="1800" dirty="0" err="1"/>
              <a:t>Exadata</a:t>
            </a:r>
            <a:r>
              <a:rPr lang="en-US" sz="1800" dirty="0"/>
              <a:t> storage cells</a:t>
            </a:r>
          </a:p>
          <a:p>
            <a:pPr marL="228600" indent="-228600">
              <a:buFont typeface="Arial" pitchFamily="34" charset="0"/>
              <a:buChar char="•"/>
              <a:defRPr/>
            </a:pPr>
            <a:r>
              <a:rPr lang="en-US" sz="1800" dirty="0"/>
              <a:t>JSON query operations ‘pushed down’ to </a:t>
            </a:r>
            <a:r>
              <a:rPr lang="en-US" sz="1800" dirty="0" err="1"/>
              <a:t>Exadata</a:t>
            </a:r>
            <a:r>
              <a:rPr lang="en-US" sz="1800" dirty="0"/>
              <a:t> storage cells</a:t>
            </a:r>
          </a:p>
          <a:p>
            <a:pPr lvl="1">
              <a:buFont typeface="Arial" pitchFamily="34" charset="0"/>
              <a:buChar char="•"/>
              <a:defRPr/>
            </a:pPr>
            <a:r>
              <a:rPr lang="en-US" sz="1400" dirty="0"/>
              <a:t>Massively parallel processing of JSON documents</a:t>
            </a:r>
          </a:p>
          <a:p>
            <a:pPr marL="228600" indent="-228600">
              <a:buFont typeface="Arial" pitchFamily="34" charset="0"/>
              <a:buChar char="•"/>
              <a:defRPr/>
            </a:pPr>
            <a:endParaRPr lang="en-US" sz="1800" dirty="0"/>
          </a:p>
          <a:p>
            <a:endParaRPr lang="en-US" sz="1800" dirty="0"/>
          </a:p>
        </p:txBody>
      </p:sp>
      <p:sp>
        <p:nvSpPr>
          <p:cNvPr id="8" name="Content Placeholder 7"/>
          <p:cNvSpPr>
            <a:spLocks noGrp="1"/>
          </p:cNvSpPr>
          <p:nvPr>
            <p:ph sz="half" idx="2"/>
          </p:nvPr>
        </p:nvSpPr>
        <p:spPr/>
        <p:txBody>
          <a:bodyPr/>
          <a:lstStyle/>
          <a:p>
            <a:pPr>
              <a:defRPr/>
            </a:pPr>
            <a:r>
              <a:rPr lang="en-US" altLang="ja-JP" sz="2400" dirty="0"/>
              <a:t>In-Memory Columnar Store</a:t>
            </a:r>
          </a:p>
          <a:p>
            <a:pPr lvl="0">
              <a:defRPr/>
            </a:pPr>
            <a:r>
              <a:rPr lang="en-US" altLang="ja-JP" sz="1800" dirty="0"/>
              <a:t>Virtual columns, included those generated using JSON Data Guide loaded into In-Memory Virtual Columns</a:t>
            </a:r>
          </a:p>
          <a:p>
            <a:r>
              <a:rPr lang="en-US" altLang="ja-JP" sz="1800" dirty="0"/>
              <a:t>JSON documents loaded using a highly optimized In-Memory binary format (OSON)</a:t>
            </a:r>
          </a:p>
          <a:p>
            <a:r>
              <a:rPr lang="en-US" altLang="ja-JP" sz="1800" dirty="0"/>
              <a:t>Query operations on JSON content automatically directed to In-Memory</a:t>
            </a:r>
          </a:p>
          <a:p>
            <a:endParaRPr kumimoji="1" lang="ja-JP" altLang="en-US" sz="1800" dirty="0"/>
          </a:p>
        </p:txBody>
      </p:sp>
      <p:sp>
        <p:nvSpPr>
          <p:cNvPr id="5" name="Slide Number Placeholder 4"/>
          <p:cNvSpPr>
            <a:spLocks noGrp="1"/>
          </p:cNvSpPr>
          <p:nvPr>
            <p:ph type="sldNum" sz="quarter" idx="12"/>
          </p:nvPr>
        </p:nvSpPr>
        <p:spPr>
          <a:xfrm>
            <a:off x="11277600"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s-ES" smtClean="0">
                <a:solidFill>
                  <a:srgbClr val="5F5F5F"/>
                </a:solidFill>
                <a:latin typeface="Calibri"/>
              </a:rPr>
              <a:pPr/>
              <a:t>65</a:t>
            </a:fld>
            <a:endParaRPr lang="en-US" dirty="0">
              <a:solidFill>
                <a:srgbClr val="58595B"/>
              </a:solidFill>
              <a:latin typeface="Calibri"/>
            </a:endParaRPr>
          </a:p>
        </p:txBody>
      </p:sp>
      <p:sp>
        <p:nvSpPr>
          <p:cNvPr id="24" name="TextBox 23"/>
          <p:cNvSpPr txBox="1"/>
          <p:nvPr/>
        </p:nvSpPr>
        <p:spPr>
          <a:xfrm>
            <a:off x="9937017" y="2029426"/>
            <a:ext cx="2253396" cy="737529"/>
          </a:xfrm>
          <a:prstGeom prst="rect">
            <a:avLst/>
          </a:prstGeom>
          <a:noFill/>
        </p:spPr>
        <p:txBody>
          <a:bodyPr wrap="square" lIns="0" tIns="0" rIns="0" bIns="0" rtlCol="0">
            <a:noAutofit/>
          </a:bodyPr>
          <a:lstStyle/>
          <a:p>
            <a:pPr algn="ctr">
              <a:lnSpc>
                <a:spcPct val="90000"/>
              </a:lnSpc>
            </a:pPr>
            <a:endParaRPr lang="en-US" sz="2000" dirty="0">
              <a:solidFill>
                <a:srgbClr val="58595B"/>
              </a:solidFill>
              <a:latin typeface="Calibri"/>
            </a:endParaRPr>
          </a:p>
        </p:txBody>
      </p:sp>
      <p:pic>
        <p:nvPicPr>
          <p:cNvPr id="7" name="Picture 6"/>
          <p:cNvPicPr>
            <a:picLocks noChangeAspect="1"/>
          </p:cNvPicPr>
          <p:nvPr/>
        </p:nvPicPr>
        <p:blipFill>
          <a:blip r:embed="rId2"/>
          <a:stretch>
            <a:fillRect/>
          </a:stretch>
        </p:blipFill>
        <p:spPr>
          <a:xfrm>
            <a:off x="6553200" y="4038601"/>
            <a:ext cx="3226702" cy="2185655"/>
          </a:xfrm>
          <a:prstGeom prst="rect">
            <a:avLst/>
          </a:prstGeom>
        </p:spPr>
      </p:pic>
      <p:pic>
        <p:nvPicPr>
          <p:cNvPr id="45" name="Picture 44" descr="oracle-server-x.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0800" y="3657601"/>
            <a:ext cx="798704" cy="2434145"/>
          </a:xfrm>
          <a:prstGeom prst="rect">
            <a:avLst/>
          </a:prstGeom>
        </p:spPr>
      </p:pic>
      <p:pic>
        <p:nvPicPr>
          <p:cNvPr id="46" name="Picture 12"/>
          <p:cNvPicPr>
            <a:picLocks noChangeAspect="1"/>
          </p:cNvPicPr>
          <p:nvPr/>
        </p:nvPicPr>
        <p:blipFill>
          <a:blip r:embed="rId4" cstate="print"/>
          <a:srcRect/>
          <a:stretch>
            <a:fillRect/>
          </a:stretch>
        </p:blipFill>
        <p:spPr bwMode="auto">
          <a:xfrm>
            <a:off x="1828801" y="4191001"/>
            <a:ext cx="1123657" cy="770467"/>
          </a:xfrm>
          <a:prstGeom prst="rect">
            <a:avLst/>
          </a:prstGeom>
          <a:noFill/>
          <a:ln w="9525">
            <a:noFill/>
            <a:miter lim="800000"/>
            <a:headEnd/>
            <a:tailEnd/>
          </a:ln>
        </p:spPr>
      </p:pic>
    </p:spTree>
    <p:extLst>
      <p:ext uri="{BB962C8B-B14F-4D97-AF65-F5344CB8AC3E}">
        <p14:creationId xmlns:p14="http://schemas.microsoft.com/office/powerpoint/2010/main" val="40639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C76E1649-D7AD-344B-AFE2-33772BA3C42D}"/>
              </a:ext>
            </a:extLst>
          </p:cNvPr>
          <p:cNvSpPr>
            <a:spLocks noGrp="1"/>
          </p:cNvSpPr>
          <p:nvPr>
            <p:ph type="title"/>
          </p:nvPr>
        </p:nvSpPr>
        <p:spPr/>
        <p:txBody>
          <a:bodyPr/>
          <a:lstStyle/>
          <a:p>
            <a:r>
              <a:rPr lang="es-ES" dirty="0"/>
              <a:t>Workshop</a:t>
            </a:r>
          </a:p>
        </p:txBody>
      </p:sp>
      <p:sp>
        <p:nvSpPr>
          <p:cNvPr id="6" name="CuadroTexto 5">
            <a:extLst>
              <a:ext uri="{FF2B5EF4-FFF2-40B4-BE49-F238E27FC236}">
                <a16:creationId xmlns:a16="http://schemas.microsoft.com/office/drawing/2014/main" id="{B5F6DC83-F56F-3E4F-91DD-51ACE9D9FB48}"/>
              </a:ext>
            </a:extLst>
          </p:cNvPr>
          <p:cNvSpPr txBox="1"/>
          <p:nvPr/>
        </p:nvSpPr>
        <p:spPr>
          <a:xfrm>
            <a:off x="1089690" y="2922803"/>
            <a:ext cx="10208230" cy="1651819"/>
          </a:xfrm>
          <a:prstGeom prst="rect">
            <a:avLst/>
          </a:prstGeom>
          <a:noFill/>
        </p:spPr>
        <p:txBody>
          <a:bodyPr wrap="square" lIns="0" tIns="0" rIns="0" bIns="0" rtlCol="0">
            <a:noAutofit/>
          </a:bodyPr>
          <a:lstStyle/>
          <a:p>
            <a:pPr>
              <a:lnSpc>
                <a:spcPct val="90000"/>
              </a:lnSpc>
            </a:pPr>
            <a:r>
              <a:rPr lang="es-ES" sz="4000" dirty="0" err="1"/>
              <a:t>MultiTenant</a:t>
            </a:r>
            <a:r>
              <a:rPr lang="es-ES" sz="4000" dirty="0"/>
              <a:t> + JSON + </a:t>
            </a:r>
            <a:r>
              <a:rPr lang="es-ES" sz="4000" dirty="0" err="1"/>
              <a:t>InMemory</a:t>
            </a:r>
            <a:r>
              <a:rPr lang="es-ES" sz="4000" dirty="0"/>
              <a:t> + ACO</a:t>
            </a:r>
          </a:p>
        </p:txBody>
      </p:sp>
    </p:spTree>
    <p:extLst>
      <p:ext uri="{BB962C8B-B14F-4D97-AF65-F5344CB8AC3E}">
        <p14:creationId xmlns:p14="http://schemas.microsoft.com/office/powerpoint/2010/main" val="12461698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B1AD81AE-56B6-D043-BDF8-33FD85839321}"/>
              </a:ext>
            </a:extLst>
          </p:cNvPr>
          <p:cNvSpPr>
            <a:spLocks noGrp="1"/>
          </p:cNvSpPr>
          <p:nvPr>
            <p:ph type="body" idx="1"/>
          </p:nvPr>
        </p:nvSpPr>
        <p:spPr>
          <a:xfrm>
            <a:off x="523164" y="1381843"/>
            <a:ext cx="10900740" cy="4905262"/>
          </a:xfrm>
        </p:spPr>
        <p:txBody>
          <a:bodyPr/>
          <a:lstStyle/>
          <a:p>
            <a:pPr marL="342900" indent="-342900">
              <a:buFont typeface="+mj-lt"/>
              <a:buAutoNum type="arabicPeriod"/>
            </a:pPr>
            <a:r>
              <a:rPr lang="en-US" sz="2400" dirty="0"/>
              <a:t>Oracle Converged Database: Multitenant, </a:t>
            </a:r>
            <a:r>
              <a:rPr lang="en-US" sz="2400" dirty="0" err="1"/>
              <a:t>Multimodel</a:t>
            </a:r>
            <a:r>
              <a:rPr lang="en-US" sz="2400" dirty="0"/>
              <a:t>, In-Memory</a:t>
            </a:r>
          </a:p>
          <a:p>
            <a:pPr marL="914400" lvl="1" indent="-457200">
              <a:buFont typeface="Arial" panose="020B0604020202020204" pitchFamily="34" charset="0"/>
              <a:buChar char="•"/>
            </a:pPr>
            <a:r>
              <a:rPr lang="en-US" dirty="0"/>
              <a:t>For DBAs, Solutions Architects and Developers, including CTOs</a:t>
            </a:r>
          </a:p>
          <a:p>
            <a:pPr marL="914400" lvl="1" indent="-457200">
              <a:buFont typeface="Arial" panose="020B0604020202020204" pitchFamily="34" charset="0"/>
              <a:buChar char="•"/>
            </a:pPr>
            <a:r>
              <a:rPr lang="en-US" dirty="0"/>
              <a:t>One day in Torre Picasso or</a:t>
            </a:r>
          </a:p>
          <a:p>
            <a:pPr marL="914400" lvl="1" indent="-457200">
              <a:buFont typeface="Arial" panose="020B0604020202020204" pitchFamily="34" charset="0"/>
              <a:buChar char="•"/>
            </a:pPr>
            <a:r>
              <a:rPr lang="en-US" dirty="0"/>
              <a:t>Remote Zoom sessions (3 consecutive days, 2 hours each)</a:t>
            </a:r>
            <a:br>
              <a:rPr lang="en-US" dirty="0"/>
            </a:br>
            <a:endParaRPr lang="en-US" sz="2400" dirty="0"/>
          </a:p>
          <a:p>
            <a:pPr marL="342900" indent="-342900">
              <a:buFont typeface="+mj-lt"/>
              <a:buAutoNum type="arabicPeriod"/>
            </a:pPr>
            <a:r>
              <a:rPr lang="en-US" sz="2400" dirty="0"/>
              <a:t>Oracle Converged Database: </a:t>
            </a:r>
            <a:r>
              <a:rPr lang="en-US" sz="2400" dirty="0" err="1"/>
              <a:t>Multicloud</a:t>
            </a:r>
            <a:r>
              <a:rPr lang="en-US" sz="2400" dirty="0"/>
              <a:t> ECX with Autonomous DB</a:t>
            </a:r>
          </a:p>
          <a:p>
            <a:pPr marL="914400" lvl="1" indent="-457200">
              <a:buFont typeface="Arial" panose="020B0604020202020204" pitchFamily="34" charset="0"/>
              <a:buChar char="•"/>
            </a:pPr>
            <a:r>
              <a:rPr lang="en-US" dirty="0"/>
              <a:t>For Data Engineers and Cloud Solutions Architects</a:t>
            </a:r>
          </a:p>
          <a:p>
            <a:pPr marL="914400" lvl="1" indent="-457200">
              <a:buFont typeface="Arial" panose="020B0604020202020204" pitchFamily="34" charset="0"/>
              <a:buChar char="•"/>
            </a:pPr>
            <a:r>
              <a:rPr lang="en-US" dirty="0"/>
              <a:t>One morning in Torre Picasso or</a:t>
            </a:r>
          </a:p>
          <a:p>
            <a:pPr marL="914400" lvl="1" indent="-457200">
              <a:buFont typeface="Arial" panose="020B0604020202020204" pitchFamily="34" charset="0"/>
              <a:buChar char="•"/>
            </a:pPr>
            <a:r>
              <a:rPr lang="en-US" dirty="0"/>
              <a:t>Remote Zoom sessions (3 consecutive days, 3 hours each)</a:t>
            </a:r>
            <a:br>
              <a:rPr lang="en-US" dirty="0"/>
            </a:br>
            <a:endParaRPr lang="en-US" dirty="0"/>
          </a:p>
          <a:p>
            <a:pPr marL="342900" indent="-342900">
              <a:buFont typeface="+mj-lt"/>
              <a:buAutoNum type="arabicPeriod"/>
            </a:pPr>
            <a:r>
              <a:rPr lang="en-US" sz="2400" dirty="0"/>
              <a:t>Oracle Converged Database: Spatial, Graph &amp; ML with Python and R</a:t>
            </a:r>
          </a:p>
          <a:p>
            <a:pPr marL="914400" lvl="1" indent="-457200">
              <a:buFont typeface="Arial" panose="020B0604020202020204" pitchFamily="34" charset="0"/>
              <a:buChar char="•"/>
            </a:pPr>
            <a:r>
              <a:rPr lang="en-US" dirty="0"/>
              <a:t>For Data Engineers, Data Scientists, Business Analysts and Solutions Architects</a:t>
            </a:r>
          </a:p>
          <a:p>
            <a:pPr marL="914400" lvl="1" indent="-457200">
              <a:buFont typeface="Arial" panose="020B0604020202020204" pitchFamily="34" charset="0"/>
              <a:buChar char="•"/>
            </a:pPr>
            <a:r>
              <a:rPr lang="en-US" dirty="0"/>
              <a:t>One day in Torre Picasso or</a:t>
            </a:r>
          </a:p>
          <a:p>
            <a:pPr marL="914400" lvl="1" indent="-457200">
              <a:buFont typeface="Arial" panose="020B0604020202020204" pitchFamily="34" charset="0"/>
              <a:buChar char="•"/>
            </a:pPr>
            <a:r>
              <a:rPr lang="en-US" dirty="0"/>
              <a:t>Remote Zoom sessions (3 consecutive days, 2 hours each)</a:t>
            </a:r>
            <a:endParaRPr lang="en-US" sz="2400" dirty="0"/>
          </a:p>
          <a:p>
            <a:endParaRPr lang="es-ES" dirty="0"/>
          </a:p>
        </p:txBody>
      </p:sp>
      <p:sp>
        <p:nvSpPr>
          <p:cNvPr id="5" name="Marcador de número de diapositiva 4">
            <a:extLst>
              <a:ext uri="{FF2B5EF4-FFF2-40B4-BE49-F238E27FC236}">
                <a16:creationId xmlns:a16="http://schemas.microsoft.com/office/drawing/2014/main" id="{7D9D53A9-FB4E-2F47-95FA-B35DBAF3F07F}"/>
              </a:ext>
            </a:extLst>
          </p:cNvPr>
          <p:cNvSpPr>
            <a:spLocks noGrp="1"/>
          </p:cNvSpPr>
          <p:nvPr>
            <p:ph type="sldNum" sz="quarter" idx="11"/>
          </p:nvPr>
        </p:nvSpPr>
        <p:spPr/>
        <p:txBody>
          <a:bodyPr/>
          <a:lstStyle/>
          <a:p>
            <a:fld id="{345D60D9-5372-5F40-9443-0F9AE5BDC3C8}" type="slidenum">
              <a:rPr lang="en-US" smtClean="0"/>
              <a:pPr/>
              <a:t>67</a:t>
            </a:fld>
            <a:endParaRPr lang="en-US" dirty="0"/>
          </a:p>
        </p:txBody>
      </p:sp>
      <p:sp>
        <p:nvSpPr>
          <p:cNvPr id="7" name="Título 6">
            <a:extLst>
              <a:ext uri="{FF2B5EF4-FFF2-40B4-BE49-F238E27FC236}">
                <a16:creationId xmlns:a16="http://schemas.microsoft.com/office/drawing/2014/main" id="{A0041D1F-1226-9A44-A05A-EFE99B57BF9C}"/>
              </a:ext>
            </a:extLst>
          </p:cNvPr>
          <p:cNvSpPr>
            <a:spLocks noGrp="1"/>
          </p:cNvSpPr>
          <p:nvPr>
            <p:ph type="title"/>
          </p:nvPr>
        </p:nvSpPr>
        <p:spPr>
          <a:xfrm>
            <a:off x="427739" y="476413"/>
            <a:ext cx="10996165" cy="649780"/>
          </a:xfrm>
        </p:spPr>
        <p:txBody>
          <a:bodyPr/>
          <a:lstStyle/>
          <a:p>
            <a:r>
              <a:rPr lang="en-US" dirty="0"/>
              <a:t>Converged Database Workshop Series</a:t>
            </a:r>
            <a:br>
              <a:rPr lang="en-US" dirty="0"/>
            </a:br>
            <a:r>
              <a:rPr lang="en-US" dirty="0">
                <a:solidFill>
                  <a:schemeClr val="tx1">
                    <a:lumMod val="50000"/>
                    <a:lumOff val="50000"/>
                  </a:schemeClr>
                </a:solidFill>
              </a:rPr>
              <a:t>Marketing Campaign on going</a:t>
            </a:r>
          </a:p>
        </p:txBody>
      </p:sp>
      <p:pic>
        <p:nvPicPr>
          <p:cNvPr id="11266" name="Picture 2" descr="Image result for tick">
            <a:extLst>
              <a:ext uri="{FF2B5EF4-FFF2-40B4-BE49-F238E27FC236}">
                <a16:creationId xmlns:a16="http://schemas.microsoft.com/office/drawing/2014/main" id="{7F125156-BB76-264E-A968-5662765EECC3}"/>
              </a:ext>
            </a:extLst>
          </p:cNvPr>
          <p:cNvPicPr>
            <a:picLocks noChangeAspect="1" noChangeArrowheads="1"/>
          </p:cNvPicPr>
          <p:nvPr/>
        </p:nvPicPr>
        <p:blipFill>
          <a:blip r:embed="rId3">
            <a:clrChange>
              <a:clrFrom>
                <a:srgbClr val="E6E6E6"/>
              </a:clrFrom>
              <a:clrTo>
                <a:srgbClr val="E6E6E6">
                  <a:alpha val="0"/>
                </a:srgbClr>
              </a:clrTo>
            </a:clrChange>
            <a:extLst>
              <a:ext uri="{28A0092B-C50C-407E-A947-70E740481C1C}">
                <a14:useLocalDpi xmlns:a14="http://schemas.microsoft.com/office/drawing/2010/main" val="0"/>
              </a:ext>
            </a:extLst>
          </a:blip>
          <a:srcRect/>
          <a:stretch>
            <a:fillRect/>
          </a:stretch>
        </p:blipFill>
        <p:spPr bwMode="auto">
          <a:xfrm>
            <a:off x="10504170" y="1653214"/>
            <a:ext cx="651214" cy="65121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tick">
            <a:extLst>
              <a:ext uri="{FF2B5EF4-FFF2-40B4-BE49-F238E27FC236}">
                <a16:creationId xmlns:a16="http://schemas.microsoft.com/office/drawing/2014/main" id="{DA094CB5-99AD-E14D-BD47-FD344A7B80A3}"/>
              </a:ext>
            </a:extLst>
          </p:cNvPr>
          <p:cNvPicPr>
            <a:picLocks noChangeAspect="1" noChangeArrowheads="1"/>
          </p:cNvPicPr>
          <p:nvPr/>
        </p:nvPicPr>
        <p:blipFill>
          <a:blip r:embed="rId3">
            <a:clrChange>
              <a:clrFrom>
                <a:srgbClr val="E6E6E6"/>
              </a:clrFrom>
              <a:clrTo>
                <a:srgbClr val="E6E6E6">
                  <a:alpha val="0"/>
                </a:srgbClr>
              </a:clrTo>
            </a:clrChange>
            <a:extLst>
              <a:ext uri="{28A0092B-C50C-407E-A947-70E740481C1C}">
                <a14:useLocalDpi xmlns:a14="http://schemas.microsoft.com/office/drawing/2010/main" val="0"/>
              </a:ext>
            </a:extLst>
          </a:blip>
          <a:srcRect/>
          <a:stretch>
            <a:fillRect/>
          </a:stretch>
        </p:blipFill>
        <p:spPr bwMode="auto">
          <a:xfrm>
            <a:off x="10503836" y="3245380"/>
            <a:ext cx="651214" cy="65121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tick">
            <a:extLst>
              <a:ext uri="{FF2B5EF4-FFF2-40B4-BE49-F238E27FC236}">
                <a16:creationId xmlns:a16="http://schemas.microsoft.com/office/drawing/2014/main" id="{32CF93AE-88D6-4187-9215-ECAF7CD78730}"/>
              </a:ext>
            </a:extLst>
          </p:cNvPr>
          <p:cNvPicPr>
            <a:picLocks noChangeAspect="1" noChangeArrowheads="1"/>
          </p:cNvPicPr>
          <p:nvPr/>
        </p:nvPicPr>
        <p:blipFill>
          <a:blip r:embed="rId3">
            <a:clrChange>
              <a:clrFrom>
                <a:srgbClr val="E6E6E6"/>
              </a:clrFrom>
              <a:clrTo>
                <a:srgbClr val="E6E6E6">
                  <a:alpha val="0"/>
                </a:srgbClr>
              </a:clrTo>
            </a:clrChange>
            <a:extLst>
              <a:ext uri="{28A0092B-C50C-407E-A947-70E740481C1C}">
                <a14:useLocalDpi xmlns:a14="http://schemas.microsoft.com/office/drawing/2010/main" val="0"/>
              </a:ext>
            </a:extLst>
          </a:blip>
          <a:srcRect/>
          <a:stretch>
            <a:fillRect/>
          </a:stretch>
        </p:blipFill>
        <p:spPr bwMode="auto">
          <a:xfrm>
            <a:off x="10503836" y="4837546"/>
            <a:ext cx="651214" cy="651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74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AAA6B6D-E341-4EAD-9FED-DC0CEF620FB3}"/>
              </a:ext>
            </a:extLst>
          </p:cNvPr>
          <p:cNvSpPr txBox="1"/>
          <p:nvPr/>
        </p:nvSpPr>
        <p:spPr>
          <a:xfrm>
            <a:off x="837196" y="2376394"/>
            <a:ext cx="10076881" cy="461665"/>
          </a:xfrm>
          <a:prstGeom prst="rect">
            <a:avLst/>
          </a:prstGeom>
          <a:noFill/>
        </p:spPr>
        <p:txBody>
          <a:bodyPr wrap="square" rtlCol="0">
            <a:spAutoFit/>
          </a:bodyPr>
          <a:lstStyle/>
          <a:p>
            <a:r>
              <a:rPr lang="es-ES" sz="2400" dirty="0"/>
              <a:t>https://github.com/OracleDataManagementSpain/ConvergedDatabase</a:t>
            </a:r>
          </a:p>
        </p:txBody>
      </p:sp>
      <p:sp>
        <p:nvSpPr>
          <p:cNvPr id="2" name="TextBox 1">
            <a:extLst>
              <a:ext uri="{FF2B5EF4-FFF2-40B4-BE49-F238E27FC236}">
                <a16:creationId xmlns:a16="http://schemas.microsoft.com/office/drawing/2014/main" id="{EDF30AB4-B09E-49F0-B8F6-CD32AD9CDEE0}"/>
              </a:ext>
            </a:extLst>
          </p:cNvPr>
          <p:cNvSpPr txBox="1"/>
          <p:nvPr/>
        </p:nvSpPr>
        <p:spPr>
          <a:xfrm>
            <a:off x="1384183" y="3657600"/>
            <a:ext cx="8414158" cy="2585323"/>
          </a:xfrm>
          <a:prstGeom prst="rect">
            <a:avLst/>
          </a:prstGeom>
          <a:noFill/>
        </p:spPr>
        <p:txBody>
          <a:bodyPr wrap="square" rtlCol="0">
            <a:spAutoFit/>
          </a:bodyPr>
          <a:lstStyle/>
          <a:p>
            <a:r>
              <a:rPr lang="es-ES" dirty="0"/>
              <a:t>9 febrero</a:t>
            </a:r>
          </a:p>
          <a:p>
            <a:r>
              <a:rPr lang="es-ES" dirty="0"/>
              <a:t>WORKSHOP_Multitenant_Multimodel_InMemory_HOL_v3_part1of3.pdf</a:t>
            </a:r>
          </a:p>
          <a:p>
            <a:endParaRPr lang="es-ES" dirty="0"/>
          </a:p>
          <a:p>
            <a:r>
              <a:rPr lang="es-ES" dirty="0"/>
              <a:t>10 febrero</a:t>
            </a:r>
          </a:p>
          <a:p>
            <a:r>
              <a:rPr lang="es-ES" dirty="0"/>
              <a:t>WORKSHOP_Multitenant_Multimodel_InMemory_HOL_v3_part2of3.pdf</a:t>
            </a:r>
          </a:p>
          <a:p>
            <a:endParaRPr lang="es-ES" dirty="0"/>
          </a:p>
          <a:p>
            <a:r>
              <a:rPr lang="es-ES" dirty="0"/>
              <a:t>11 febrero</a:t>
            </a:r>
          </a:p>
          <a:p>
            <a:r>
              <a:rPr lang="es-ES" dirty="0"/>
              <a:t>WORKSHOP_Multitenant_Multimodel_InMemory_HOL_v3_part3of3.pdf</a:t>
            </a:r>
          </a:p>
          <a:p>
            <a:endParaRPr lang="es-ES" dirty="0"/>
          </a:p>
        </p:txBody>
      </p:sp>
    </p:spTree>
    <p:extLst>
      <p:ext uri="{BB962C8B-B14F-4D97-AF65-F5344CB8AC3E}">
        <p14:creationId xmlns:p14="http://schemas.microsoft.com/office/powerpoint/2010/main" val="436968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a:grpSpLocks noChangeAspect="1"/>
          </p:cNvGrpSpPr>
          <p:nvPr/>
        </p:nvGrpSpPr>
        <p:grpSpPr>
          <a:xfrm>
            <a:off x="5072362" y="3995626"/>
            <a:ext cx="1862182" cy="1399180"/>
            <a:chOff x="503512" y="2667558"/>
            <a:chExt cx="1800610" cy="1352564"/>
          </a:xfrm>
        </p:grpSpPr>
        <p:sp>
          <p:nvSpPr>
            <p:cNvPr id="27" name="Rounded Rectangle 26"/>
            <p:cNvSpPr/>
            <p:nvPr/>
          </p:nvSpPr>
          <p:spPr>
            <a:xfrm>
              <a:off x="503512" y="2667558"/>
              <a:ext cx="1800610" cy="1352564"/>
            </a:xfrm>
            <a:prstGeom prst="roundRect">
              <a:avLst>
                <a:gd name="adj" fmla="val 8745"/>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US" dirty="0"/>
                <a:t>       AP</a:t>
              </a:r>
            </a:p>
          </p:txBody>
        </p:sp>
        <p:pic>
          <p:nvPicPr>
            <p:cNvPr id="29" name="Picture 28"/>
            <p:cNvPicPr>
              <a:picLocks noChangeAspect="1"/>
            </p:cNvPicPr>
            <p:nvPr/>
          </p:nvPicPr>
          <p:blipFill>
            <a:blip r:embed="rId3"/>
            <a:stretch>
              <a:fillRect/>
            </a:stretch>
          </p:blipFill>
          <p:spPr>
            <a:xfrm>
              <a:off x="1398733" y="2804585"/>
              <a:ext cx="750586" cy="241888"/>
            </a:xfrm>
            <a:prstGeom prst="rect">
              <a:avLst/>
            </a:prstGeom>
          </p:spPr>
        </p:pic>
        <p:pic>
          <p:nvPicPr>
            <p:cNvPr id="30" name="Picture 29"/>
            <p:cNvPicPr>
              <a:picLocks noChangeAspect="1"/>
            </p:cNvPicPr>
            <p:nvPr/>
          </p:nvPicPr>
          <p:blipFill>
            <a:blip r:embed="rId4"/>
            <a:stretch>
              <a:fillRect/>
            </a:stretch>
          </p:blipFill>
          <p:spPr>
            <a:xfrm>
              <a:off x="1578651" y="3094990"/>
              <a:ext cx="448907" cy="448907"/>
            </a:xfrm>
            <a:prstGeom prst="rect">
              <a:avLst/>
            </a:prstGeom>
          </p:spPr>
        </p:pic>
      </p:grpSp>
      <p:grpSp>
        <p:nvGrpSpPr>
          <p:cNvPr id="13" name="Group 12"/>
          <p:cNvGrpSpPr>
            <a:grpSpLocks noChangeAspect="1"/>
          </p:cNvGrpSpPr>
          <p:nvPr/>
        </p:nvGrpSpPr>
        <p:grpSpPr>
          <a:xfrm>
            <a:off x="2890809" y="3992258"/>
            <a:ext cx="1862182" cy="1399179"/>
            <a:chOff x="503511" y="2667557"/>
            <a:chExt cx="1800610" cy="1352565"/>
          </a:xfrm>
        </p:grpSpPr>
        <p:sp>
          <p:nvSpPr>
            <p:cNvPr id="14" name="Rounded Rectangle 13"/>
            <p:cNvSpPr/>
            <p:nvPr/>
          </p:nvSpPr>
          <p:spPr>
            <a:xfrm>
              <a:off x="503511" y="2667557"/>
              <a:ext cx="1800610" cy="1352565"/>
            </a:xfrm>
            <a:prstGeom prst="roundRect">
              <a:avLst>
                <a:gd name="adj" fmla="val 8745"/>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US" dirty="0"/>
                <a:t>          OE</a:t>
              </a:r>
            </a:p>
          </p:txBody>
        </p:sp>
        <p:pic>
          <p:nvPicPr>
            <p:cNvPr id="16" name="Picture 15"/>
            <p:cNvPicPr>
              <a:picLocks noChangeAspect="1"/>
            </p:cNvPicPr>
            <p:nvPr/>
          </p:nvPicPr>
          <p:blipFill>
            <a:blip r:embed="rId3"/>
            <a:stretch>
              <a:fillRect/>
            </a:stretch>
          </p:blipFill>
          <p:spPr>
            <a:xfrm>
              <a:off x="1398733" y="2804585"/>
              <a:ext cx="750586" cy="241888"/>
            </a:xfrm>
            <a:prstGeom prst="rect">
              <a:avLst/>
            </a:prstGeom>
          </p:spPr>
        </p:pic>
        <p:pic>
          <p:nvPicPr>
            <p:cNvPr id="17" name="Picture 16"/>
            <p:cNvPicPr>
              <a:picLocks noChangeAspect="1"/>
            </p:cNvPicPr>
            <p:nvPr/>
          </p:nvPicPr>
          <p:blipFill>
            <a:blip r:embed="rId4"/>
            <a:stretch>
              <a:fillRect/>
            </a:stretch>
          </p:blipFill>
          <p:spPr>
            <a:xfrm>
              <a:off x="1578651" y="3094990"/>
              <a:ext cx="448907" cy="448907"/>
            </a:xfrm>
            <a:prstGeom prst="rect">
              <a:avLst/>
            </a:prstGeom>
          </p:spPr>
        </p:pic>
      </p:grpSp>
      <p:grpSp>
        <p:nvGrpSpPr>
          <p:cNvPr id="12" name="Group 11"/>
          <p:cNvGrpSpPr>
            <a:grpSpLocks noChangeAspect="1"/>
          </p:cNvGrpSpPr>
          <p:nvPr/>
        </p:nvGrpSpPr>
        <p:grpSpPr>
          <a:xfrm>
            <a:off x="730643" y="3992258"/>
            <a:ext cx="1862182" cy="1399179"/>
            <a:chOff x="503512" y="2667558"/>
            <a:chExt cx="1800610" cy="1352564"/>
          </a:xfrm>
        </p:grpSpPr>
        <p:sp>
          <p:nvSpPr>
            <p:cNvPr id="5" name="Rounded Rectangle 4"/>
            <p:cNvSpPr/>
            <p:nvPr/>
          </p:nvSpPr>
          <p:spPr>
            <a:xfrm>
              <a:off x="503512" y="2667558"/>
              <a:ext cx="1800610" cy="1352564"/>
            </a:xfrm>
            <a:prstGeom prst="roundRect">
              <a:avLst>
                <a:gd name="adj" fmla="val 8745"/>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US" dirty="0"/>
                <a:t>        GL</a:t>
              </a:r>
            </a:p>
          </p:txBody>
        </p:sp>
        <p:pic>
          <p:nvPicPr>
            <p:cNvPr id="8" name="Picture 7"/>
            <p:cNvPicPr>
              <a:picLocks noChangeAspect="1"/>
            </p:cNvPicPr>
            <p:nvPr/>
          </p:nvPicPr>
          <p:blipFill>
            <a:blip r:embed="rId3"/>
            <a:stretch>
              <a:fillRect/>
            </a:stretch>
          </p:blipFill>
          <p:spPr>
            <a:xfrm>
              <a:off x="1398733" y="2804585"/>
              <a:ext cx="750586" cy="241888"/>
            </a:xfrm>
            <a:prstGeom prst="rect">
              <a:avLst/>
            </a:prstGeom>
          </p:spPr>
        </p:pic>
        <p:pic>
          <p:nvPicPr>
            <p:cNvPr id="10" name="Picture 9"/>
            <p:cNvPicPr>
              <a:picLocks noChangeAspect="1"/>
            </p:cNvPicPr>
            <p:nvPr/>
          </p:nvPicPr>
          <p:blipFill>
            <a:blip r:embed="rId4"/>
            <a:stretch>
              <a:fillRect/>
            </a:stretch>
          </p:blipFill>
          <p:spPr>
            <a:xfrm>
              <a:off x="1578651" y="3094990"/>
              <a:ext cx="448907" cy="448907"/>
            </a:xfrm>
            <a:prstGeom prst="rect">
              <a:avLst/>
            </a:prstGeom>
          </p:spPr>
        </p:pic>
      </p:grpSp>
      <p:pic>
        <p:nvPicPr>
          <p:cNvPr id="49" name="Picture 48"/>
          <p:cNvPicPr>
            <a:picLocks noChangeAspect="1"/>
          </p:cNvPicPr>
          <p:nvPr/>
        </p:nvPicPr>
        <p:blipFill>
          <a:blip r:embed="rId5"/>
          <a:stretch>
            <a:fillRect/>
          </a:stretch>
        </p:blipFill>
        <p:spPr>
          <a:xfrm>
            <a:off x="5525497" y="2002968"/>
            <a:ext cx="1282725" cy="1270000"/>
          </a:xfrm>
          <a:prstGeom prst="rect">
            <a:avLst/>
          </a:prstGeom>
        </p:spPr>
      </p:pic>
      <p:sp>
        <p:nvSpPr>
          <p:cNvPr id="2" name="Title 1"/>
          <p:cNvSpPr>
            <a:spLocks noGrp="1"/>
          </p:cNvSpPr>
          <p:nvPr>
            <p:ph type="title"/>
          </p:nvPr>
        </p:nvSpPr>
        <p:spPr/>
        <p:txBody>
          <a:bodyPr/>
          <a:lstStyle/>
          <a:p>
            <a:r>
              <a:rPr lang="en-US" dirty="0"/>
              <a:t>Multitenant Architecture</a:t>
            </a:r>
          </a:p>
        </p:txBody>
      </p:sp>
      <p:sp>
        <p:nvSpPr>
          <p:cNvPr id="3" name="Text Placeholder 2"/>
          <p:cNvSpPr>
            <a:spLocks noGrp="1"/>
          </p:cNvSpPr>
          <p:nvPr>
            <p:ph type="body" sz="quarter" idx="13"/>
          </p:nvPr>
        </p:nvSpPr>
        <p:spPr/>
        <p:txBody>
          <a:bodyPr/>
          <a:lstStyle/>
          <a:p>
            <a:r>
              <a:rPr lang="en-US" dirty="0"/>
              <a:t>Memory and processes required at container level only</a:t>
            </a:r>
          </a:p>
        </p:txBody>
      </p:sp>
      <p:pic>
        <p:nvPicPr>
          <p:cNvPr id="7" name="Picture 6"/>
          <p:cNvPicPr>
            <a:picLocks noChangeAspect="1"/>
          </p:cNvPicPr>
          <p:nvPr/>
        </p:nvPicPr>
        <p:blipFill>
          <a:blip r:embed="rId6"/>
          <a:stretch>
            <a:fillRect/>
          </a:stretch>
        </p:blipFill>
        <p:spPr>
          <a:xfrm>
            <a:off x="7691656" y="3118050"/>
            <a:ext cx="4091693" cy="4092759"/>
          </a:xfrm>
          <a:prstGeom prst="rect">
            <a:avLst/>
          </a:prstGeom>
        </p:spPr>
      </p:pic>
      <p:pic>
        <p:nvPicPr>
          <p:cNvPr id="32" name="Picture 31"/>
          <p:cNvPicPr>
            <a:picLocks noChangeAspect="1"/>
          </p:cNvPicPr>
          <p:nvPr/>
        </p:nvPicPr>
        <p:blipFill>
          <a:blip r:embed="rId4"/>
          <a:stretch>
            <a:fillRect/>
          </a:stretch>
        </p:blipFill>
        <p:spPr>
          <a:xfrm>
            <a:off x="8575333" y="5597136"/>
            <a:ext cx="584429" cy="584581"/>
          </a:xfrm>
          <a:prstGeom prst="rect">
            <a:avLst/>
          </a:prstGeom>
        </p:spPr>
      </p:pic>
      <p:pic>
        <p:nvPicPr>
          <p:cNvPr id="33" name="Picture 32"/>
          <p:cNvPicPr>
            <a:picLocks noChangeAspect="1"/>
          </p:cNvPicPr>
          <p:nvPr/>
        </p:nvPicPr>
        <p:blipFill>
          <a:blip r:embed="rId3"/>
          <a:stretch>
            <a:fillRect/>
          </a:stretch>
        </p:blipFill>
        <p:spPr>
          <a:xfrm>
            <a:off x="9261385" y="5597136"/>
            <a:ext cx="1813506" cy="584581"/>
          </a:xfrm>
          <a:prstGeom prst="rect">
            <a:avLst/>
          </a:prstGeom>
        </p:spPr>
      </p:pic>
      <p:pic>
        <p:nvPicPr>
          <p:cNvPr id="39" name="Picture 38"/>
          <p:cNvPicPr>
            <a:picLocks noChangeAspect="1"/>
          </p:cNvPicPr>
          <p:nvPr/>
        </p:nvPicPr>
        <p:blipFill>
          <a:blip r:embed="rId7"/>
          <a:stretch>
            <a:fillRect/>
          </a:stretch>
        </p:blipFill>
        <p:spPr>
          <a:xfrm>
            <a:off x="5525465" y="2002968"/>
            <a:ext cx="1282725" cy="1270000"/>
          </a:xfrm>
          <a:prstGeom prst="rect">
            <a:avLst/>
          </a:prstGeom>
        </p:spPr>
      </p:pic>
      <p:pic>
        <p:nvPicPr>
          <p:cNvPr id="40" name="Picture 39"/>
          <p:cNvPicPr>
            <a:picLocks noChangeAspect="1"/>
          </p:cNvPicPr>
          <p:nvPr/>
        </p:nvPicPr>
        <p:blipFill>
          <a:blip r:embed="rId8"/>
          <a:stretch>
            <a:fillRect/>
          </a:stretch>
        </p:blipFill>
        <p:spPr>
          <a:xfrm>
            <a:off x="5525497" y="2002968"/>
            <a:ext cx="1282725" cy="1270000"/>
          </a:xfrm>
          <a:prstGeom prst="rect">
            <a:avLst/>
          </a:prstGeom>
        </p:spPr>
      </p:pic>
      <p:sp>
        <p:nvSpPr>
          <p:cNvPr id="41" name="TextBox 40"/>
          <p:cNvSpPr txBox="1"/>
          <p:nvPr/>
        </p:nvSpPr>
        <p:spPr>
          <a:xfrm>
            <a:off x="6854541" y="2409567"/>
            <a:ext cx="2383442" cy="438104"/>
          </a:xfrm>
          <a:prstGeom prst="rect">
            <a:avLst/>
          </a:prstGeom>
          <a:noFill/>
        </p:spPr>
        <p:txBody>
          <a:bodyPr wrap="none" lIns="0" tIns="0" rIns="0" bIns="0" rtlCol="0">
            <a:noAutofit/>
          </a:bodyPr>
          <a:lstStyle/>
          <a:p>
            <a:pPr>
              <a:lnSpc>
                <a:spcPct val="90000"/>
              </a:lnSpc>
            </a:pPr>
            <a:r>
              <a:rPr lang="en-US" dirty="0"/>
              <a:t>System Resources</a:t>
            </a:r>
          </a:p>
        </p:txBody>
      </p:sp>
      <p:sp>
        <p:nvSpPr>
          <p:cNvPr id="25" name="Oval 24"/>
          <p:cNvSpPr/>
          <p:nvPr/>
        </p:nvSpPr>
        <p:spPr>
          <a:xfrm>
            <a:off x="8229939" y="5156148"/>
            <a:ext cx="168441" cy="168485"/>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43" name="Oval 42"/>
          <p:cNvSpPr/>
          <p:nvPr/>
        </p:nvSpPr>
        <p:spPr>
          <a:xfrm>
            <a:off x="11032781" y="5156148"/>
            <a:ext cx="168441" cy="168485"/>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44" name="Oval 43"/>
          <p:cNvSpPr/>
          <p:nvPr/>
        </p:nvSpPr>
        <p:spPr>
          <a:xfrm>
            <a:off x="9634719" y="5156148"/>
            <a:ext cx="168441" cy="168485"/>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45" name="TextBox 44"/>
          <p:cNvSpPr txBox="1"/>
          <p:nvPr/>
        </p:nvSpPr>
        <p:spPr>
          <a:xfrm>
            <a:off x="8000073" y="3634164"/>
            <a:ext cx="622506" cy="345427"/>
          </a:xfrm>
          <a:prstGeom prst="rect">
            <a:avLst/>
          </a:prstGeom>
          <a:noFill/>
        </p:spPr>
        <p:txBody>
          <a:bodyPr wrap="none" lIns="0" tIns="0" rIns="0" bIns="0" rtlCol="0">
            <a:noAutofit/>
          </a:bodyPr>
          <a:lstStyle/>
          <a:p>
            <a:pPr algn="ctr">
              <a:lnSpc>
                <a:spcPct val="90000"/>
              </a:lnSpc>
            </a:pPr>
            <a:r>
              <a:rPr lang="en-US" dirty="0"/>
              <a:t>GL</a:t>
            </a:r>
          </a:p>
        </p:txBody>
      </p:sp>
      <p:sp>
        <p:nvSpPr>
          <p:cNvPr id="47" name="TextBox 46"/>
          <p:cNvSpPr txBox="1"/>
          <p:nvPr/>
        </p:nvSpPr>
        <p:spPr>
          <a:xfrm>
            <a:off x="9406557" y="3634164"/>
            <a:ext cx="622506" cy="345427"/>
          </a:xfrm>
          <a:prstGeom prst="rect">
            <a:avLst/>
          </a:prstGeom>
          <a:noFill/>
        </p:spPr>
        <p:txBody>
          <a:bodyPr wrap="none" lIns="0" tIns="0" rIns="0" bIns="0" rtlCol="0">
            <a:noAutofit/>
          </a:bodyPr>
          <a:lstStyle/>
          <a:p>
            <a:pPr algn="ctr">
              <a:lnSpc>
                <a:spcPct val="90000"/>
              </a:lnSpc>
            </a:pPr>
            <a:r>
              <a:rPr lang="en-US" dirty="0"/>
              <a:t>OE</a:t>
            </a:r>
          </a:p>
        </p:txBody>
      </p:sp>
      <p:sp>
        <p:nvSpPr>
          <p:cNvPr id="48" name="TextBox 47"/>
          <p:cNvSpPr txBox="1"/>
          <p:nvPr/>
        </p:nvSpPr>
        <p:spPr>
          <a:xfrm>
            <a:off x="10763639" y="3634164"/>
            <a:ext cx="622506" cy="345427"/>
          </a:xfrm>
          <a:prstGeom prst="rect">
            <a:avLst/>
          </a:prstGeom>
          <a:noFill/>
        </p:spPr>
        <p:txBody>
          <a:bodyPr wrap="none" lIns="0" tIns="0" rIns="0" bIns="0" rtlCol="0">
            <a:noAutofit/>
          </a:bodyPr>
          <a:lstStyle/>
          <a:p>
            <a:pPr algn="ctr">
              <a:lnSpc>
                <a:spcPct val="90000"/>
              </a:lnSpc>
            </a:pPr>
            <a:r>
              <a:rPr lang="en-US" dirty="0"/>
              <a:t>AP</a:t>
            </a:r>
          </a:p>
        </p:txBody>
      </p:sp>
      <p:pic>
        <p:nvPicPr>
          <p:cNvPr id="50" name="Picture 49"/>
          <p:cNvPicPr>
            <a:picLocks noChangeAspect="1"/>
          </p:cNvPicPr>
          <p:nvPr/>
        </p:nvPicPr>
        <p:blipFill>
          <a:blip r:embed="rId9"/>
          <a:stretch>
            <a:fillRect/>
          </a:stretch>
        </p:blipFill>
        <p:spPr>
          <a:xfrm>
            <a:off x="5525497" y="2002968"/>
            <a:ext cx="1282725" cy="1270000"/>
          </a:xfrm>
          <a:prstGeom prst="rect">
            <a:avLst/>
          </a:prstGeom>
        </p:spPr>
      </p:pic>
      <p:pic>
        <p:nvPicPr>
          <p:cNvPr id="58" name="Picture 57"/>
          <p:cNvPicPr>
            <a:picLocks noChangeAspect="1"/>
          </p:cNvPicPr>
          <p:nvPr/>
        </p:nvPicPr>
        <p:blipFill>
          <a:blip r:embed="rId10"/>
          <a:stretch>
            <a:fillRect/>
          </a:stretch>
        </p:blipFill>
        <p:spPr>
          <a:xfrm>
            <a:off x="4793790" y="4297628"/>
            <a:ext cx="1511353" cy="1073563"/>
          </a:xfrm>
          <a:prstGeom prst="rect">
            <a:avLst/>
          </a:prstGeom>
        </p:spPr>
      </p:pic>
      <p:pic>
        <p:nvPicPr>
          <p:cNvPr id="53" name="Picture 52"/>
          <p:cNvPicPr>
            <a:picLocks noChangeAspect="1"/>
          </p:cNvPicPr>
          <p:nvPr/>
        </p:nvPicPr>
        <p:blipFill>
          <a:blip r:embed="rId11"/>
          <a:stretch>
            <a:fillRect/>
          </a:stretch>
        </p:blipFill>
        <p:spPr>
          <a:xfrm>
            <a:off x="4936671" y="4309509"/>
            <a:ext cx="1201408" cy="858520"/>
          </a:xfrm>
          <a:prstGeom prst="rect">
            <a:avLst/>
          </a:prstGeom>
        </p:spPr>
      </p:pic>
      <p:pic>
        <p:nvPicPr>
          <p:cNvPr id="54" name="Picture 53"/>
          <p:cNvPicPr>
            <a:picLocks noChangeAspect="1"/>
          </p:cNvPicPr>
          <p:nvPr/>
        </p:nvPicPr>
        <p:blipFill>
          <a:blip r:embed="rId10"/>
          <a:stretch>
            <a:fillRect/>
          </a:stretch>
        </p:blipFill>
        <p:spPr>
          <a:xfrm>
            <a:off x="459151" y="4285745"/>
            <a:ext cx="1511353" cy="1073563"/>
          </a:xfrm>
          <a:prstGeom prst="rect">
            <a:avLst/>
          </a:prstGeom>
        </p:spPr>
      </p:pic>
      <p:pic>
        <p:nvPicPr>
          <p:cNvPr id="56" name="Picture 55"/>
          <p:cNvPicPr>
            <a:picLocks noChangeAspect="1"/>
          </p:cNvPicPr>
          <p:nvPr/>
        </p:nvPicPr>
        <p:blipFill>
          <a:blip r:embed="rId10"/>
          <a:stretch>
            <a:fillRect/>
          </a:stretch>
        </p:blipFill>
        <p:spPr>
          <a:xfrm>
            <a:off x="2610645" y="4280777"/>
            <a:ext cx="1511353" cy="1073563"/>
          </a:xfrm>
          <a:prstGeom prst="rect">
            <a:avLst/>
          </a:prstGeom>
        </p:spPr>
      </p:pic>
      <p:pic>
        <p:nvPicPr>
          <p:cNvPr id="55" name="Picture 54"/>
          <p:cNvPicPr>
            <a:picLocks noChangeAspect="1"/>
          </p:cNvPicPr>
          <p:nvPr/>
        </p:nvPicPr>
        <p:blipFill>
          <a:blip r:embed="rId11"/>
          <a:stretch>
            <a:fillRect/>
          </a:stretch>
        </p:blipFill>
        <p:spPr>
          <a:xfrm>
            <a:off x="2769622" y="4297627"/>
            <a:ext cx="1201408" cy="858520"/>
          </a:xfrm>
          <a:prstGeom prst="rect">
            <a:avLst/>
          </a:prstGeom>
        </p:spPr>
      </p:pic>
      <p:pic>
        <p:nvPicPr>
          <p:cNvPr id="57" name="Picture 56"/>
          <p:cNvPicPr>
            <a:picLocks noChangeAspect="1"/>
          </p:cNvPicPr>
          <p:nvPr/>
        </p:nvPicPr>
        <p:blipFill>
          <a:blip r:embed="rId11"/>
          <a:stretch>
            <a:fillRect/>
          </a:stretch>
        </p:blipFill>
        <p:spPr>
          <a:xfrm>
            <a:off x="612308" y="4297627"/>
            <a:ext cx="1201408" cy="858520"/>
          </a:xfrm>
          <a:prstGeom prst="rect">
            <a:avLst/>
          </a:prstGeom>
        </p:spPr>
      </p:pic>
      <p:pic>
        <p:nvPicPr>
          <p:cNvPr id="59" name="Picture 58"/>
          <p:cNvPicPr>
            <a:picLocks noChangeAspect="1"/>
          </p:cNvPicPr>
          <p:nvPr/>
        </p:nvPicPr>
        <p:blipFill>
          <a:blip r:embed="rId11"/>
          <a:stretch>
            <a:fillRect/>
          </a:stretch>
        </p:blipFill>
        <p:spPr>
          <a:xfrm>
            <a:off x="7726453" y="3979589"/>
            <a:ext cx="1201408" cy="858520"/>
          </a:xfrm>
          <a:prstGeom prst="rect">
            <a:avLst/>
          </a:prstGeom>
        </p:spPr>
      </p:pic>
      <p:pic>
        <p:nvPicPr>
          <p:cNvPr id="61" name="Picture 60"/>
          <p:cNvPicPr>
            <a:picLocks noChangeAspect="1"/>
          </p:cNvPicPr>
          <p:nvPr/>
        </p:nvPicPr>
        <p:blipFill>
          <a:blip r:embed="rId11"/>
          <a:stretch>
            <a:fillRect/>
          </a:stretch>
        </p:blipFill>
        <p:spPr>
          <a:xfrm>
            <a:off x="9123501" y="3979589"/>
            <a:ext cx="1201408" cy="858520"/>
          </a:xfrm>
          <a:prstGeom prst="rect">
            <a:avLst/>
          </a:prstGeom>
        </p:spPr>
      </p:pic>
      <p:pic>
        <p:nvPicPr>
          <p:cNvPr id="62" name="Picture 61"/>
          <p:cNvPicPr>
            <a:picLocks noChangeAspect="1"/>
          </p:cNvPicPr>
          <p:nvPr/>
        </p:nvPicPr>
        <p:blipFill>
          <a:blip r:embed="rId11"/>
          <a:stretch>
            <a:fillRect/>
          </a:stretch>
        </p:blipFill>
        <p:spPr>
          <a:xfrm>
            <a:off x="10520617" y="3979589"/>
            <a:ext cx="1201408" cy="858520"/>
          </a:xfrm>
          <a:prstGeom prst="rect">
            <a:avLst/>
          </a:prstGeom>
        </p:spPr>
      </p:pic>
    </p:spTree>
    <p:extLst>
      <p:ext uri="{BB962C8B-B14F-4D97-AF65-F5344CB8AC3E}">
        <p14:creationId xmlns:p14="http://schemas.microsoft.com/office/powerpoint/2010/main" val="617593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0"/>
                                  </p:stCondLst>
                                  <p:childTnLst>
                                    <p:set>
                                      <p:cBhvr>
                                        <p:cTn id="9" dur="1" fill="hold">
                                          <p:stCondLst>
                                            <p:cond delay="0"/>
                                          </p:stCondLst>
                                        </p:cTn>
                                        <p:tgtEl>
                                          <p:spTgt spid="57"/>
                                        </p:tgtEl>
                                        <p:attrNameLst>
                                          <p:attrName>style.visibility</p:attrName>
                                        </p:attrNameLst>
                                      </p:cBhvr>
                                      <p:to>
                                        <p:strVal val="hidden"/>
                                      </p:to>
                                    </p:set>
                                  </p:childTnLst>
                                </p:cTn>
                              </p:par>
                            </p:childTnLst>
                          </p:cTn>
                        </p:par>
                        <p:par>
                          <p:cTn id="10" fill="hold">
                            <p:stCondLst>
                              <p:cond delay="0"/>
                            </p:stCondLst>
                            <p:childTnLst>
                              <p:par>
                                <p:cTn id="11" presetID="0" presetClass="path" presetSubtype="0" accel="50000" decel="50000" fill="hold" nodeType="afterEffect">
                                  <p:stCondLst>
                                    <p:cond delay="0"/>
                                  </p:stCondLst>
                                  <p:childTnLst>
                                    <p:animMotion origin="layout" path="M 3.05556E-6 -3.48873E-6 C 0.04566 -0.15684 0.09149 -0.31336 0.15937 -0.38901 C 0.22708 -0.46465 0.33576 -0.51188 0.40694 -0.45477 C 0.47812 -0.39765 0.55625 -0.11454 0.58611 -0.04662 " pathEditMode="relative" rAng="0" ptsTypes="aaaA">
                                      <p:cBhvr>
                                        <p:cTn id="12" dur="2000" fill="hold"/>
                                        <p:tgtEl>
                                          <p:spTgt spid="54"/>
                                        </p:tgtEl>
                                        <p:attrNameLst>
                                          <p:attrName>ppt_x</p:attrName>
                                          <p:attrName>ppt_y</p:attrName>
                                        </p:attrNameLst>
                                      </p:cBhvr>
                                      <p:rCtr x="29306" y="-25594"/>
                                    </p:animMotion>
                                  </p:childTnLst>
                                </p:cTn>
                              </p:par>
                            </p:childTnLst>
                          </p:cTn>
                        </p:par>
                        <p:par>
                          <p:cTn id="13" fill="hold">
                            <p:stCondLst>
                              <p:cond delay="2000"/>
                            </p:stCondLst>
                            <p:childTnLst>
                              <p:par>
                                <p:cTn id="14" presetID="1" presetClass="exit" presetSubtype="0" fill="hold" nodeType="afterEffect">
                                  <p:stCondLst>
                                    <p:cond delay="0"/>
                                  </p:stCondLst>
                                  <p:childTnLst>
                                    <p:set>
                                      <p:cBhvr>
                                        <p:cTn id="15" dur="1" fill="hold">
                                          <p:stCondLst>
                                            <p:cond delay="0"/>
                                          </p:stCondLst>
                                        </p:cTn>
                                        <p:tgtEl>
                                          <p:spTgt spid="54"/>
                                        </p:tgtEl>
                                        <p:attrNameLst>
                                          <p:attrName>style.visibility</p:attrName>
                                        </p:attrNameLst>
                                      </p:cBhvr>
                                      <p:to>
                                        <p:strVal val="hidden"/>
                                      </p:to>
                                    </p:set>
                                  </p:childTnLst>
                                </p:cTn>
                              </p:par>
                            </p:childTnLst>
                          </p:cTn>
                        </p:par>
                        <p:par>
                          <p:cTn id="16" fill="hold">
                            <p:stCondLst>
                              <p:cond delay="2000"/>
                            </p:stCondLst>
                            <p:childTnLst>
                              <p:par>
                                <p:cTn id="17" presetID="1"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0" presetClass="exit" presetSubtype="0" fill="hold" nodeType="withEffect">
                                  <p:stCondLst>
                                    <p:cond delay="0"/>
                                  </p:stCondLst>
                                  <p:childTnLst>
                                    <p:animEffect transition="out" filter="fade">
                                      <p:cBhvr>
                                        <p:cTn id="20" dur="500"/>
                                        <p:tgtEl>
                                          <p:spTgt spid="50"/>
                                        </p:tgtEl>
                                      </p:cBhvr>
                                    </p:animEffect>
                                    <p:set>
                                      <p:cBhvr>
                                        <p:cTn id="21" dur="1" fill="hold">
                                          <p:stCondLst>
                                            <p:cond delay="499"/>
                                          </p:stCondLst>
                                        </p:cTn>
                                        <p:tgtEl>
                                          <p:spTgt spid="50"/>
                                        </p:tgtEl>
                                        <p:attrNameLst>
                                          <p:attrName>style.visibility</p:attrName>
                                        </p:attrNameLst>
                                      </p:cBhvr>
                                      <p:to>
                                        <p:strVal val="hidden"/>
                                      </p:to>
                                    </p:set>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childTnLst>
                          </p:cTn>
                        </p:par>
                        <p:par>
                          <p:cTn id="28" fill="hold">
                            <p:stCondLst>
                              <p:cond delay="2500"/>
                            </p:stCondLst>
                            <p:childTnLst>
                              <p:par>
                                <p:cTn id="29" presetID="1" presetClass="entr" presetSubtype="0" fill="hold" nodeType="afterEffect">
                                  <p:stCondLst>
                                    <p:cond delay="1000"/>
                                  </p:stCondLst>
                                  <p:childTnLst>
                                    <p:set>
                                      <p:cBhvr>
                                        <p:cTn id="30" dur="1" fill="hold">
                                          <p:stCondLst>
                                            <p:cond delay="0"/>
                                          </p:stCondLst>
                                        </p:cTn>
                                        <p:tgtEl>
                                          <p:spTgt spid="56"/>
                                        </p:tgtEl>
                                        <p:attrNameLst>
                                          <p:attrName>style.visibility</p:attrName>
                                        </p:attrNameLst>
                                      </p:cBhvr>
                                      <p:to>
                                        <p:strVal val="visible"/>
                                      </p:to>
                                    </p:set>
                                  </p:childTnLst>
                                </p:cTn>
                              </p:par>
                            </p:childTnLst>
                          </p:cTn>
                        </p:par>
                        <p:par>
                          <p:cTn id="31" fill="hold">
                            <p:stCondLst>
                              <p:cond delay="3500"/>
                            </p:stCondLst>
                            <p:childTnLst>
                              <p:par>
                                <p:cTn id="32" presetID="1" presetClass="exit" presetSubtype="0" fill="hold" nodeType="afterEffect">
                                  <p:stCondLst>
                                    <p:cond delay="0"/>
                                  </p:stCondLst>
                                  <p:childTnLst>
                                    <p:set>
                                      <p:cBhvr>
                                        <p:cTn id="33" dur="1" fill="hold">
                                          <p:stCondLst>
                                            <p:cond delay="0"/>
                                          </p:stCondLst>
                                        </p:cTn>
                                        <p:tgtEl>
                                          <p:spTgt spid="55"/>
                                        </p:tgtEl>
                                        <p:attrNameLst>
                                          <p:attrName>style.visibility</p:attrName>
                                        </p:attrNameLst>
                                      </p:cBhvr>
                                      <p:to>
                                        <p:strVal val="hidden"/>
                                      </p:to>
                                    </p:set>
                                  </p:childTnLst>
                                </p:cTn>
                              </p:par>
                            </p:childTnLst>
                          </p:cTn>
                        </p:par>
                        <p:par>
                          <p:cTn id="34" fill="hold">
                            <p:stCondLst>
                              <p:cond delay="3500"/>
                            </p:stCondLst>
                            <p:childTnLst>
                              <p:par>
                                <p:cTn id="35" presetID="0" presetClass="path" presetSubtype="0" accel="50000" decel="50000" fill="hold" nodeType="afterEffect">
                                  <p:stCondLst>
                                    <p:cond delay="0"/>
                                  </p:stCondLst>
                                  <p:childTnLst>
                                    <p:animMotion origin="layout" path="M 5.55556E-6 4.69281E-7 C 0.0283 -0.1624 0.0566 -0.3248 0.11459 -0.40291 C 0.17258 -0.48102 0.28021 -0.52702 0.3481 -0.46805 C 0.41598 -0.40908 0.49271 -0.11825 0.52153 -0.04848 " pathEditMode="relative" ptsTypes="aaaA">
                                      <p:cBhvr>
                                        <p:cTn id="36" dur="2000" fill="hold"/>
                                        <p:tgtEl>
                                          <p:spTgt spid="56"/>
                                        </p:tgtEl>
                                        <p:attrNameLst>
                                          <p:attrName>ppt_x</p:attrName>
                                          <p:attrName>ppt_y</p:attrName>
                                        </p:attrNameLst>
                                      </p:cBhvr>
                                    </p:animMotion>
                                  </p:childTnLst>
                                </p:cTn>
                              </p:par>
                            </p:childTnLst>
                          </p:cTn>
                        </p:par>
                        <p:par>
                          <p:cTn id="37" fill="hold">
                            <p:stCondLst>
                              <p:cond delay="5500"/>
                            </p:stCondLst>
                            <p:childTnLst>
                              <p:par>
                                <p:cTn id="38" presetID="1" presetClass="entr" presetSubtype="0" fill="hold" nodeType="afterEffect">
                                  <p:stCondLst>
                                    <p:cond delay="0"/>
                                  </p:stCondLst>
                                  <p:childTnLst>
                                    <p:set>
                                      <p:cBhvr>
                                        <p:cTn id="39" dur="1" fill="hold">
                                          <p:stCondLst>
                                            <p:cond delay="0"/>
                                          </p:stCondLst>
                                        </p:cTn>
                                        <p:tgtEl>
                                          <p:spTgt spid="61"/>
                                        </p:tgtEl>
                                        <p:attrNameLst>
                                          <p:attrName>style.visibility</p:attrName>
                                        </p:attrNameLst>
                                      </p:cBhvr>
                                      <p:to>
                                        <p:strVal val="visible"/>
                                      </p:to>
                                    </p:set>
                                  </p:childTnLst>
                                </p:cTn>
                              </p:par>
                              <p:par>
                                <p:cTn id="40" presetID="10" presetClass="exit" presetSubtype="0" fill="hold" nodeType="withEffect">
                                  <p:stCondLst>
                                    <p:cond delay="0"/>
                                  </p:stCondLst>
                                  <p:childTnLst>
                                    <p:animEffect transition="out" filter="fade">
                                      <p:cBhvr>
                                        <p:cTn id="41" dur="500"/>
                                        <p:tgtEl>
                                          <p:spTgt spid="40"/>
                                        </p:tgtEl>
                                      </p:cBhvr>
                                    </p:animEffect>
                                    <p:set>
                                      <p:cBhvr>
                                        <p:cTn id="42" dur="1" fill="hold">
                                          <p:stCondLst>
                                            <p:cond delay="499"/>
                                          </p:stCondLst>
                                        </p:cTn>
                                        <p:tgtEl>
                                          <p:spTgt spid="40"/>
                                        </p:tgtEl>
                                        <p:attrNameLst>
                                          <p:attrName>style.visibility</p:attrName>
                                        </p:attrNameLst>
                                      </p:cBhvr>
                                      <p:to>
                                        <p:strVal val="hidden"/>
                                      </p:to>
                                    </p:set>
                                  </p:childTnLst>
                                </p:cTn>
                              </p:par>
                              <p:par>
                                <p:cTn id="43" presetID="10" presetClass="entr" presetSubtype="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500"/>
                                        <p:tgtEl>
                                          <p:spTgt spid="4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fade">
                                      <p:cBhvr>
                                        <p:cTn id="48" dur="500"/>
                                        <p:tgtEl>
                                          <p:spTgt spid="47"/>
                                        </p:tgtEl>
                                      </p:cBhvr>
                                    </p:animEffect>
                                  </p:childTnLst>
                                </p:cTn>
                              </p:par>
                            </p:childTnLst>
                          </p:cTn>
                        </p:par>
                        <p:par>
                          <p:cTn id="49" fill="hold">
                            <p:stCondLst>
                              <p:cond delay="6000"/>
                            </p:stCondLst>
                            <p:childTnLst>
                              <p:par>
                                <p:cTn id="50" presetID="1" presetClass="exit" presetSubtype="0" fill="hold" nodeType="afterEffect">
                                  <p:stCondLst>
                                    <p:cond delay="0"/>
                                  </p:stCondLst>
                                  <p:childTnLst>
                                    <p:set>
                                      <p:cBhvr>
                                        <p:cTn id="51" dur="1" fill="hold">
                                          <p:stCondLst>
                                            <p:cond delay="0"/>
                                          </p:stCondLst>
                                        </p:cTn>
                                        <p:tgtEl>
                                          <p:spTgt spid="56"/>
                                        </p:tgtEl>
                                        <p:attrNameLst>
                                          <p:attrName>style.visibility</p:attrName>
                                        </p:attrNameLst>
                                      </p:cBhvr>
                                      <p:to>
                                        <p:strVal val="hidden"/>
                                      </p:to>
                                    </p:set>
                                  </p:childTnLst>
                                </p:cTn>
                              </p:par>
                            </p:childTnLst>
                          </p:cTn>
                        </p:par>
                        <p:par>
                          <p:cTn id="52" fill="hold">
                            <p:stCondLst>
                              <p:cond delay="6000"/>
                            </p:stCondLst>
                            <p:childTnLst>
                              <p:par>
                                <p:cTn id="53" presetID="1" presetClass="entr" presetSubtype="0" fill="hold" nodeType="afterEffect">
                                  <p:stCondLst>
                                    <p:cond delay="1000"/>
                                  </p:stCondLst>
                                  <p:childTnLst>
                                    <p:set>
                                      <p:cBhvr>
                                        <p:cTn id="54" dur="1" fill="hold">
                                          <p:stCondLst>
                                            <p:cond delay="0"/>
                                          </p:stCondLst>
                                        </p:cTn>
                                        <p:tgtEl>
                                          <p:spTgt spid="58"/>
                                        </p:tgtEl>
                                        <p:attrNameLst>
                                          <p:attrName>style.visibility</p:attrName>
                                        </p:attrNameLst>
                                      </p:cBhvr>
                                      <p:to>
                                        <p:strVal val="visible"/>
                                      </p:to>
                                    </p:set>
                                  </p:childTnLst>
                                </p:cTn>
                              </p:par>
                            </p:childTnLst>
                          </p:cTn>
                        </p:par>
                        <p:par>
                          <p:cTn id="55" fill="hold">
                            <p:stCondLst>
                              <p:cond delay="7000"/>
                            </p:stCondLst>
                            <p:childTnLst>
                              <p:par>
                                <p:cTn id="56" presetID="1" presetClass="exit" presetSubtype="0" fill="hold" nodeType="afterEffect">
                                  <p:stCondLst>
                                    <p:cond delay="0"/>
                                  </p:stCondLst>
                                  <p:childTnLst>
                                    <p:set>
                                      <p:cBhvr>
                                        <p:cTn id="57" dur="1" fill="hold">
                                          <p:stCondLst>
                                            <p:cond delay="0"/>
                                          </p:stCondLst>
                                        </p:cTn>
                                        <p:tgtEl>
                                          <p:spTgt spid="53"/>
                                        </p:tgtEl>
                                        <p:attrNameLst>
                                          <p:attrName>style.visibility</p:attrName>
                                        </p:attrNameLst>
                                      </p:cBhvr>
                                      <p:to>
                                        <p:strVal val="hidden"/>
                                      </p:to>
                                    </p:set>
                                  </p:childTnLst>
                                </p:cTn>
                              </p:par>
                            </p:childTnLst>
                          </p:cTn>
                        </p:par>
                        <p:par>
                          <p:cTn id="58" fill="hold">
                            <p:stCondLst>
                              <p:cond delay="7000"/>
                            </p:stCondLst>
                            <p:childTnLst>
                              <p:par>
                                <p:cTn id="59" presetID="0" presetClass="path" presetSubtype="0" accel="50000" decel="50000" fill="hold" nodeType="afterEffect">
                                  <p:stCondLst>
                                    <p:cond delay="0"/>
                                  </p:stCondLst>
                                  <p:childTnLst>
                                    <p:animMotion origin="layout" path="M 8.33333E-7 -2.05619E-6 C 0.0184 -0.14912 0.0368 -0.29793 0.09305 -0.36061 C 0.1493 -0.42328 0.27673 -0.4276 0.33767 -0.37543 C 0.39861 -0.32325 0.44062 -0.1025 0.4585 -0.04847 " pathEditMode="relative" ptsTypes="aaaA">
                                      <p:cBhvr>
                                        <p:cTn id="60" dur="2000" fill="hold"/>
                                        <p:tgtEl>
                                          <p:spTgt spid="58"/>
                                        </p:tgtEl>
                                        <p:attrNameLst>
                                          <p:attrName>ppt_x</p:attrName>
                                          <p:attrName>ppt_y</p:attrName>
                                        </p:attrNameLst>
                                      </p:cBhvr>
                                    </p:animMotion>
                                  </p:childTnLst>
                                </p:cTn>
                              </p:par>
                            </p:childTnLst>
                          </p:cTn>
                        </p:par>
                        <p:par>
                          <p:cTn id="61" fill="hold">
                            <p:stCondLst>
                              <p:cond delay="9000"/>
                            </p:stCondLst>
                            <p:childTnLst>
                              <p:par>
                                <p:cTn id="62" presetID="1" presetClass="entr" presetSubtype="0" fill="hold" nodeType="afterEffect">
                                  <p:stCondLst>
                                    <p:cond delay="0"/>
                                  </p:stCondLst>
                                  <p:childTnLst>
                                    <p:set>
                                      <p:cBhvr>
                                        <p:cTn id="63" dur="1" fill="hold">
                                          <p:stCondLst>
                                            <p:cond delay="0"/>
                                          </p:stCondLst>
                                        </p:cTn>
                                        <p:tgtEl>
                                          <p:spTgt spid="62"/>
                                        </p:tgtEl>
                                        <p:attrNameLst>
                                          <p:attrName>style.visibility</p:attrName>
                                        </p:attrNameLst>
                                      </p:cBhvr>
                                      <p:to>
                                        <p:strVal val="visible"/>
                                      </p:to>
                                    </p:set>
                                  </p:childTnLst>
                                </p:cTn>
                              </p:par>
                            </p:childTnLst>
                          </p:cTn>
                        </p:par>
                        <p:par>
                          <p:cTn id="64" fill="hold">
                            <p:stCondLst>
                              <p:cond delay="9000"/>
                            </p:stCondLst>
                            <p:childTnLst>
                              <p:par>
                                <p:cTn id="65" presetID="1" presetClass="exit" presetSubtype="0" fill="hold" nodeType="afterEffect">
                                  <p:stCondLst>
                                    <p:cond delay="0"/>
                                  </p:stCondLst>
                                  <p:childTnLst>
                                    <p:set>
                                      <p:cBhvr>
                                        <p:cTn id="66" dur="1" fill="hold">
                                          <p:stCondLst>
                                            <p:cond delay="0"/>
                                          </p:stCondLst>
                                        </p:cTn>
                                        <p:tgtEl>
                                          <p:spTgt spid="58"/>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39"/>
                                        </p:tgtEl>
                                      </p:cBhvr>
                                    </p:animEffect>
                                    <p:set>
                                      <p:cBhvr>
                                        <p:cTn id="69" dur="1" fill="hold">
                                          <p:stCondLst>
                                            <p:cond delay="499"/>
                                          </p:stCondLst>
                                        </p:cTn>
                                        <p:tgtEl>
                                          <p:spTgt spid="39"/>
                                        </p:tgtEl>
                                        <p:attrNameLst>
                                          <p:attrName>style.visibility</p:attrName>
                                        </p:attrNameLst>
                                      </p:cBhvr>
                                      <p:to>
                                        <p:strVal val="hidden"/>
                                      </p:to>
                                    </p:set>
                                  </p:childTnLst>
                                </p:cTn>
                              </p:par>
                              <p:par>
                                <p:cTn id="70" presetID="10" presetClass="entr" presetSubtype="0" fill="hold" grpId="0" nodeType="with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fade">
                                      <p:cBhvr>
                                        <p:cTn id="72" dur="500"/>
                                        <p:tgtEl>
                                          <p:spTgt spid="4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8"/>
                                        </p:tgtEl>
                                        <p:attrNameLst>
                                          <p:attrName>style.visibility</p:attrName>
                                        </p:attrNameLst>
                                      </p:cBhvr>
                                      <p:to>
                                        <p:strVal val="visible"/>
                                      </p:to>
                                    </p:set>
                                    <p:animEffect transition="in" filter="fade">
                                      <p:cBhvr>
                                        <p:cTn id="7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3" grpId="0" animBg="1"/>
      <p:bldP spid="44" grpId="0" animBg="1"/>
      <p:bldP spid="45" grpId="0"/>
      <p:bldP spid="47" grpId="0"/>
      <p:bldP spid="4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7691656" y="3118050"/>
            <a:ext cx="4091693" cy="4092759"/>
            <a:chOff x="5769052" y="2338536"/>
            <a:chExt cx="3069569" cy="3069569"/>
          </a:xfrm>
        </p:grpSpPr>
        <p:pic>
          <p:nvPicPr>
            <p:cNvPr id="7" name="Picture 6"/>
            <p:cNvPicPr>
              <a:picLocks noChangeAspect="1"/>
            </p:cNvPicPr>
            <p:nvPr/>
          </p:nvPicPr>
          <p:blipFill>
            <a:blip r:embed="rId3"/>
            <a:stretch>
              <a:fillRect/>
            </a:stretch>
          </p:blipFill>
          <p:spPr>
            <a:xfrm>
              <a:off x="5769052" y="2338536"/>
              <a:ext cx="3069569" cy="3069569"/>
            </a:xfrm>
            <a:prstGeom prst="rect">
              <a:avLst/>
            </a:prstGeom>
          </p:spPr>
        </p:pic>
        <p:sp>
          <p:nvSpPr>
            <p:cNvPr id="25" name="Oval 24"/>
            <p:cNvSpPr/>
            <p:nvPr/>
          </p:nvSpPr>
          <p:spPr>
            <a:xfrm>
              <a:off x="6172870" y="3867110"/>
              <a:ext cx="126364" cy="126364"/>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43" name="Oval 42"/>
            <p:cNvSpPr/>
            <p:nvPr/>
          </p:nvSpPr>
          <p:spPr>
            <a:xfrm>
              <a:off x="8275549" y="3867110"/>
              <a:ext cx="126364" cy="126364"/>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44" name="Oval 43"/>
            <p:cNvSpPr/>
            <p:nvPr/>
          </p:nvSpPr>
          <p:spPr>
            <a:xfrm>
              <a:off x="7226729" y="3867110"/>
              <a:ext cx="126364" cy="126364"/>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45" name="TextBox 44"/>
            <p:cNvSpPr txBox="1"/>
            <p:nvPr/>
          </p:nvSpPr>
          <p:spPr>
            <a:xfrm>
              <a:off x="6000426" y="2725622"/>
              <a:ext cx="467001" cy="259070"/>
            </a:xfrm>
            <a:prstGeom prst="rect">
              <a:avLst/>
            </a:prstGeom>
            <a:noFill/>
          </p:spPr>
          <p:txBody>
            <a:bodyPr wrap="none" lIns="0" tIns="0" rIns="0" bIns="0" rtlCol="0">
              <a:noAutofit/>
            </a:bodyPr>
            <a:lstStyle/>
            <a:p>
              <a:pPr algn="ctr">
                <a:lnSpc>
                  <a:spcPct val="90000"/>
                </a:lnSpc>
              </a:pPr>
              <a:r>
                <a:rPr lang="en-US" dirty="0"/>
                <a:t>GL</a:t>
              </a:r>
            </a:p>
          </p:txBody>
        </p:sp>
        <p:sp>
          <p:nvSpPr>
            <p:cNvPr id="47" name="TextBox 46"/>
            <p:cNvSpPr txBox="1"/>
            <p:nvPr/>
          </p:nvSpPr>
          <p:spPr>
            <a:xfrm>
              <a:off x="7055564" y="2725622"/>
              <a:ext cx="467001" cy="259070"/>
            </a:xfrm>
            <a:prstGeom prst="rect">
              <a:avLst/>
            </a:prstGeom>
            <a:noFill/>
          </p:spPr>
          <p:txBody>
            <a:bodyPr wrap="none" lIns="0" tIns="0" rIns="0" bIns="0" rtlCol="0">
              <a:noAutofit/>
            </a:bodyPr>
            <a:lstStyle/>
            <a:p>
              <a:pPr algn="ctr">
                <a:lnSpc>
                  <a:spcPct val="90000"/>
                </a:lnSpc>
              </a:pPr>
              <a:r>
                <a:rPr lang="en-US" dirty="0"/>
                <a:t>OE</a:t>
              </a:r>
            </a:p>
          </p:txBody>
        </p:sp>
        <p:sp>
          <p:nvSpPr>
            <p:cNvPr id="48" name="TextBox 47"/>
            <p:cNvSpPr txBox="1"/>
            <p:nvPr/>
          </p:nvSpPr>
          <p:spPr>
            <a:xfrm>
              <a:off x="8073640" y="2725622"/>
              <a:ext cx="467001" cy="259070"/>
            </a:xfrm>
            <a:prstGeom prst="rect">
              <a:avLst/>
            </a:prstGeom>
            <a:noFill/>
          </p:spPr>
          <p:txBody>
            <a:bodyPr wrap="none" lIns="0" tIns="0" rIns="0" bIns="0" rtlCol="0">
              <a:noAutofit/>
            </a:bodyPr>
            <a:lstStyle/>
            <a:p>
              <a:pPr algn="ctr">
                <a:lnSpc>
                  <a:spcPct val="90000"/>
                </a:lnSpc>
              </a:pPr>
              <a:r>
                <a:rPr lang="en-US" dirty="0"/>
                <a:t>AP</a:t>
              </a:r>
            </a:p>
          </p:txBody>
        </p:sp>
        <p:pic>
          <p:nvPicPr>
            <p:cNvPr id="59" name="Picture 58"/>
            <p:cNvPicPr>
              <a:picLocks noChangeAspect="1"/>
            </p:cNvPicPr>
            <p:nvPr/>
          </p:nvPicPr>
          <p:blipFill>
            <a:blip r:embed="rId4"/>
            <a:stretch>
              <a:fillRect/>
            </a:stretch>
          </p:blipFill>
          <p:spPr>
            <a:xfrm>
              <a:off x="5795157" y="2984692"/>
              <a:ext cx="901291" cy="643890"/>
            </a:xfrm>
            <a:prstGeom prst="rect">
              <a:avLst/>
            </a:prstGeom>
          </p:spPr>
        </p:pic>
        <p:pic>
          <p:nvPicPr>
            <p:cNvPr id="61" name="Picture 60"/>
            <p:cNvPicPr>
              <a:picLocks noChangeAspect="1"/>
            </p:cNvPicPr>
            <p:nvPr/>
          </p:nvPicPr>
          <p:blipFill>
            <a:blip r:embed="rId4"/>
            <a:stretch>
              <a:fillRect/>
            </a:stretch>
          </p:blipFill>
          <p:spPr>
            <a:xfrm>
              <a:off x="6843216" y="2984692"/>
              <a:ext cx="901291" cy="643890"/>
            </a:xfrm>
            <a:prstGeom prst="rect">
              <a:avLst/>
            </a:prstGeom>
          </p:spPr>
        </p:pic>
        <p:pic>
          <p:nvPicPr>
            <p:cNvPr id="62" name="Picture 61"/>
            <p:cNvPicPr>
              <a:picLocks noChangeAspect="1"/>
            </p:cNvPicPr>
            <p:nvPr/>
          </p:nvPicPr>
          <p:blipFill>
            <a:blip r:embed="rId4"/>
            <a:stretch>
              <a:fillRect/>
            </a:stretch>
          </p:blipFill>
          <p:spPr>
            <a:xfrm>
              <a:off x="7891326" y="2984692"/>
              <a:ext cx="901291" cy="643890"/>
            </a:xfrm>
            <a:prstGeom prst="rect">
              <a:avLst/>
            </a:prstGeom>
          </p:spPr>
        </p:pic>
      </p:grpSp>
      <p:pic>
        <p:nvPicPr>
          <p:cNvPr id="49" name="Picture 48"/>
          <p:cNvPicPr>
            <a:picLocks noChangeAspect="1"/>
          </p:cNvPicPr>
          <p:nvPr/>
        </p:nvPicPr>
        <p:blipFill>
          <a:blip r:embed="rId5"/>
          <a:stretch>
            <a:fillRect/>
          </a:stretch>
        </p:blipFill>
        <p:spPr>
          <a:xfrm>
            <a:off x="5525497" y="2002968"/>
            <a:ext cx="1282725" cy="1270000"/>
          </a:xfrm>
          <a:prstGeom prst="rect">
            <a:avLst/>
          </a:prstGeom>
        </p:spPr>
      </p:pic>
      <p:sp>
        <p:nvSpPr>
          <p:cNvPr id="2" name="Title 1"/>
          <p:cNvSpPr>
            <a:spLocks noGrp="1"/>
          </p:cNvSpPr>
          <p:nvPr>
            <p:ph type="title"/>
          </p:nvPr>
        </p:nvSpPr>
        <p:spPr/>
        <p:txBody>
          <a:bodyPr/>
          <a:lstStyle/>
          <a:p>
            <a:r>
              <a:rPr lang="en-US" dirty="0"/>
              <a:t>Multitenant Architecture</a:t>
            </a:r>
          </a:p>
        </p:txBody>
      </p:sp>
      <p:sp>
        <p:nvSpPr>
          <p:cNvPr id="3" name="Text Placeholder 2"/>
          <p:cNvSpPr>
            <a:spLocks noGrp="1"/>
          </p:cNvSpPr>
          <p:nvPr>
            <p:ph type="body" sz="quarter" idx="13"/>
          </p:nvPr>
        </p:nvSpPr>
        <p:spPr/>
        <p:txBody>
          <a:bodyPr/>
          <a:lstStyle/>
          <a:p>
            <a:r>
              <a:rPr lang="en-US" dirty="0"/>
              <a:t>More efficient utilization of system resources</a:t>
            </a:r>
          </a:p>
        </p:txBody>
      </p:sp>
      <p:sp>
        <p:nvSpPr>
          <p:cNvPr id="41" name="TextBox 40"/>
          <p:cNvSpPr txBox="1"/>
          <p:nvPr/>
        </p:nvSpPr>
        <p:spPr>
          <a:xfrm>
            <a:off x="6854541" y="2409567"/>
            <a:ext cx="2383442" cy="438104"/>
          </a:xfrm>
          <a:prstGeom prst="rect">
            <a:avLst/>
          </a:prstGeom>
          <a:noFill/>
        </p:spPr>
        <p:txBody>
          <a:bodyPr wrap="none" lIns="0" tIns="0" rIns="0" bIns="0" rtlCol="0">
            <a:noAutofit/>
          </a:bodyPr>
          <a:lstStyle/>
          <a:p>
            <a:pPr>
              <a:lnSpc>
                <a:spcPct val="90000"/>
              </a:lnSpc>
            </a:pPr>
            <a:r>
              <a:rPr lang="en-US" dirty="0"/>
              <a:t>System Resources</a:t>
            </a:r>
          </a:p>
        </p:txBody>
      </p:sp>
      <p:pic>
        <p:nvPicPr>
          <p:cNvPr id="32" name="Picture 31"/>
          <p:cNvPicPr>
            <a:picLocks noChangeAspect="1"/>
          </p:cNvPicPr>
          <p:nvPr/>
        </p:nvPicPr>
        <p:blipFill>
          <a:blip r:embed="rId6"/>
          <a:stretch>
            <a:fillRect/>
          </a:stretch>
        </p:blipFill>
        <p:spPr>
          <a:xfrm>
            <a:off x="8575333" y="5597136"/>
            <a:ext cx="584429" cy="584581"/>
          </a:xfrm>
          <a:prstGeom prst="rect">
            <a:avLst/>
          </a:prstGeom>
        </p:spPr>
      </p:pic>
      <p:pic>
        <p:nvPicPr>
          <p:cNvPr id="33" name="Picture 32"/>
          <p:cNvPicPr>
            <a:picLocks noChangeAspect="1"/>
          </p:cNvPicPr>
          <p:nvPr/>
        </p:nvPicPr>
        <p:blipFill>
          <a:blip r:embed="rId7"/>
          <a:stretch>
            <a:fillRect/>
          </a:stretch>
        </p:blipFill>
        <p:spPr>
          <a:xfrm>
            <a:off x="9261385" y="5597136"/>
            <a:ext cx="1813506" cy="584581"/>
          </a:xfrm>
          <a:prstGeom prst="rect">
            <a:avLst/>
          </a:prstGeom>
        </p:spPr>
      </p:pic>
    </p:spTree>
    <p:extLst>
      <p:ext uri="{BB962C8B-B14F-4D97-AF65-F5344CB8AC3E}">
        <p14:creationId xmlns:p14="http://schemas.microsoft.com/office/powerpoint/2010/main" val="1271379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41"/>
                                        </p:tgtEl>
                                      </p:cBhvr>
                                    </p:animEffect>
                                    <p:set>
                                      <p:cBhvr>
                                        <p:cTn id="7" dur="1" fill="hold">
                                          <p:stCondLst>
                                            <p:cond delay="499"/>
                                          </p:stCondLst>
                                        </p:cTn>
                                        <p:tgtEl>
                                          <p:spTgt spid="41"/>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49"/>
                                        </p:tgtEl>
                                      </p:cBhvr>
                                    </p:animEffect>
                                    <p:set>
                                      <p:cBhvr>
                                        <p:cTn id="10" dur="1" fill="hold">
                                          <p:stCondLst>
                                            <p:cond delay="499"/>
                                          </p:stCondLst>
                                        </p:cTn>
                                        <p:tgtEl>
                                          <p:spTgt spid="4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2"/>
                                        </p:tgtEl>
                                      </p:cBhvr>
                                    </p:animEffect>
                                    <p:set>
                                      <p:cBhvr>
                                        <p:cTn id="13" dur="1" fill="hold">
                                          <p:stCondLst>
                                            <p:cond delay="499"/>
                                          </p:stCondLst>
                                        </p:cTn>
                                        <p:tgtEl>
                                          <p:spTgt spid="32"/>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33"/>
                                        </p:tgtEl>
                                      </p:cBhvr>
                                    </p:animEffect>
                                    <p:set>
                                      <p:cBhvr>
                                        <p:cTn id="16" dur="1" fill="hold">
                                          <p:stCondLst>
                                            <p:cond delay="499"/>
                                          </p:stCondLst>
                                        </p:cTn>
                                        <p:tgtEl>
                                          <p:spTgt spid="33"/>
                                        </p:tgtEl>
                                        <p:attrNameLst>
                                          <p:attrName>style.visibility</p:attrName>
                                        </p:attrNameLst>
                                      </p:cBhvr>
                                      <p:to>
                                        <p:strVal val="hidden"/>
                                      </p:to>
                                    </p:set>
                                  </p:childTnLst>
                                </p:cTn>
                              </p:par>
                              <p:par>
                                <p:cTn id="17" presetID="0" presetClass="path" presetSubtype="0" accel="50000" decel="50000" fill="hold" nodeType="withEffect">
                                  <p:stCondLst>
                                    <p:cond delay="0"/>
                                  </p:stCondLst>
                                  <p:childTnLst>
                                    <p:animMotion origin="layout" path="M -4.72222E-6 3.58025E-6 L -0.29809 -0.00371 " pathEditMode="relative" rAng="0" ptsTypes="AA">
                                      <p:cBhvr>
                                        <p:cTn id="18" dur="2000" fill="hold"/>
                                        <p:tgtEl>
                                          <p:spTgt spid="11"/>
                                        </p:tgtEl>
                                        <p:attrNameLst>
                                          <p:attrName>ppt_x</p:attrName>
                                          <p:attrName>ppt_y</p:attrName>
                                        </p:attrNameLst>
                                      </p:cBhvr>
                                      <p:rCtr x="-14913" y="-185"/>
                                    </p:animMotion>
                                  </p:childTnLst>
                                </p:cTn>
                              </p:par>
                              <p:par>
                                <p:cTn id="19" presetID="6" presetClass="emph" presetSubtype="0" fill="hold" nodeType="withEffect">
                                  <p:stCondLst>
                                    <p:cond delay="0"/>
                                  </p:stCondLst>
                                  <p:childTnLst>
                                    <p:animScale>
                                      <p:cBhvr>
                                        <p:cTn id="20" dur="2000" fill="hold"/>
                                        <p:tgtEl>
                                          <p:spTgt spid="1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Multitenant Architecture</a:t>
            </a:r>
          </a:p>
        </p:txBody>
      </p:sp>
      <p:sp>
        <p:nvSpPr>
          <p:cNvPr id="3" name="Text Placeholder 2"/>
          <p:cNvSpPr>
            <a:spLocks noGrp="1"/>
          </p:cNvSpPr>
          <p:nvPr>
            <p:ph type="body" sz="quarter" idx="13"/>
          </p:nvPr>
        </p:nvSpPr>
        <p:spPr/>
        <p:txBody>
          <a:bodyPr/>
          <a:lstStyle/>
          <a:p>
            <a:r>
              <a:rPr lang="en-US" dirty="0"/>
              <a:t>Components of a Multitenant Container Database (CDB)</a:t>
            </a:r>
          </a:p>
        </p:txBody>
      </p:sp>
      <p:pic>
        <p:nvPicPr>
          <p:cNvPr id="15" name="Picture 14"/>
          <p:cNvPicPr>
            <a:picLocks noChangeAspect="1"/>
          </p:cNvPicPr>
          <p:nvPr/>
        </p:nvPicPr>
        <p:blipFill>
          <a:blip r:embed="rId3"/>
          <a:stretch>
            <a:fillRect/>
          </a:stretch>
        </p:blipFill>
        <p:spPr>
          <a:xfrm>
            <a:off x="5043175" y="2830060"/>
            <a:ext cx="4026891" cy="4027940"/>
          </a:xfrm>
          <a:prstGeom prst="rect">
            <a:avLst/>
          </a:prstGeom>
        </p:spPr>
      </p:pic>
      <p:sp>
        <p:nvSpPr>
          <p:cNvPr id="19" name="Oval 18"/>
          <p:cNvSpPr/>
          <p:nvPr/>
        </p:nvSpPr>
        <p:spPr>
          <a:xfrm>
            <a:off x="5579581" y="4835883"/>
            <a:ext cx="165774" cy="165817"/>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21" name="Oval 20"/>
          <p:cNvSpPr/>
          <p:nvPr/>
        </p:nvSpPr>
        <p:spPr>
          <a:xfrm>
            <a:off x="6955464" y="4835883"/>
            <a:ext cx="165774" cy="165817"/>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pic>
        <p:nvPicPr>
          <p:cNvPr id="37" name="Picture 36"/>
          <p:cNvPicPr>
            <a:picLocks noChangeAspect="1"/>
          </p:cNvPicPr>
          <p:nvPr/>
        </p:nvPicPr>
        <p:blipFill>
          <a:blip r:embed="rId4"/>
          <a:stretch>
            <a:fillRect/>
          </a:stretch>
        </p:blipFill>
        <p:spPr>
          <a:xfrm>
            <a:off x="165284" y="3691066"/>
            <a:ext cx="1511353" cy="1073563"/>
          </a:xfrm>
          <a:prstGeom prst="rect">
            <a:avLst/>
          </a:prstGeom>
        </p:spPr>
      </p:pic>
      <p:pic>
        <p:nvPicPr>
          <p:cNvPr id="39" name="Picture 38"/>
          <p:cNvPicPr>
            <a:picLocks noChangeAspect="1"/>
          </p:cNvPicPr>
          <p:nvPr/>
        </p:nvPicPr>
        <p:blipFill>
          <a:blip r:embed="rId5"/>
          <a:stretch>
            <a:fillRect/>
          </a:stretch>
        </p:blipFill>
        <p:spPr>
          <a:xfrm>
            <a:off x="5056197" y="3706685"/>
            <a:ext cx="1201408" cy="858520"/>
          </a:xfrm>
          <a:prstGeom prst="rect">
            <a:avLst/>
          </a:prstGeom>
        </p:spPr>
      </p:pic>
      <p:pic>
        <p:nvPicPr>
          <p:cNvPr id="40" name="Picture 39"/>
          <p:cNvPicPr>
            <a:picLocks noChangeAspect="1"/>
          </p:cNvPicPr>
          <p:nvPr/>
        </p:nvPicPr>
        <p:blipFill>
          <a:blip r:embed="rId5"/>
          <a:stretch>
            <a:fillRect/>
          </a:stretch>
        </p:blipFill>
        <p:spPr>
          <a:xfrm>
            <a:off x="6446928" y="3702054"/>
            <a:ext cx="1201408" cy="858520"/>
          </a:xfrm>
          <a:prstGeom prst="rect">
            <a:avLst/>
          </a:prstGeom>
        </p:spPr>
      </p:pic>
      <p:pic>
        <p:nvPicPr>
          <p:cNvPr id="43" name="Picture 42"/>
          <p:cNvPicPr>
            <a:picLocks noChangeAspect="1"/>
          </p:cNvPicPr>
          <p:nvPr/>
        </p:nvPicPr>
        <p:blipFill>
          <a:blip r:embed="rId4"/>
          <a:stretch>
            <a:fillRect/>
          </a:stretch>
        </p:blipFill>
        <p:spPr>
          <a:xfrm>
            <a:off x="1569129" y="3691066"/>
            <a:ext cx="1511353" cy="1073563"/>
          </a:xfrm>
          <a:prstGeom prst="rect">
            <a:avLst/>
          </a:prstGeom>
        </p:spPr>
      </p:pic>
      <p:pic>
        <p:nvPicPr>
          <p:cNvPr id="29" name="Picture 28"/>
          <p:cNvPicPr>
            <a:picLocks noChangeAspect="1"/>
          </p:cNvPicPr>
          <p:nvPr/>
        </p:nvPicPr>
        <p:blipFill>
          <a:blip r:embed="rId4"/>
          <a:stretch>
            <a:fillRect/>
          </a:stretch>
        </p:blipFill>
        <p:spPr>
          <a:xfrm>
            <a:off x="2938334" y="3697180"/>
            <a:ext cx="1511353" cy="1073563"/>
          </a:xfrm>
          <a:prstGeom prst="rect">
            <a:avLst/>
          </a:prstGeom>
        </p:spPr>
      </p:pic>
      <p:pic>
        <p:nvPicPr>
          <p:cNvPr id="30" name="Picture 29"/>
          <p:cNvPicPr>
            <a:picLocks noChangeAspect="1"/>
          </p:cNvPicPr>
          <p:nvPr/>
        </p:nvPicPr>
        <p:blipFill>
          <a:blip r:embed="rId5"/>
          <a:stretch>
            <a:fillRect/>
          </a:stretch>
        </p:blipFill>
        <p:spPr>
          <a:xfrm>
            <a:off x="7809483" y="3708168"/>
            <a:ext cx="1201408" cy="858520"/>
          </a:xfrm>
          <a:prstGeom prst="rect">
            <a:avLst/>
          </a:prstGeom>
        </p:spPr>
      </p:pic>
      <p:sp>
        <p:nvSpPr>
          <p:cNvPr id="31" name="Oval 30"/>
          <p:cNvSpPr/>
          <p:nvPr/>
        </p:nvSpPr>
        <p:spPr>
          <a:xfrm>
            <a:off x="8331319" y="4835347"/>
            <a:ext cx="165774" cy="165817"/>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endParaRPr lang="en-US"/>
          </a:p>
        </p:txBody>
      </p:sp>
      <p:sp>
        <p:nvSpPr>
          <p:cNvPr id="5" name="TextBox 4"/>
          <p:cNvSpPr txBox="1"/>
          <p:nvPr/>
        </p:nvSpPr>
        <p:spPr>
          <a:xfrm>
            <a:off x="1216114" y="5410939"/>
            <a:ext cx="2219562" cy="352417"/>
          </a:xfrm>
          <a:prstGeom prst="rect">
            <a:avLst/>
          </a:prstGeom>
          <a:noFill/>
        </p:spPr>
        <p:txBody>
          <a:bodyPr wrap="none" lIns="0" tIns="0" rIns="0" bIns="0" rtlCol="0">
            <a:noAutofit/>
          </a:bodyPr>
          <a:lstStyle/>
          <a:p>
            <a:pPr algn="ctr">
              <a:lnSpc>
                <a:spcPct val="90000"/>
              </a:lnSpc>
            </a:pPr>
            <a:r>
              <a:rPr lang="en-US" dirty="0"/>
              <a:t>Pluggable Databases</a:t>
            </a:r>
          </a:p>
        </p:txBody>
      </p:sp>
      <p:grpSp>
        <p:nvGrpSpPr>
          <p:cNvPr id="14" name="Group 13"/>
          <p:cNvGrpSpPr/>
          <p:nvPr/>
        </p:nvGrpSpPr>
        <p:grpSpPr>
          <a:xfrm>
            <a:off x="9042571" y="3830040"/>
            <a:ext cx="2224909" cy="1476162"/>
            <a:chOff x="9040982" y="3830040"/>
            <a:chExt cx="2224909" cy="1476162"/>
          </a:xfrm>
        </p:grpSpPr>
        <p:grpSp>
          <p:nvGrpSpPr>
            <p:cNvPr id="33" name="Group 32"/>
            <p:cNvGrpSpPr/>
            <p:nvPr/>
          </p:nvGrpSpPr>
          <p:grpSpPr>
            <a:xfrm>
              <a:off x="9045856" y="3848674"/>
              <a:ext cx="1273188" cy="415498"/>
              <a:chOff x="5494205" y="1942376"/>
              <a:chExt cx="955140" cy="311623"/>
            </a:xfrm>
          </p:grpSpPr>
          <p:sp>
            <p:nvSpPr>
              <p:cNvPr id="47" name="TextBox 46"/>
              <p:cNvSpPr txBox="1"/>
              <p:nvPr/>
            </p:nvSpPr>
            <p:spPr>
              <a:xfrm>
                <a:off x="5826175" y="1942376"/>
                <a:ext cx="623170" cy="311623"/>
              </a:xfrm>
              <a:prstGeom prst="rect">
                <a:avLst/>
              </a:prstGeom>
              <a:noFill/>
            </p:spPr>
            <p:txBody>
              <a:bodyPr wrap="none" rtlCol="0">
                <a:spAutoFit/>
              </a:bodyPr>
              <a:lstStyle/>
              <a:p>
                <a:r>
                  <a:rPr lang="en-US" sz="2100" dirty="0">
                    <a:solidFill>
                      <a:schemeClr val="tx2"/>
                    </a:solidFill>
                  </a:rPr>
                  <a:t>PDBs</a:t>
                </a:r>
              </a:p>
            </p:txBody>
          </p:sp>
          <p:cxnSp>
            <p:nvCxnSpPr>
              <p:cNvPr id="48" name="Straight Arrow Connector 47"/>
              <p:cNvCxnSpPr/>
              <p:nvPr/>
            </p:nvCxnSpPr>
            <p:spPr>
              <a:xfrm flipH="1" flipV="1">
                <a:off x="5494205" y="2131128"/>
                <a:ext cx="361938" cy="174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34" name="Group 33"/>
            <p:cNvGrpSpPr/>
            <p:nvPr/>
          </p:nvGrpSpPr>
          <p:grpSpPr>
            <a:xfrm>
              <a:off x="9040982" y="4688738"/>
              <a:ext cx="1194191" cy="415498"/>
              <a:chOff x="5490550" y="2572423"/>
              <a:chExt cx="895877" cy="311623"/>
            </a:xfrm>
          </p:grpSpPr>
          <p:sp>
            <p:nvSpPr>
              <p:cNvPr id="45" name="TextBox 44"/>
              <p:cNvSpPr txBox="1"/>
              <p:nvPr/>
            </p:nvSpPr>
            <p:spPr>
              <a:xfrm>
                <a:off x="5820403" y="2572423"/>
                <a:ext cx="566024" cy="311623"/>
              </a:xfrm>
              <a:prstGeom prst="rect">
                <a:avLst/>
              </a:prstGeom>
              <a:noFill/>
            </p:spPr>
            <p:txBody>
              <a:bodyPr wrap="none" rtlCol="0">
                <a:spAutoFit/>
              </a:bodyPr>
              <a:lstStyle/>
              <a:p>
                <a:r>
                  <a:rPr lang="en-US" sz="2100" dirty="0">
                    <a:solidFill>
                      <a:schemeClr val="tx2"/>
                    </a:solidFill>
                  </a:rPr>
                  <a:t>Root</a:t>
                </a:r>
              </a:p>
            </p:txBody>
          </p:sp>
          <p:cxnSp>
            <p:nvCxnSpPr>
              <p:cNvPr id="46" name="Straight Arrow Connector 45"/>
              <p:cNvCxnSpPr/>
              <p:nvPr/>
            </p:nvCxnSpPr>
            <p:spPr>
              <a:xfrm flipH="1">
                <a:off x="5490550" y="2746275"/>
                <a:ext cx="365595" cy="545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36" name="TextBox 35"/>
            <p:cNvSpPr txBox="1"/>
            <p:nvPr/>
          </p:nvSpPr>
          <p:spPr>
            <a:xfrm>
              <a:off x="10552234" y="4340517"/>
              <a:ext cx="713657" cy="415498"/>
            </a:xfrm>
            <a:prstGeom prst="rect">
              <a:avLst/>
            </a:prstGeom>
            <a:noFill/>
          </p:spPr>
          <p:txBody>
            <a:bodyPr wrap="none" rtlCol="0">
              <a:spAutoFit/>
            </a:bodyPr>
            <a:lstStyle/>
            <a:p>
              <a:r>
                <a:rPr lang="en-US" sz="2100" dirty="0">
                  <a:solidFill>
                    <a:schemeClr val="tx2"/>
                  </a:solidFill>
                </a:rPr>
                <a:t>CDB</a:t>
              </a:r>
            </a:p>
          </p:txBody>
        </p:sp>
        <p:sp>
          <p:nvSpPr>
            <p:cNvPr id="13" name="Right Brace 12"/>
            <p:cNvSpPr/>
            <p:nvPr/>
          </p:nvSpPr>
          <p:spPr>
            <a:xfrm>
              <a:off x="10239777" y="3830040"/>
              <a:ext cx="292565" cy="1476162"/>
            </a:xfrm>
            <a:prstGeom prst="rightBrace">
              <a:avLst/>
            </a:prstGeom>
            <a:ln w="28575" cmpd="sng">
              <a:solidFill>
                <a:schemeClr val="tx1"/>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6" name="TextBox 15"/>
          <p:cNvSpPr txBox="1"/>
          <p:nvPr/>
        </p:nvSpPr>
        <p:spPr>
          <a:xfrm>
            <a:off x="5380512" y="5401221"/>
            <a:ext cx="3323361" cy="380260"/>
          </a:xfrm>
          <a:prstGeom prst="rect">
            <a:avLst/>
          </a:prstGeom>
          <a:noFill/>
        </p:spPr>
        <p:txBody>
          <a:bodyPr wrap="none" lIns="0" tIns="0" rIns="0" bIns="0" rtlCol="0">
            <a:noAutofit/>
          </a:bodyPr>
          <a:lstStyle/>
          <a:p>
            <a:pPr algn="ctr">
              <a:lnSpc>
                <a:spcPct val="90000"/>
              </a:lnSpc>
            </a:pPr>
            <a:r>
              <a:rPr lang="en-US" dirty="0"/>
              <a:t>Multitenant Container Database</a:t>
            </a:r>
          </a:p>
        </p:txBody>
      </p:sp>
      <p:grpSp>
        <p:nvGrpSpPr>
          <p:cNvPr id="7" name="Group 6"/>
          <p:cNvGrpSpPr/>
          <p:nvPr/>
        </p:nvGrpSpPr>
        <p:grpSpPr>
          <a:xfrm>
            <a:off x="5039090" y="2454256"/>
            <a:ext cx="3967210" cy="856135"/>
            <a:chOff x="5037502" y="2454255"/>
            <a:chExt cx="3967210" cy="856135"/>
          </a:xfrm>
        </p:grpSpPr>
        <p:sp>
          <p:nvSpPr>
            <p:cNvPr id="26" name="Right Brace 25"/>
            <p:cNvSpPr/>
            <p:nvPr/>
          </p:nvSpPr>
          <p:spPr>
            <a:xfrm rot="16200000">
              <a:off x="6799939" y="1105618"/>
              <a:ext cx="442335" cy="3967210"/>
            </a:xfrm>
            <a:prstGeom prst="rightBrace">
              <a:avLst/>
            </a:prstGeom>
            <a:ln w="28575" cmpd="sng">
              <a:solidFill>
                <a:schemeClr val="tx1"/>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5064480" y="2454255"/>
              <a:ext cx="3918390" cy="456605"/>
            </a:xfrm>
            <a:prstGeom prst="rect">
              <a:avLst/>
            </a:prstGeom>
            <a:noFill/>
          </p:spPr>
          <p:txBody>
            <a:bodyPr wrap="none" lIns="0" tIns="0" rIns="0" bIns="0" rtlCol="0">
              <a:noAutofit/>
            </a:bodyPr>
            <a:lstStyle/>
            <a:p>
              <a:pPr marL="285750" indent="-285750" algn="ctr">
                <a:lnSpc>
                  <a:spcPct val="90000"/>
                </a:lnSpc>
                <a:buFont typeface="Arial"/>
                <a:buChar char="•"/>
              </a:pPr>
              <a:r>
                <a:rPr lang="en-US" sz="2200" dirty="0"/>
                <a:t>Up to 4k PDBs per CDB</a:t>
              </a:r>
            </a:p>
          </p:txBody>
        </p:sp>
      </p:grpSp>
    </p:spTree>
    <p:extLst>
      <p:ext uri="{BB962C8B-B14F-4D97-AF65-F5344CB8AC3E}">
        <p14:creationId xmlns:p14="http://schemas.microsoft.com/office/powerpoint/2010/main" val="80668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par>
                                <p:cTn id="9" presetID="10" presetClass="exit" presetSubtype="0" fill="hold" grpId="0" nodeType="with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par>
                          <p:cTn id="12" fill="hold">
                            <p:stCondLst>
                              <p:cond delay="500"/>
                            </p:stCondLst>
                            <p:childTnLst>
                              <p:par>
                                <p:cTn id="13" presetID="37" presetClass="path" presetSubtype="0" accel="50000" decel="50000" fill="hold" nodeType="afterEffect">
                                  <p:stCondLst>
                                    <p:cond delay="1000"/>
                                  </p:stCondLst>
                                  <p:childTnLst>
                                    <p:animMotion origin="layout" path="M 6.91676E-7 2.65864E-6 L 0.10408 -0.20681 C 0.12596 -0.25313 0.15866 -0.2793 0.19291 -0.2793 C 0.2316 -0.2793 0.26286 -0.25313 0.28449 -0.20681 L 0.38882 2.65864E-6 " pathEditMode="relative" rAng="0" ptsTypes="FffFF">
                                      <p:cBhvr>
                                        <p:cTn id="14" dur="2000" fill="hold"/>
                                        <p:tgtEl>
                                          <p:spTgt spid="37"/>
                                        </p:tgtEl>
                                        <p:attrNameLst>
                                          <p:attrName>ppt_x</p:attrName>
                                          <p:attrName>ppt_y</p:attrName>
                                        </p:attrNameLst>
                                      </p:cBhvr>
                                      <p:rCtr x="19435" y="-13965"/>
                                    </p:animMotion>
                                  </p:childTnLst>
                                </p:cTn>
                              </p:par>
                            </p:childTnLst>
                          </p:cTn>
                        </p:par>
                        <p:par>
                          <p:cTn id="15" fill="hold">
                            <p:stCondLst>
                              <p:cond delay="3500"/>
                            </p:stCondLst>
                            <p:childTnLst>
                              <p:par>
                                <p:cTn id="16" presetID="1" presetClass="entr" presetSubtype="0" fill="hold" nodeType="afterEffect">
                                  <p:stCondLst>
                                    <p:cond delay="0"/>
                                  </p:stCondLst>
                                  <p:childTnLst>
                                    <p:set>
                                      <p:cBhvr>
                                        <p:cTn id="17" dur="1" fill="hold">
                                          <p:stCondLst>
                                            <p:cond delay="0"/>
                                          </p:stCondLst>
                                        </p:cTn>
                                        <p:tgtEl>
                                          <p:spTgt spid="39"/>
                                        </p:tgtEl>
                                        <p:attrNameLst>
                                          <p:attrName>style.visibility</p:attrName>
                                        </p:attrNameLst>
                                      </p:cBhvr>
                                      <p:to>
                                        <p:strVal val="visible"/>
                                      </p:to>
                                    </p:set>
                                  </p:childTnLst>
                                </p:cTn>
                              </p:par>
                            </p:childTnLst>
                          </p:cTn>
                        </p:par>
                        <p:par>
                          <p:cTn id="18" fill="hold">
                            <p:stCondLst>
                              <p:cond delay="3500"/>
                            </p:stCondLst>
                            <p:childTnLst>
                              <p:par>
                                <p:cTn id="19" presetID="1" presetClass="exit" presetSubtype="0" fill="hold" nodeType="afterEffect">
                                  <p:stCondLst>
                                    <p:cond delay="0"/>
                                  </p:stCondLst>
                                  <p:childTnLst>
                                    <p:set>
                                      <p:cBhvr>
                                        <p:cTn id="20" dur="1" fill="hold">
                                          <p:stCondLst>
                                            <p:cond delay="0"/>
                                          </p:stCondLst>
                                        </p:cTn>
                                        <p:tgtEl>
                                          <p:spTgt spid="37"/>
                                        </p:tgtEl>
                                        <p:attrNameLst>
                                          <p:attrName>style.visibility</p:attrName>
                                        </p:attrNameLst>
                                      </p:cBhvr>
                                      <p:to>
                                        <p:strVal val="hidden"/>
                                      </p:to>
                                    </p:set>
                                  </p:childTnLst>
                                </p:cTn>
                              </p:par>
                              <p:par>
                                <p:cTn id="21" presetID="1" presetClass="entr" presetSubtype="0" fill="hold" grpId="0" nodeType="withEffect">
                                  <p:stCondLst>
                                    <p:cond delay="500"/>
                                  </p:stCondLst>
                                  <p:childTnLst>
                                    <p:set>
                                      <p:cBhvr>
                                        <p:cTn id="22" dur="1" fill="hold">
                                          <p:stCondLst>
                                            <p:cond delay="0"/>
                                          </p:stCondLst>
                                        </p:cTn>
                                        <p:tgtEl>
                                          <p:spTgt spid="19"/>
                                        </p:tgtEl>
                                        <p:attrNameLst>
                                          <p:attrName>style.visibility</p:attrName>
                                        </p:attrNameLst>
                                      </p:cBhvr>
                                      <p:to>
                                        <p:strVal val="visible"/>
                                      </p:to>
                                    </p:set>
                                  </p:childTnLst>
                                </p:cTn>
                              </p:par>
                            </p:childTnLst>
                          </p:cTn>
                        </p:par>
                        <p:par>
                          <p:cTn id="23" fill="hold">
                            <p:stCondLst>
                              <p:cond delay="4000"/>
                            </p:stCondLst>
                            <p:childTnLst>
                              <p:par>
                                <p:cTn id="24" presetID="37" presetClass="path" presetSubtype="0" accel="50000" decel="50000" fill="hold" nodeType="afterEffect">
                                  <p:stCondLst>
                                    <p:cond delay="0"/>
                                  </p:stCondLst>
                                  <p:childTnLst>
                                    <p:animMotion origin="layout" path="M -4.41261E-6 2.08845E-6 L 0.10342 -0.20908 C 0.1253 -0.25585 0.15786 -0.28224 0.19198 -0.28224 C 0.23066 -0.28224 0.26153 -0.25585 0.28341 -0.20908 L 0.38748 2.08845E-6 " pathEditMode="relative" rAng="0" ptsTypes="FffFF">
                                      <p:cBhvr>
                                        <p:cTn id="25" dur="2000" fill="hold"/>
                                        <p:tgtEl>
                                          <p:spTgt spid="43"/>
                                        </p:tgtEl>
                                        <p:attrNameLst>
                                          <p:attrName>ppt_x</p:attrName>
                                          <p:attrName>ppt_y</p:attrName>
                                        </p:attrNameLst>
                                      </p:cBhvr>
                                      <p:rCtr x="19367" y="-14124"/>
                                    </p:animMotion>
                                  </p:childTnLst>
                                </p:cTn>
                              </p:par>
                            </p:childTnLst>
                          </p:cTn>
                        </p:par>
                        <p:par>
                          <p:cTn id="26" fill="hold">
                            <p:stCondLst>
                              <p:cond delay="6000"/>
                            </p:stCondLst>
                            <p:childTnLst>
                              <p:par>
                                <p:cTn id="27" presetID="1" presetClass="entr" presetSubtype="0" fill="hold" nodeType="after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par>
                          <p:cTn id="29" fill="hold">
                            <p:stCondLst>
                              <p:cond delay="6000"/>
                            </p:stCondLst>
                            <p:childTnLst>
                              <p:par>
                                <p:cTn id="30" presetID="1" presetClass="exit" presetSubtype="0" fill="hold" nodeType="afterEffect">
                                  <p:stCondLst>
                                    <p:cond delay="0"/>
                                  </p:stCondLst>
                                  <p:childTnLst>
                                    <p:set>
                                      <p:cBhvr>
                                        <p:cTn id="31" dur="1" fill="hold">
                                          <p:stCondLst>
                                            <p:cond delay="0"/>
                                          </p:stCondLst>
                                        </p:cTn>
                                        <p:tgtEl>
                                          <p:spTgt spid="43"/>
                                        </p:tgtEl>
                                        <p:attrNameLst>
                                          <p:attrName>style.visibility</p:attrName>
                                        </p:attrNameLst>
                                      </p:cBhvr>
                                      <p:to>
                                        <p:strVal val="hidden"/>
                                      </p:to>
                                    </p:set>
                                  </p:childTnLst>
                                </p:cTn>
                              </p:par>
                              <p:par>
                                <p:cTn id="32" presetID="1" presetClass="entr" presetSubtype="0" fill="hold" grpId="0" nodeType="withEffect">
                                  <p:stCondLst>
                                    <p:cond delay="500"/>
                                  </p:stCondLst>
                                  <p:childTnLst>
                                    <p:set>
                                      <p:cBhvr>
                                        <p:cTn id="33" dur="1" fill="hold">
                                          <p:stCondLst>
                                            <p:cond delay="0"/>
                                          </p:stCondLst>
                                        </p:cTn>
                                        <p:tgtEl>
                                          <p:spTgt spid="21"/>
                                        </p:tgtEl>
                                        <p:attrNameLst>
                                          <p:attrName>style.visibility</p:attrName>
                                        </p:attrNameLst>
                                      </p:cBhvr>
                                      <p:to>
                                        <p:strVal val="visible"/>
                                      </p:to>
                                    </p:set>
                                  </p:childTnLst>
                                </p:cTn>
                              </p:par>
                            </p:childTnLst>
                          </p:cTn>
                        </p:par>
                        <p:par>
                          <p:cTn id="34" fill="hold">
                            <p:stCondLst>
                              <p:cond delay="6500"/>
                            </p:stCondLst>
                            <p:childTnLst>
                              <p:par>
                                <p:cTn id="35" presetID="37" presetClass="path" presetSubtype="0" accel="50000" decel="50000" fill="hold" nodeType="afterEffect">
                                  <p:stCondLst>
                                    <p:cond delay="0"/>
                                  </p:stCondLst>
                                  <p:childTnLst>
                                    <p:animMotion origin="layout" path="M -3.47486E-6 -4.05186E-6 L 0.10355 -0.20537 C 0.12517 -0.25167 0.15773 -0.27737 0.19172 -0.27737 C 0.2304 -0.27737 0.2614 -0.25167 0.28302 -0.20537 L 0.38721 -4.05186E-6 " pathEditMode="relative" rAng="0" ptsTypes="FffFF">
                                      <p:cBhvr>
                                        <p:cTn id="36" dur="2000" fill="hold"/>
                                        <p:tgtEl>
                                          <p:spTgt spid="29"/>
                                        </p:tgtEl>
                                        <p:attrNameLst>
                                          <p:attrName>ppt_x</p:attrName>
                                          <p:attrName>ppt_y</p:attrName>
                                        </p:attrNameLst>
                                      </p:cBhvr>
                                      <p:rCtr x="19354" y="-13869"/>
                                    </p:animMotion>
                                  </p:childTnLst>
                                </p:cTn>
                              </p:par>
                            </p:childTnLst>
                          </p:cTn>
                        </p:par>
                        <p:par>
                          <p:cTn id="37" fill="hold">
                            <p:stCondLst>
                              <p:cond delay="8500"/>
                            </p:stCondLst>
                            <p:childTnLst>
                              <p:par>
                                <p:cTn id="38" presetID="1" presetClass="entr" presetSubtype="0" fill="hold" nodeType="afterEffect">
                                  <p:stCondLst>
                                    <p:cond delay="0"/>
                                  </p:stCondLst>
                                  <p:childTnLst>
                                    <p:set>
                                      <p:cBhvr>
                                        <p:cTn id="39" dur="1" fill="hold">
                                          <p:stCondLst>
                                            <p:cond delay="0"/>
                                          </p:stCondLst>
                                        </p:cTn>
                                        <p:tgtEl>
                                          <p:spTgt spid="30"/>
                                        </p:tgtEl>
                                        <p:attrNameLst>
                                          <p:attrName>style.visibility</p:attrName>
                                        </p:attrNameLst>
                                      </p:cBhvr>
                                      <p:to>
                                        <p:strVal val="visible"/>
                                      </p:to>
                                    </p:set>
                                  </p:childTnLst>
                                </p:cTn>
                              </p:par>
                            </p:childTnLst>
                          </p:cTn>
                        </p:par>
                        <p:par>
                          <p:cTn id="40" fill="hold">
                            <p:stCondLst>
                              <p:cond delay="8500"/>
                            </p:stCondLst>
                            <p:childTnLst>
                              <p:par>
                                <p:cTn id="41" presetID="1" presetClass="exit" presetSubtype="0" fill="hold" nodeType="afterEffect">
                                  <p:stCondLst>
                                    <p:cond delay="0"/>
                                  </p:stCondLst>
                                  <p:childTnLst>
                                    <p:set>
                                      <p:cBhvr>
                                        <p:cTn id="42" dur="1" fill="hold">
                                          <p:stCondLst>
                                            <p:cond delay="0"/>
                                          </p:stCondLst>
                                        </p:cTn>
                                        <p:tgtEl>
                                          <p:spTgt spid="29"/>
                                        </p:tgtEl>
                                        <p:attrNameLst>
                                          <p:attrName>style.visibility</p:attrName>
                                        </p:attrNameLst>
                                      </p:cBhvr>
                                      <p:to>
                                        <p:strVal val="hidden"/>
                                      </p:to>
                                    </p:set>
                                  </p:childTnLst>
                                </p:cTn>
                              </p:par>
                              <p:par>
                                <p:cTn id="43" presetID="1" presetClass="entr" presetSubtype="0" fill="hold" grpId="0" nodeType="withEffect">
                                  <p:stCondLst>
                                    <p:cond delay="500"/>
                                  </p:stCondLst>
                                  <p:childTnLst>
                                    <p:set>
                                      <p:cBhvr>
                                        <p:cTn id="44" dur="1" fill="hold">
                                          <p:stCondLst>
                                            <p:cond delay="0"/>
                                          </p:stCondLst>
                                        </p:cTn>
                                        <p:tgtEl>
                                          <p:spTgt spid="31"/>
                                        </p:tgtEl>
                                        <p:attrNameLst>
                                          <p:attrName>style.visibility</p:attrName>
                                        </p:attrNameLst>
                                      </p:cBhvr>
                                      <p:to>
                                        <p:strVal val="visible"/>
                                      </p:to>
                                    </p:set>
                                  </p:childTnLst>
                                </p:cTn>
                              </p:par>
                            </p:childTnLst>
                          </p:cTn>
                        </p:par>
                        <p:par>
                          <p:cTn id="45" fill="hold">
                            <p:stCondLst>
                              <p:cond delay="9000"/>
                            </p:stCondLst>
                            <p:childTnLst>
                              <p:par>
                                <p:cTn id="46" presetID="10" presetClass="entr" presetSubtype="0" fill="hold" grpId="0"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31" grpId="0" animBg="1"/>
      <p:bldP spid="5" grpId="0"/>
      <p:bldP spid="16" grpId="0"/>
    </p:bldLst>
  </p:timing>
</p:sld>
</file>

<file path=ppt/theme/theme1.xml><?xml version="1.0" encoding="utf-8"?>
<a:theme xmlns:a="http://schemas.openxmlformats.org/drawingml/2006/main" name="Light Master ">
  <a:themeElements>
    <a:clrScheme name="Oracle NEW">
      <a:dk1>
        <a:srgbClr val="4E3629"/>
      </a:dk1>
      <a:lt1>
        <a:sysClr val="window" lastClr="FFFFFF"/>
      </a:lt1>
      <a:dk2>
        <a:srgbClr val="312D2A"/>
      </a:dk2>
      <a:lt2>
        <a:srgbClr val="E0E2E1"/>
      </a:lt2>
      <a:accent1>
        <a:srgbClr val="D1350F"/>
      </a:accent1>
      <a:accent2>
        <a:srgbClr val="E6AC58"/>
      </a:accent2>
      <a:accent3>
        <a:srgbClr val="94AFAF"/>
      </a:accent3>
      <a:accent4>
        <a:srgbClr val="2B6242"/>
      </a:accent4>
      <a:accent5>
        <a:srgbClr val="2C5967"/>
      </a:accent5>
      <a:accent6>
        <a:srgbClr val="AE562C"/>
      </a:accent6>
      <a:hlink>
        <a:srgbClr val="2C5967"/>
      </a:hlink>
      <a:folHlink>
        <a:srgbClr val="F5B642"/>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48E8993-8945-8249-A97C-D5918BD47C01}" vid="{9D9BFA85-61A8-6948-BAAE-1DEE9550C40B}"/>
    </a:ext>
  </a:extLst>
</a:theme>
</file>

<file path=ppt/theme/theme2.xml><?xml version="1.0" encoding="utf-8"?>
<a:theme xmlns:a="http://schemas.openxmlformats.org/drawingml/2006/main" name="Dark Master">
  <a:themeElements>
    <a:clrScheme name="Oracle NEW">
      <a:dk1>
        <a:srgbClr val="4E3629"/>
      </a:dk1>
      <a:lt1>
        <a:sysClr val="window" lastClr="FFFFFF"/>
      </a:lt1>
      <a:dk2>
        <a:srgbClr val="312D2A"/>
      </a:dk2>
      <a:lt2>
        <a:srgbClr val="E0E2E1"/>
      </a:lt2>
      <a:accent1>
        <a:srgbClr val="D1350F"/>
      </a:accent1>
      <a:accent2>
        <a:srgbClr val="E6AC58"/>
      </a:accent2>
      <a:accent3>
        <a:srgbClr val="94AFAF"/>
      </a:accent3>
      <a:accent4>
        <a:srgbClr val="2B6242"/>
      </a:accent4>
      <a:accent5>
        <a:srgbClr val="2C5967"/>
      </a:accent5>
      <a:accent6>
        <a:srgbClr val="AE562C"/>
      </a:accent6>
      <a:hlink>
        <a:srgbClr val="2C5967"/>
      </a:hlink>
      <a:folHlink>
        <a:srgbClr val="F5B642"/>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48E8993-8945-8249-A97C-D5918BD47C01}" vid="{C590595C-AE5D-F647-A2D5-3B79DD71608B}"/>
    </a:ext>
  </a:extLst>
</a:theme>
</file>

<file path=ppt/theme/theme3.xml><?xml version="1.0" encoding="utf-8"?>
<a:theme xmlns:a="http://schemas.openxmlformats.org/drawingml/2006/main" name="1_Light Master ">
  <a:themeElements>
    <a:clrScheme name="Oracle NEW">
      <a:dk1>
        <a:srgbClr val="4E3629"/>
      </a:dk1>
      <a:lt1>
        <a:sysClr val="window" lastClr="FFFFFF"/>
      </a:lt1>
      <a:dk2>
        <a:srgbClr val="312D2A"/>
      </a:dk2>
      <a:lt2>
        <a:srgbClr val="E0E2E1"/>
      </a:lt2>
      <a:accent1>
        <a:srgbClr val="D1350F"/>
      </a:accent1>
      <a:accent2>
        <a:srgbClr val="E6AC58"/>
      </a:accent2>
      <a:accent3>
        <a:srgbClr val="94AFAF"/>
      </a:accent3>
      <a:accent4>
        <a:srgbClr val="2B6242"/>
      </a:accent4>
      <a:accent5>
        <a:srgbClr val="2C5967"/>
      </a:accent5>
      <a:accent6>
        <a:srgbClr val="AE562C"/>
      </a:accent6>
      <a:hlink>
        <a:srgbClr val="2C5967"/>
      </a:hlink>
      <a:folHlink>
        <a:srgbClr val="F5B642"/>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48E8993-8945-8249-A97C-D5918BD47C01}" vid="{9D9BFA85-61A8-6948-BAAE-1DEE9550C40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Light Master </Template>
  <TotalTime>4150</TotalTime>
  <Words>10707</Words>
  <Application>Microsoft Macintosh PowerPoint</Application>
  <PresentationFormat>Widescreen</PresentationFormat>
  <Paragraphs>1371</Paragraphs>
  <Slides>68</Slides>
  <Notes>50</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68</vt:i4>
      </vt:variant>
    </vt:vector>
  </HeadingPairs>
  <TitlesOfParts>
    <vt:vector size="86" baseType="lpstr">
      <vt:lpstr>Arial Unicode MS</vt:lpstr>
      <vt:lpstr>Arabic Transparent</vt:lpstr>
      <vt:lpstr>Arial</vt:lpstr>
      <vt:lpstr>Calibri</vt:lpstr>
      <vt:lpstr>Courier</vt:lpstr>
      <vt:lpstr>Courier New</vt:lpstr>
      <vt:lpstr>Garamond</vt:lpstr>
      <vt:lpstr>Georgia</vt:lpstr>
      <vt:lpstr>Oracle Sans</vt:lpstr>
      <vt:lpstr>Oracle Sans Light</vt:lpstr>
      <vt:lpstr>Palatino-Roman</vt:lpstr>
      <vt:lpstr>System Font Regular</vt:lpstr>
      <vt:lpstr>Times</vt:lpstr>
      <vt:lpstr>Times New Roman</vt:lpstr>
      <vt:lpstr>Wingdings</vt:lpstr>
      <vt:lpstr>Light Master </vt:lpstr>
      <vt:lpstr>Dark Master</vt:lpstr>
      <vt:lpstr>1_Light Master </vt:lpstr>
      <vt:lpstr>Oracle Database Multitenant/Multimodel/InMemory/ACO</vt:lpstr>
      <vt:lpstr>Safe harbor statement</vt:lpstr>
      <vt:lpstr>Overview</vt:lpstr>
      <vt:lpstr>Overview</vt:lpstr>
      <vt:lpstr>Comparing Database Consolidation Architectures</vt:lpstr>
      <vt:lpstr>Classical Oracle Database Architecture</vt:lpstr>
      <vt:lpstr>Multitenant Architecture</vt:lpstr>
      <vt:lpstr>Multitenant Architecture</vt:lpstr>
      <vt:lpstr>Multitenant Architecture</vt:lpstr>
      <vt:lpstr>Manage Many Databases as One</vt:lpstr>
      <vt:lpstr>Manage Many Databases as One with Multitenant</vt:lpstr>
      <vt:lpstr>Simplified Patching and Upgrades</vt:lpstr>
      <vt:lpstr>Simplified Patching and Upgrades</vt:lpstr>
      <vt:lpstr>Multitenant</vt:lpstr>
      <vt:lpstr>Application Container</vt:lpstr>
      <vt:lpstr>Multitenant for Provisioning</vt:lpstr>
      <vt:lpstr>PDB Hot Clone</vt:lpstr>
      <vt:lpstr>Refreshable PDB</vt:lpstr>
      <vt:lpstr>Online PDB Relocation</vt:lpstr>
      <vt:lpstr>Advantages of Multitenant Architecture</vt:lpstr>
      <vt:lpstr>Overview</vt:lpstr>
      <vt:lpstr> What is JSON? </vt:lpstr>
      <vt:lpstr> What is JSON? </vt:lpstr>
      <vt:lpstr> Storing JSON in the Oracle Database </vt:lpstr>
      <vt:lpstr> Storing JSON in the Oracle Database </vt:lpstr>
      <vt:lpstr> Storing JSON in the Oracle Database </vt:lpstr>
      <vt:lpstr>Oracle Database as a Document Store</vt:lpstr>
      <vt:lpstr>JSON Support in Oracle Database</vt:lpstr>
      <vt:lpstr>Oracle REST Data Services  Serving JSON results from relational data</vt:lpstr>
      <vt:lpstr>Oracle REST Data Services</vt:lpstr>
      <vt:lpstr>ORDS Typical Architecture</vt:lpstr>
      <vt:lpstr>ORDS Standalone Deployments</vt:lpstr>
      <vt:lpstr>SODA: Simple Oracle Document Access</vt:lpstr>
      <vt:lpstr>Overview</vt:lpstr>
      <vt:lpstr>Reduced Overhead</vt:lpstr>
      <vt:lpstr>Row Format Databases vs. Column Format Databases</vt:lpstr>
      <vt:lpstr>Breakthrough: Dual Format Database</vt:lpstr>
      <vt:lpstr>PowerPoint Presentation</vt:lpstr>
      <vt:lpstr>Oracle In-Memory: Simple to Implement</vt:lpstr>
      <vt:lpstr>Overview</vt:lpstr>
      <vt:lpstr>Oracle Advanced Compression Option</vt:lpstr>
      <vt:lpstr>Oracle Advanced Compression Option</vt:lpstr>
      <vt:lpstr>Compresión de Datos Estructurados Para aplicaciones OLTP y Data Warehousing</vt:lpstr>
      <vt:lpstr>OLTP Proceso compresión de tabla</vt:lpstr>
      <vt:lpstr>OLTP Compresión Tabla</vt:lpstr>
      <vt:lpstr>OLTP Compresión Tabla </vt:lpstr>
      <vt:lpstr>OLTP Table Compression</vt:lpstr>
      <vt:lpstr>Table Compression Syntax</vt:lpstr>
      <vt:lpstr>Oracle Advanced Compression Option</vt:lpstr>
      <vt:lpstr>12c Oracle SecureFiles Gestión de datos consolidada y segura</vt:lpstr>
      <vt:lpstr>12c SecureFiles Compression (Advanced Compression Option)</vt:lpstr>
      <vt:lpstr>SecureFiles Compression Syntax</vt:lpstr>
      <vt:lpstr>Oracle Advanced Compression Option</vt:lpstr>
      <vt:lpstr>Compresión Data Pump</vt:lpstr>
      <vt:lpstr>Compresión Backup </vt:lpstr>
      <vt:lpstr>Backup Compression</vt:lpstr>
      <vt:lpstr>Oracle Advanced Compression Option</vt:lpstr>
      <vt:lpstr>Compresión de Red Data Guard Redo Transport Services</vt:lpstr>
      <vt:lpstr>Consejero compresión tabla Estima ahoro de almacenamiento</vt:lpstr>
      <vt:lpstr>Conclusions</vt:lpstr>
      <vt:lpstr> Oracle Database: A multi-model platform</vt:lpstr>
      <vt:lpstr>Strategy: Oracle Database as a Document Store</vt:lpstr>
      <vt:lpstr>Transactions and consistency</vt:lpstr>
      <vt:lpstr>Advanced SQL Engine </vt:lpstr>
      <vt:lpstr>Query Optimizations for JSON</vt:lpstr>
      <vt:lpstr>Workshop</vt:lpstr>
      <vt:lpstr>Converged Database Workshop Series Marketing Campaign on going</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Please install fonts before using</dc:title>
  <dc:subject/>
  <dc:creator>Guillermo Best</dc:creator>
  <cp:keywords/>
  <dc:description/>
  <cp:lastModifiedBy>Francisco Javier Alvarez Rabanal</cp:lastModifiedBy>
  <cp:revision>64</cp:revision>
  <dcterms:created xsi:type="dcterms:W3CDTF">2019-11-21T22:28:32Z</dcterms:created>
  <dcterms:modified xsi:type="dcterms:W3CDTF">2021-02-11T09:18:59Z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6186370</vt:lpwstr>
  </property>
  <property fmtid="{D5CDD505-2E9C-101B-9397-08002B2CF9AE}" pid="3" name="NXPowerLiteSettings">
    <vt:lpwstr>C700052003A000</vt:lpwstr>
  </property>
  <property fmtid="{D5CDD505-2E9C-101B-9397-08002B2CF9AE}" pid="4" name="NXPowerLiteVersion">
    <vt:lpwstr>D8.0.4</vt:lpwstr>
  </property>
</Properties>
</file>